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61" r:id="rId3"/>
    <p:sldId id="269" r:id="rId4"/>
    <p:sldId id="257" r:id="rId5"/>
    <p:sldId id="271" r:id="rId6"/>
    <p:sldId id="272" r:id="rId7"/>
    <p:sldId id="285" r:id="rId8"/>
    <p:sldId id="278" r:id="rId9"/>
    <p:sldId id="264" r:id="rId10"/>
    <p:sldId id="286" r:id="rId11"/>
    <p:sldId id="267" r:id="rId12"/>
    <p:sldId id="283" r:id="rId13"/>
    <p:sldId id="280" r:id="rId14"/>
    <p:sldId id="266" r:id="rId15"/>
    <p:sldId id="281" r:id="rId16"/>
    <p:sldId id="268" r:id="rId17"/>
    <p:sldId id="260" r:id="rId18"/>
    <p:sldId id="274" r:id="rId19"/>
    <p:sldId id="275" r:id="rId20"/>
    <p:sldId id="273" r:id="rId21"/>
    <p:sldId id="263" r:id="rId22"/>
    <p:sldId id="284" r:id="rId23"/>
    <p:sldId id="287" r:id="rId24"/>
    <p:sldId id="282" r:id="rId25"/>
    <p:sldId id="288" r:id="rId26"/>
    <p:sldId id="27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88444" autoAdjust="0"/>
  </p:normalViewPr>
  <p:slideViewPr>
    <p:cSldViewPr>
      <p:cViewPr>
        <p:scale>
          <a:sx n="66" d="100"/>
          <a:sy n="66" d="100"/>
        </p:scale>
        <p:origin x="-3150" y="-900"/>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4CF0F-8EA3-4DB5-A303-C9A3A88671D9}" type="datetimeFigureOut">
              <a:rPr lang="en-GB" smtClean="0"/>
              <a:t>22/12/2020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6FDDF-0AE8-4E0F-A9C5-2CD225A88B44}" type="slidenum">
              <a:rPr lang="en-GB" smtClean="0"/>
              <a:t>‹#›</a:t>
            </a:fld>
            <a:endParaRPr lang="en-GB"/>
          </a:p>
        </p:txBody>
      </p:sp>
    </p:spTree>
    <p:extLst>
      <p:ext uri="{BB962C8B-B14F-4D97-AF65-F5344CB8AC3E}">
        <p14:creationId xmlns:p14="http://schemas.microsoft.com/office/powerpoint/2010/main" val="239485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sps.nhs.uk/wp-content/uploads/2018/02/2002-NRLS-1051-Potassium-PSA-2002-10-31-v1.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OOH =</a:t>
            </a:r>
            <a:r>
              <a:rPr lang="en-GB" baseline="0" dirty="0" smtClean="0"/>
              <a:t> out of hours </a:t>
            </a:r>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3</a:t>
            </a:fld>
            <a:endParaRPr lang="en-GB"/>
          </a:p>
        </p:txBody>
      </p:sp>
    </p:spTree>
    <p:extLst>
      <p:ext uri="{BB962C8B-B14F-4D97-AF65-F5344CB8AC3E}">
        <p14:creationId xmlns:p14="http://schemas.microsoft.com/office/powerpoint/2010/main" val="3280667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two members of staff must witness the entire procedure from the removal of the drug from the CD cupboard through preparation of the dose, its administration to the patient and the destruction of any surplus dose not required.</a:t>
            </a: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14</a:t>
            </a:fld>
            <a:endParaRPr lang="en-GB"/>
          </a:p>
        </p:txBody>
      </p:sp>
    </p:spTree>
    <p:extLst>
      <p:ext uri="{BB962C8B-B14F-4D97-AF65-F5344CB8AC3E}">
        <p14:creationId xmlns:p14="http://schemas.microsoft.com/office/powerpoint/2010/main" val="174058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mn-ea"/>
                <a:cs typeface="+mn-cs"/>
              </a:rPr>
              <a:t>Transfer of CDs – Patient Controlled Analgesia (PCA)</a:t>
            </a:r>
          </a:p>
          <a:p>
            <a:r>
              <a:rPr lang="en-GB" sz="1200" b="0" i="0" u="none" strike="noStrike" kern="1200" baseline="0" dirty="0" smtClean="0">
                <a:solidFill>
                  <a:schemeClr val="tx1"/>
                </a:solidFill>
                <a:latin typeface="+mn-lt"/>
                <a:ea typeface="+mn-ea"/>
                <a:cs typeface="+mn-cs"/>
              </a:rPr>
              <a:t>When Patient Controlled Analgesia (PCA) is to be administered, the clinician, Nurse/Midwife setting up the device will ensure the administration is recorded on the inpatient Prescription Record Chart, the PCA prescription chart and in the Ward/ Theatre CD Record Book (Section 7.2.1 of policy).  If the patient is then transferred to another ward or department the PCA prescription chart provides details of the name, form, strength and volume of PCA set up for the patient. No further record is currently required of the exact volume transferred with the patient to the receiving ward or department. When the receiving ward needs to replace the PCA, they will use CD stock from their own ward and record the administration on the inpatient Prescription Chart, the PCA prescription chart and the Ward CDs Record Book (Section 7.2.1). To ensure there is no delay it is advisable to ensure sufficient stock is available when receiving a patient on a PCA. Any remaining CD not administered will be disposed of as per Section 7.4 of policy and documented in the patients’ notes.</a:t>
            </a:r>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15</a:t>
            </a:fld>
            <a:endParaRPr lang="en-GB"/>
          </a:p>
        </p:txBody>
      </p:sp>
    </p:spTree>
    <p:extLst>
      <p:ext uri="{BB962C8B-B14F-4D97-AF65-F5344CB8AC3E}">
        <p14:creationId xmlns:p14="http://schemas.microsoft.com/office/powerpoint/2010/main" val="4212125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dirty="0" smtClean="0"/>
              <a:t>Once CDs reach the ward/theatres, and the receipt page/form signed, they become the responsibility of the Registered Nurse Charge on duty, and must be immediately stored securely in the CD cupboard. CDs should be stored in the designated locked CD cupboard. </a:t>
            </a:r>
          </a:p>
          <a:p>
            <a:pPr marL="171450" indent="-171450">
              <a:buFont typeface="Arial" panose="020B0604020202020204" pitchFamily="34" charset="0"/>
              <a:buChar char="•"/>
            </a:pPr>
            <a:r>
              <a:rPr lang="en-GB" sz="1200" dirty="0" smtClean="0"/>
              <a:t>Cupboards must be kept locked when not in use. </a:t>
            </a:r>
          </a:p>
          <a:p>
            <a:pPr marL="171450" indent="-171450">
              <a:buFont typeface="Arial" panose="020B0604020202020204" pitchFamily="34" charset="0"/>
              <a:buChar char="•"/>
            </a:pPr>
            <a:r>
              <a:rPr lang="en-GB" sz="1200" dirty="0" smtClean="0"/>
              <a:t>The lock must not be common to any other lock in the hospital </a:t>
            </a:r>
          </a:p>
          <a:p>
            <a:pPr marL="171450" indent="-171450">
              <a:buFont typeface="Arial" panose="020B0604020202020204" pitchFamily="34" charset="0"/>
              <a:buChar char="•"/>
            </a:pPr>
            <a:r>
              <a:rPr lang="en-GB" sz="1200" dirty="0" smtClean="0"/>
              <a:t>Keys must be available only to authorised members of staff and there</a:t>
            </a:r>
          </a:p>
          <a:p>
            <a:pPr marL="171450" indent="-171450">
              <a:buFont typeface="Arial" panose="020B0604020202020204" pitchFamily="34" charset="0"/>
              <a:buChar char="•"/>
            </a:pPr>
            <a:r>
              <a:rPr lang="en-GB" sz="1200" dirty="0" smtClean="0"/>
              <a:t>must be appropriate arrangements for keeping the keys </a:t>
            </a:r>
          </a:p>
          <a:p>
            <a:pPr marL="171450" indent="-171450">
              <a:buFont typeface="Arial" panose="020B0604020202020204" pitchFamily="34" charset="0"/>
              <a:buChar char="•"/>
            </a:pPr>
            <a:r>
              <a:rPr lang="en-GB" sz="1200" dirty="0" smtClean="0"/>
              <a:t>Different strengths of the same preparation should be separated within the CD cupboard (e.g. diamorphine, morphine, midazolam).</a:t>
            </a:r>
          </a:p>
          <a:p>
            <a:pPr marL="171450" indent="-171450">
              <a:buFont typeface="Arial" panose="020B0604020202020204" pitchFamily="34" charset="0"/>
              <a:buChar char="•"/>
            </a:pPr>
            <a:r>
              <a:rPr lang="en-GB" sz="1200" dirty="0" smtClean="0"/>
              <a:t>No other medicines or items should normally be stored in the CD cupboard. </a:t>
            </a:r>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16</a:t>
            </a:fld>
            <a:endParaRPr lang="en-GB"/>
          </a:p>
        </p:txBody>
      </p:sp>
    </p:spTree>
    <p:extLst>
      <p:ext uri="{BB962C8B-B14F-4D97-AF65-F5344CB8AC3E}">
        <p14:creationId xmlns:p14="http://schemas.microsoft.com/office/powerpoint/2010/main" val="1269433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Errors during intravenous administration of potassium chloride concentrate solutions - Patient Safety Alert (sps.nhs.uk)</a:t>
            </a:r>
            <a:endParaRPr lang="en-GB" dirty="0" smtClean="0"/>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17</a:t>
            </a:fld>
            <a:endParaRPr lang="en-GB"/>
          </a:p>
        </p:txBody>
      </p:sp>
    </p:spTree>
    <p:extLst>
      <p:ext uri="{BB962C8B-B14F-4D97-AF65-F5344CB8AC3E}">
        <p14:creationId xmlns:p14="http://schemas.microsoft.com/office/powerpoint/2010/main" val="4198617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buNone/>
            </a:pPr>
            <a:r>
              <a:rPr lang="en-US" dirty="0" smtClean="0">
                <a:latin typeface="Calibri" charset="0"/>
              </a:rPr>
              <a:t>There are risks associated with confusion between strengths of morphine and diamorphine,	especially when patients who had not previously had opiates were given high doses.</a:t>
            </a:r>
          </a:p>
          <a:p>
            <a:pPr>
              <a:lnSpc>
                <a:spcPct val="80000"/>
              </a:lnSpc>
              <a:buNone/>
            </a:pPr>
            <a:endParaRPr lang="en-US" dirty="0" smtClean="0">
              <a:latin typeface="Calibri" charset="0"/>
            </a:endParaRPr>
          </a:p>
          <a:p>
            <a:pPr>
              <a:lnSpc>
                <a:spcPct val="80000"/>
              </a:lnSpc>
              <a:buNone/>
            </a:pPr>
            <a:r>
              <a:rPr lang="en-GB" b="1" dirty="0" smtClean="0">
                <a:solidFill>
                  <a:srgbClr val="FF0000"/>
                </a:solidFill>
                <a:latin typeface="Calibri" charset="0"/>
              </a:rPr>
              <a:t>Evidence of harm: </a:t>
            </a:r>
          </a:p>
          <a:p>
            <a:pPr>
              <a:lnSpc>
                <a:spcPct val="80000"/>
              </a:lnSpc>
              <a:buNone/>
            </a:pPr>
            <a:r>
              <a:rPr lang="en-GB" b="1" dirty="0" smtClean="0">
                <a:solidFill>
                  <a:srgbClr val="FF0000"/>
                </a:solidFill>
                <a:latin typeface="Calibri" charset="0"/>
              </a:rPr>
              <a:t>    Over 5 years, 9 patient deaths were reported in NHS hospitals from this cause.</a:t>
            </a:r>
          </a:p>
          <a:p>
            <a:pPr>
              <a:lnSpc>
                <a:spcPct val="80000"/>
              </a:lnSpc>
              <a:buNone/>
            </a:pPr>
            <a:endParaRPr lang="en-US" b="1" dirty="0" smtClean="0">
              <a:solidFill>
                <a:srgbClr val="FF0000"/>
              </a:solidFill>
              <a:latin typeface="Calibri" charset="0"/>
            </a:endParaRPr>
          </a:p>
          <a:p>
            <a:pPr>
              <a:lnSpc>
                <a:spcPct val="80000"/>
              </a:lnSpc>
              <a:buNone/>
            </a:pPr>
            <a:r>
              <a:rPr lang="en-US" dirty="0" smtClean="0">
                <a:latin typeface="Calibri" charset="0"/>
              </a:rPr>
              <a:t>Major risks are:</a:t>
            </a:r>
          </a:p>
          <a:p>
            <a:pPr>
              <a:lnSpc>
                <a:spcPct val="80000"/>
              </a:lnSpc>
            </a:pPr>
            <a:r>
              <a:rPr lang="en-US" dirty="0" smtClean="0">
                <a:latin typeface="Calibri" charset="0"/>
              </a:rPr>
              <a:t>Packaging of different strengths of diamorphine and morphine look the same (5mg, 10mg, 15mg, 20mg and 30mg products all look similar)</a:t>
            </a:r>
          </a:p>
          <a:p>
            <a:pPr>
              <a:lnSpc>
                <a:spcPct val="80000"/>
              </a:lnSpc>
            </a:pPr>
            <a:endParaRPr lang="en-US" dirty="0" smtClean="0">
              <a:latin typeface="Calibri" charset="0"/>
            </a:endParaRPr>
          </a:p>
          <a:p>
            <a:pPr>
              <a:lnSpc>
                <a:spcPct val="80000"/>
              </a:lnSpc>
            </a:pPr>
            <a:r>
              <a:rPr lang="en-US" dirty="0" smtClean="0">
                <a:latin typeface="Calibri" charset="0"/>
              </a:rPr>
              <a:t>Labelling on outer carton and ampoule are unclear</a:t>
            </a:r>
          </a:p>
          <a:p>
            <a:pPr>
              <a:lnSpc>
                <a:spcPct val="80000"/>
              </a:lnSpc>
            </a:pPr>
            <a:endParaRPr lang="en-US" dirty="0" smtClean="0">
              <a:latin typeface="Calibri" charset="0"/>
            </a:endParaRPr>
          </a:p>
          <a:p>
            <a:pPr>
              <a:lnSpc>
                <a:spcPct val="80000"/>
              </a:lnSpc>
            </a:pPr>
            <a:r>
              <a:rPr lang="en-US" dirty="0" smtClean="0">
                <a:latin typeface="Calibri" charset="0"/>
              </a:rPr>
              <a:t>Higher strength (e.g. 30mg) ampoules of diamorphine and morphine stored alongside lower strength products (e.g. 10mg) in clinical areas </a:t>
            </a:r>
            <a:endParaRPr lang="en-GB" dirty="0" smtClean="0">
              <a:latin typeface="Calibri" charset="0"/>
            </a:endParaRP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18</a:t>
            </a:fld>
            <a:endParaRPr lang="en-GB"/>
          </a:p>
        </p:txBody>
      </p:sp>
    </p:spTree>
    <p:extLst>
      <p:ext uri="{BB962C8B-B14F-4D97-AF65-F5344CB8AC3E}">
        <p14:creationId xmlns:p14="http://schemas.microsoft.com/office/powerpoint/2010/main" val="3833617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Gina’s story shows the importance of having procedures in place for medicines management. </a:t>
            </a:r>
          </a:p>
          <a:p>
            <a:r>
              <a:rPr lang="en-GB" dirty="0" smtClean="0"/>
              <a:t>Roles and</a:t>
            </a:r>
            <a:r>
              <a:rPr lang="en-GB" baseline="0" dirty="0" smtClean="0"/>
              <a:t> responsibilities of staff in theatres must be clearly defined to reduce the likelihood of errors occurring. </a:t>
            </a: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22</a:t>
            </a:fld>
            <a:endParaRPr lang="en-GB"/>
          </a:p>
        </p:txBody>
      </p:sp>
    </p:spTree>
    <p:extLst>
      <p:ext uri="{BB962C8B-B14F-4D97-AF65-F5344CB8AC3E}">
        <p14:creationId xmlns:p14="http://schemas.microsoft.com/office/powerpoint/2010/main" val="2148010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26</a:t>
            </a:fld>
            <a:endParaRPr lang="en-GB"/>
          </a:p>
        </p:txBody>
      </p:sp>
    </p:spTree>
    <p:extLst>
      <p:ext uri="{BB962C8B-B14F-4D97-AF65-F5344CB8AC3E}">
        <p14:creationId xmlns:p14="http://schemas.microsoft.com/office/powerpoint/2010/main" val="50907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A recent study assessing the incidence of errors in New Zealand used anonymous self-reporting by anaesthetists (Webster et al 2001). Almost 8000 study forms were returned to the investigators. The frequency of intravenous drug administration error was one per 133 anaesthetics with the largest two categories being incorrect doses (20%) and drug substitutions (20%) i.e. giving the wrong drug. Of these substitutions, 69% of those drugs given were not even within the same pharmacological class as the intended drug.</a:t>
            </a:r>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4</a:t>
            </a:fld>
            <a:endParaRPr lang="en-GB"/>
          </a:p>
        </p:txBody>
      </p:sp>
    </p:spTree>
    <p:extLst>
      <p:ext uri="{BB962C8B-B14F-4D97-AF65-F5344CB8AC3E}">
        <p14:creationId xmlns:p14="http://schemas.microsoft.com/office/powerpoint/2010/main" val="2021008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a variety</a:t>
            </a:r>
            <a:r>
              <a:rPr lang="en-GB" baseline="0" dirty="0" smtClean="0"/>
              <a:t> of drugs that you may come across whilst working in theatres. Although most of these drugs may be </a:t>
            </a:r>
            <a:r>
              <a:rPr lang="en-GB" baseline="0" dirty="0" err="1" smtClean="0"/>
              <a:t>parenterals</a:t>
            </a:r>
            <a:r>
              <a:rPr lang="en-GB" baseline="0" dirty="0" smtClean="0"/>
              <a:t> there are also other formulations such as oral medicines and inhalation medication. Some drugs have very specific requirements in regards to their storage and administration and it is important for you to know about these as you may be handling these medicines. </a:t>
            </a: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5</a:t>
            </a:fld>
            <a:endParaRPr lang="en-GB"/>
          </a:p>
        </p:txBody>
      </p:sp>
    </p:spTree>
    <p:extLst>
      <p:ext uri="{BB962C8B-B14F-4D97-AF65-F5344CB8AC3E}">
        <p14:creationId xmlns:p14="http://schemas.microsoft.com/office/powerpoint/2010/main" val="3288132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All drugs must be kept in their original packaging</a:t>
            </a:r>
            <a:r>
              <a:rPr lang="en-GB" baseline="0" dirty="0" smtClean="0"/>
              <a:t> to ensure that they are identifiable. This will reduce the risk of selection error. Also the original packaging will clearly state the expiry dates and batch numbers. </a:t>
            </a:r>
          </a:p>
          <a:p>
            <a:pPr marL="171450" indent="-171450">
              <a:buFont typeface="Arial" panose="020B0604020202020204" pitchFamily="34" charset="0"/>
              <a:buChar char="•"/>
            </a:pPr>
            <a:r>
              <a:rPr lang="en-GB" baseline="0" dirty="0" smtClean="0"/>
              <a:t>To put this in perspective, you will need to look at the expiry dates on the boxes when you do your expiry date checks and batch numbers are important for example when products are recalled. </a:t>
            </a:r>
          </a:p>
          <a:p>
            <a:pPr marL="171450" indent="-171450">
              <a:buFont typeface="Arial" panose="020B0604020202020204" pitchFamily="34" charset="0"/>
              <a:buChar char="•"/>
            </a:pPr>
            <a:r>
              <a:rPr lang="en-GB" baseline="0" dirty="0" smtClean="0"/>
              <a:t>The MHRA may send an alert to pharmacy staff to state that certain batches of medicines may contain contaminants and so these products are no longer fit for use. We would then have to remove these drugs from the wards/theatre.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smtClean="0"/>
          </a:p>
        </p:txBody>
      </p:sp>
      <p:sp>
        <p:nvSpPr>
          <p:cNvPr id="4" name="Slide Number Placeholder 3"/>
          <p:cNvSpPr>
            <a:spLocks noGrp="1"/>
          </p:cNvSpPr>
          <p:nvPr>
            <p:ph type="sldNum" sz="quarter" idx="10"/>
          </p:nvPr>
        </p:nvSpPr>
        <p:spPr/>
        <p:txBody>
          <a:bodyPr/>
          <a:lstStyle/>
          <a:p>
            <a:fld id="{C236FDDF-0AE8-4E0F-A9C5-2CD225A88B44}" type="slidenum">
              <a:rPr lang="en-GB" smtClean="0"/>
              <a:t>6</a:t>
            </a:fld>
            <a:endParaRPr lang="en-GB"/>
          </a:p>
        </p:txBody>
      </p:sp>
    </p:spTree>
    <p:extLst>
      <p:ext uri="{BB962C8B-B14F-4D97-AF65-F5344CB8AC3E}">
        <p14:creationId xmlns:p14="http://schemas.microsoft.com/office/powerpoint/2010/main" val="1585817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All syringes, including flushes and infusions, must be labelled immediately after preparation by the person who prepared them. The practice recommended by the NPSA is to use ‘Flag labelling’ to ensure that volume graduations on small syringes are not obscured. The only exception to this is in situations where preparation and bolus (push) administration is one uninterrupted process and the unlabelled product does not leave the hands of the person who prepared it. Only one unlabelled medicine must be handled at one time.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Temperature monitoring both ambient and fridge</a:t>
            </a:r>
            <a:r>
              <a:rPr lang="en-GB" baseline="0" dirty="0" smtClean="0"/>
              <a:t> - </a:t>
            </a:r>
            <a:r>
              <a:rPr lang="en-GB" sz="1200" kern="1200" dirty="0" smtClean="0">
                <a:solidFill>
                  <a:schemeClr val="tx1"/>
                </a:solidFill>
                <a:effectLst/>
                <a:latin typeface="+mn-lt"/>
                <a:ea typeface="+mn-ea"/>
                <a:cs typeface="+mn-cs"/>
              </a:rPr>
              <a:t>Temperature monitoring both room temperature and fridge daily - document findings and ensure any temperature excursions are escalated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kern="1200" dirty="0" smtClean="0">
                <a:solidFill>
                  <a:schemeClr val="tx1"/>
                </a:solidFill>
                <a:effectLst/>
                <a:latin typeface="+mn-lt"/>
                <a:ea typeface="+mn-ea"/>
                <a:cs typeface="+mn-cs"/>
              </a:rPr>
              <a:t>Received stock medicines must be reconciled with the delivery note upon delivery. Signed and dated delivery notes must be signed, dated and retained for 3 month</a:t>
            </a:r>
            <a:endParaRPr lang="en-GB" b="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236FDDF-0AE8-4E0F-A9C5-2CD225A88B44}" type="slidenum">
              <a:rPr lang="en-GB" smtClean="0"/>
              <a:t>7</a:t>
            </a:fld>
            <a:endParaRPr lang="en-GB"/>
          </a:p>
        </p:txBody>
      </p:sp>
    </p:spTree>
    <p:extLst>
      <p:ext uri="{BB962C8B-B14F-4D97-AF65-F5344CB8AC3E}">
        <p14:creationId xmlns:p14="http://schemas.microsoft.com/office/powerpoint/2010/main" val="512772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CDs should never be obtained from other Wards/ Departments during normal Pharmacy opening hours. If the request is very urgent the Pharmacy Dispensary should be contacted and asked to prioritise and expedite the supply of the order needed. In exceptional circumstances when the medication is required urgently and the Pharmacy Department is closed, the On Call Pharmacist must be contacted to organise treatment supply from Pharmacy or a single dose supply from another ward/department </a:t>
            </a:r>
          </a:p>
          <a:p>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8</a:t>
            </a:fld>
            <a:endParaRPr lang="en-GB"/>
          </a:p>
        </p:txBody>
      </p:sp>
    </p:spTree>
    <p:extLst>
      <p:ext uri="{BB962C8B-B14F-4D97-AF65-F5344CB8AC3E}">
        <p14:creationId xmlns:p14="http://schemas.microsoft.com/office/powerpoint/2010/main" val="1405938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is a specific stock list of controlled drugs for theatres. </a:t>
            </a:r>
          </a:p>
          <a:p>
            <a:r>
              <a:rPr lang="en-GB" dirty="0" smtClean="0"/>
              <a:t>This is updated regularly and reviewed at least annually to reflect prescribing patterns and current usage. </a:t>
            </a:r>
          </a:p>
          <a:p>
            <a:r>
              <a:rPr lang="en-GB" dirty="0" smtClean="0"/>
              <a:t>Ordering of a drug outside of the stocklist can be carried out with the approval of a pharmacist  </a:t>
            </a:r>
          </a:p>
          <a:p>
            <a:r>
              <a:rPr lang="en-GB" dirty="0" smtClean="0"/>
              <a:t>The signatory list must be kept up to date</a:t>
            </a: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9</a:t>
            </a:fld>
            <a:endParaRPr lang="en-GB"/>
          </a:p>
        </p:txBody>
      </p:sp>
    </p:spTree>
    <p:extLst>
      <p:ext uri="{BB962C8B-B14F-4D97-AF65-F5344CB8AC3E}">
        <p14:creationId xmlns:p14="http://schemas.microsoft.com/office/powerpoint/2010/main" val="3750090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With each record book the stock balance must be checked to ensure that it agrees with the actual stock present in the CD cupboard. All entries for a given preparation (including receipt, administration and return) must run in strict chronological order; therefore it is imperative that entries are made at the time a transaction takes place.</a:t>
            </a:r>
          </a:p>
          <a:p>
            <a:endParaRPr lang="en-GB" sz="1200" b="0" i="0" u="none" strike="noStrike" kern="1200" baseline="0" dirty="0" smtClean="0">
              <a:solidFill>
                <a:schemeClr val="tx1"/>
              </a:solidFill>
              <a:latin typeface="+mn-lt"/>
              <a:ea typeface="+mn-ea"/>
              <a:cs typeface="+mn-cs"/>
            </a:endParaRPr>
          </a:p>
          <a:p>
            <a:r>
              <a:rPr lang="en-GB" sz="1200" kern="1200" dirty="0" smtClean="0">
                <a:solidFill>
                  <a:schemeClr val="tx1"/>
                </a:solidFill>
                <a:effectLst/>
                <a:latin typeface="+mn-lt"/>
                <a:ea typeface="+mn-ea"/>
                <a:cs typeface="+mn-cs"/>
              </a:rPr>
              <a:t>If you collect a CD tin from pharmacy and then check the contents in theatres, ensure that you have signed both the "accepted for delivery" and "received by" lines</a:t>
            </a:r>
          </a:p>
          <a:p>
            <a:r>
              <a:rPr lang="en-GB" sz="1200" kern="1200" dirty="0" smtClean="0">
                <a:solidFill>
                  <a:schemeClr val="tx1"/>
                </a:solidFill>
                <a:effectLst/>
                <a:latin typeface="+mn-lt"/>
                <a:ea typeface="+mn-ea"/>
                <a:cs typeface="+mn-cs"/>
              </a:rPr>
              <a:t>Incorrect entries in CD record </a:t>
            </a:r>
            <a:r>
              <a:rPr lang="en-GB" sz="1200" kern="1200" dirty="0" err="1" smtClean="0">
                <a:solidFill>
                  <a:schemeClr val="tx1"/>
                </a:solidFill>
                <a:effectLst/>
                <a:latin typeface="+mn-lt"/>
                <a:ea typeface="+mn-ea"/>
                <a:cs typeface="+mn-cs"/>
              </a:rPr>
              <a:t>books,must</a:t>
            </a:r>
            <a:r>
              <a:rPr lang="en-GB" sz="1200" kern="1200" dirty="0" smtClean="0">
                <a:solidFill>
                  <a:schemeClr val="tx1"/>
                </a:solidFill>
                <a:effectLst/>
                <a:latin typeface="+mn-lt"/>
                <a:ea typeface="+mn-ea"/>
                <a:cs typeface="+mn-cs"/>
              </a:rPr>
              <a:t> not be crossed out or altered. Instead the incorrect information should be bracketed and add a footnote e.g. entered in error</a:t>
            </a:r>
          </a:p>
          <a:p>
            <a:r>
              <a:rPr lang="en-GB" sz="1200" kern="1200" dirty="0" smtClean="0">
                <a:solidFill>
                  <a:schemeClr val="tx1"/>
                </a:solidFill>
                <a:effectLst/>
                <a:latin typeface="+mn-lt"/>
                <a:ea typeface="+mn-ea"/>
                <a:cs typeface="+mn-cs"/>
              </a:rPr>
              <a:t>CD stock checks must be carried out pre and post list. </a:t>
            </a:r>
          </a:p>
          <a:p>
            <a:endParaRPr lang="en-GB" dirty="0"/>
          </a:p>
        </p:txBody>
      </p:sp>
      <p:sp>
        <p:nvSpPr>
          <p:cNvPr id="4" name="Slide Number Placeholder 3"/>
          <p:cNvSpPr>
            <a:spLocks noGrp="1"/>
          </p:cNvSpPr>
          <p:nvPr>
            <p:ph type="sldNum" sz="quarter" idx="10"/>
          </p:nvPr>
        </p:nvSpPr>
        <p:spPr/>
        <p:txBody>
          <a:bodyPr/>
          <a:lstStyle/>
          <a:p>
            <a:fld id="{C236FDDF-0AE8-4E0F-A9C5-2CD225A88B44}" type="slidenum">
              <a:rPr lang="en-GB" smtClean="0"/>
              <a:t>11</a:t>
            </a:fld>
            <a:endParaRPr lang="en-GB"/>
          </a:p>
        </p:txBody>
      </p:sp>
    </p:spTree>
    <p:extLst>
      <p:ext uri="{BB962C8B-B14F-4D97-AF65-F5344CB8AC3E}">
        <p14:creationId xmlns:p14="http://schemas.microsoft.com/office/powerpoint/2010/main" val="2252380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mn-ea"/>
                <a:cs typeface="+mn-cs"/>
              </a:rPr>
              <a:t>In a Theatre CD record book</a:t>
            </a:r>
          </a:p>
          <a:p>
            <a:r>
              <a:rPr lang="en-GB" sz="1200" b="0" i="0" u="none" strike="noStrike" kern="1200" baseline="0" dirty="0" smtClean="0">
                <a:solidFill>
                  <a:schemeClr val="tx1"/>
                </a:solidFill>
                <a:latin typeface="+mn-lt"/>
                <a:ea typeface="+mn-ea"/>
                <a:cs typeface="+mn-cs"/>
              </a:rPr>
              <a:t>The CD page is identified using the index at the front of the Theatre CD record book. Where the product has not been used before the next available page should be used and the index updated. The following particulars should be recorded by the Nurse/Midwife on the correct page of the CD Record Book:</a:t>
            </a:r>
          </a:p>
          <a:p>
            <a:r>
              <a:rPr lang="en-GB" sz="1200" b="0" i="0" u="none" strike="noStrike" kern="1200" baseline="0" dirty="0" smtClean="0">
                <a:solidFill>
                  <a:schemeClr val="tx1"/>
                </a:solidFill>
                <a:latin typeface="+mn-lt"/>
                <a:ea typeface="+mn-ea"/>
                <a:cs typeface="+mn-cs"/>
              </a:rPr>
              <a:t> Date received</a:t>
            </a:r>
          </a:p>
          <a:p>
            <a:r>
              <a:rPr lang="en-GB" sz="1200" b="0" i="0" u="none" strike="noStrike" kern="1200" baseline="0" dirty="0" smtClean="0">
                <a:solidFill>
                  <a:schemeClr val="tx1"/>
                </a:solidFill>
                <a:latin typeface="+mn-lt"/>
                <a:ea typeface="+mn-ea"/>
                <a:cs typeface="+mn-cs"/>
              </a:rPr>
              <a:t> Amount received (in dose words)</a:t>
            </a:r>
          </a:p>
          <a:p>
            <a:r>
              <a:rPr lang="en-GB" sz="1200" b="0" i="0" u="none" strike="noStrike" kern="1200" baseline="0" dirty="0" smtClean="0">
                <a:solidFill>
                  <a:schemeClr val="tx1"/>
                </a:solidFill>
                <a:latin typeface="+mn-lt"/>
                <a:ea typeface="+mn-ea"/>
                <a:cs typeface="+mn-cs"/>
              </a:rPr>
              <a:t> Serial number of the requisition (order number)</a:t>
            </a:r>
          </a:p>
          <a:p>
            <a:r>
              <a:rPr lang="en-GB" sz="1200" b="0" i="0" u="none" strike="noStrike" kern="1200" baseline="0" dirty="0" smtClean="0">
                <a:solidFill>
                  <a:schemeClr val="tx1"/>
                </a:solidFill>
                <a:latin typeface="+mn-lt"/>
                <a:ea typeface="+mn-ea"/>
                <a:cs typeface="+mn-cs"/>
              </a:rPr>
              <a:t> In the column headed ‘Patient’s name &amp; NHS number’ record ‘Received from pharmacy’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 Signature of Registered Nurse/ Midwife completing the entry </a:t>
            </a:r>
            <a:r>
              <a:rPr lang="en-GB" dirty="0" smtClean="0"/>
              <a:t>(</a:t>
            </a:r>
            <a:r>
              <a:rPr lang="en-GB" b="1" dirty="0" smtClean="0">
                <a:solidFill>
                  <a:srgbClr val="FF0000"/>
                </a:solidFill>
              </a:rPr>
              <a:t>ODP to provide second check only if registered nurse not available</a:t>
            </a:r>
            <a:r>
              <a:rPr lang="en-GB" dirty="0" smtClean="0"/>
              <a:t>)</a:t>
            </a:r>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Signature of witness</a:t>
            </a:r>
          </a:p>
          <a:p>
            <a:r>
              <a:rPr lang="en-GB" sz="1200" b="0" i="0" u="none" strike="noStrike" kern="1200" baseline="0" dirty="0" smtClean="0">
                <a:solidFill>
                  <a:schemeClr val="tx1"/>
                </a:solidFill>
                <a:latin typeface="+mn-lt"/>
                <a:ea typeface="+mn-ea"/>
                <a:cs typeface="+mn-cs"/>
              </a:rPr>
              <a:t> New resulting total balance</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It is recommended that time of receipt is recorded also. </a:t>
            </a:r>
            <a:endParaRPr lang="en-GB" b="1" dirty="0"/>
          </a:p>
        </p:txBody>
      </p:sp>
      <p:sp>
        <p:nvSpPr>
          <p:cNvPr id="4" name="Slide Number Placeholder 3"/>
          <p:cNvSpPr>
            <a:spLocks noGrp="1"/>
          </p:cNvSpPr>
          <p:nvPr>
            <p:ph type="sldNum" sz="quarter" idx="10"/>
          </p:nvPr>
        </p:nvSpPr>
        <p:spPr/>
        <p:txBody>
          <a:bodyPr/>
          <a:lstStyle/>
          <a:p>
            <a:fld id="{C236FDDF-0AE8-4E0F-A9C5-2CD225A88B44}" type="slidenum">
              <a:rPr lang="en-GB" smtClean="0"/>
              <a:t>13</a:t>
            </a:fld>
            <a:endParaRPr lang="en-GB"/>
          </a:p>
        </p:txBody>
      </p:sp>
    </p:spTree>
    <p:extLst>
      <p:ext uri="{BB962C8B-B14F-4D97-AF65-F5344CB8AC3E}">
        <p14:creationId xmlns:p14="http://schemas.microsoft.com/office/powerpoint/2010/main" val="279565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36D6900-8B7A-4FF0-BAD6-4B00D3EDD94B}" type="datetimeFigureOut">
              <a:rPr lang="en-GB" smtClean="0"/>
              <a:t>22/12/2020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4C41FE9-03F4-4F4E-B24B-2F7A8AC224D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6D6900-8B7A-4FF0-BAD6-4B00D3EDD94B}" type="datetimeFigureOut">
              <a:rPr lang="en-GB" smtClean="0"/>
              <a:t>22/12/2020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6D6900-8B7A-4FF0-BAD6-4B00D3EDD94B}" type="datetimeFigureOut">
              <a:rPr lang="en-GB" smtClean="0"/>
              <a:t>22/12/2020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6D6900-8B7A-4FF0-BAD6-4B00D3EDD94B}" type="datetimeFigureOut">
              <a:rPr lang="en-GB" smtClean="0"/>
              <a:t>22/12/2020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6D6900-8B7A-4FF0-BAD6-4B00D3EDD94B}" type="datetimeFigureOut">
              <a:rPr lang="en-GB" smtClean="0"/>
              <a:t>22/12/2020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C41FE9-03F4-4F4E-B24B-2F7A8AC224D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6D6900-8B7A-4FF0-BAD6-4B00D3EDD94B}" type="datetimeFigureOut">
              <a:rPr lang="en-GB" smtClean="0"/>
              <a:t>22/12/2020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6D6900-8B7A-4FF0-BAD6-4B00D3EDD94B}" type="datetimeFigureOut">
              <a:rPr lang="en-GB" smtClean="0"/>
              <a:t>22/12/2020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6D6900-8B7A-4FF0-BAD6-4B00D3EDD94B}" type="datetimeFigureOut">
              <a:rPr lang="en-GB" smtClean="0"/>
              <a:t>22/12/2020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D6900-8B7A-4FF0-BAD6-4B00D3EDD94B}" type="datetimeFigureOut">
              <a:rPr lang="en-GB" smtClean="0"/>
              <a:t>22/12/2020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6D6900-8B7A-4FF0-BAD6-4B00D3EDD94B}" type="datetimeFigureOut">
              <a:rPr lang="en-GB" smtClean="0"/>
              <a:t>22/12/2020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C41FE9-03F4-4F4E-B24B-2F7A8AC224D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6D6900-8B7A-4FF0-BAD6-4B00D3EDD94B}" type="datetimeFigureOut">
              <a:rPr lang="en-GB" smtClean="0"/>
              <a:t>22/12/2020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4C41FE9-03F4-4F4E-B24B-2F7A8AC224D4}"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6D6900-8B7A-4FF0-BAD6-4B00D3EDD94B}" type="datetimeFigureOut">
              <a:rPr lang="en-GB" smtClean="0"/>
              <a:t>22/12/2020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C41FE9-03F4-4F4E-B24B-2F7A8AC224D4}"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ps.nhs.uk/wp-content/uploads/2018/02/2002-NRLS-1051-Potassium-PSA-2002-10-31-v1.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dgohdatixweb/datix/livenew/index.php"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IJfoLvLLoF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dgft.learning@nhs.ne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thehub/c/documents/policies/Documents/Medicines%20Management%20policy.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dusa.wales.nhs.uk/Home.asp" TargetMode="External"/><Relationship Id="rId5" Type="http://schemas.openxmlformats.org/officeDocument/2006/relationships/hyperlink" Target="http://thehub/c/documents/policies/Documents/Oxygen%20Policy.pdf" TargetMode="External"/><Relationship Id="rId4" Type="http://schemas.openxmlformats.org/officeDocument/2006/relationships/hyperlink" Target="http://thehub/c/documents/policies/Documents/Controlled%20Drug%20Policy.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Autofit/>
          </a:bodyPr>
          <a:lstStyle/>
          <a:p>
            <a:r>
              <a:rPr lang="en-GB" sz="5400" dirty="0">
                <a:effectLst/>
              </a:rPr>
              <a:t>Medicines Management Training for all Registered Theatre </a:t>
            </a:r>
            <a:r>
              <a:rPr lang="en-GB" sz="5400" dirty="0" smtClean="0">
                <a:effectLst/>
              </a:rPr>
              <a:t>Staff</a:t>
            </a:r>
            <a:endParaRPr lang="en-GB" sz="5400" dirty="0"/>
          </a:p>
        </p:txBody>
      </p:sp>
      <p:sp>
        <p:nvSpPr>
          <p:cNvPr id="3" name="Subtitle 2"/>
          <p:cNvSpPr>
            <a:spLocks noGrp="1"/>
          </p:cNvSpPr>
          <p:nvPr>
            <p:ph type="subTitle" idx="1"/>
          </p:nvPr>
        </p:nvSpPr>
        <p:spPr>
          <a:xfrm>
            <a:off x="1371600" y="4124672"/>
            <a:ext cx="7160840" cy="1752600"/>
          </a:xfrm>
        </p:spPr>
        <p:txBody>
          <a:bodyPr>
            <a:normAutofit/>
          </a:bodyPr>
          <a:lstStyle/>
          <a:p>
            <a:r>
              <a:rPr lang="en-GB" b="1" dirty="0" smtClean="0"/>
              <a:t>Hammara Sattar </a:t>
            </a:r>
          </a:p>
          <a:p>
            <a:r>
              <a:rPr lang="en-GB" sz="2000" dirty="0"/>
              <a:t>Teacher Practitioner and Professional Development </a:t>
            </a:r>
            <a:r>
              <a:rPr lang="en-GB" sz="2000" dirty="0" smtClean="0"/>
              <a:t>Pharmacist</a:t>
            </a:r>
          </a:p>
          <a:p>
            <a:r>
              <a:rPr lang="en-GB" sz="2000" dirty="0" smtClean="0"/>
              <a:t>January 2021</a:t>
            </a:r>
            <a:endParaRPr lang="en-GB" sz="2000" dirty="0"/>
          </a:p>
          <a:p>
            <a:endParaRPr lang="en-GB" dirty="0"/>
          </a:p>
        </p:txBody>
      </p:sp>
      <p:pic>
        <p:nvPicPr>
          <p:cNvPr id="2050" name="Picture 2" descr="Home - The Dudley Group NHS Foundation Tru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7670" y="5709061"/>
            <a:ext cx="2837880" cy="1148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699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All about </a:t>
            </a:r>
            <a:r>
              <a:rPr lang="en-GB" dirty="0" smtClean="0"/>
              <a:t>Controlled Drugs (CD’s</a:t>
            </a:r>
            <a:r>
              <a:rPr lang="en-GB" dirty="0"/>
              <a:t>)</a:t>
            </a:r>
          </a:p>
        </p:txBody>
      </p:sp>
      <p:sp>
        <p:nvSpPr>
          <p:cNvPr id="3" name="Content Placeholder 2"/>
          <p:cNvSpPr>
            <a:spLocks noGrp="1"/>
          </p:cNvSpPr>
          <p:nvPr>
            <p:ph idx="1"/>
          </p:nvPr>
        </p:nvSpPr>
        <p:spPr/>
        <p:txBody>
          <a:bodyPr/>
          <a:lstStyle/>
          <a:p>
            <a:r>
              <a:rPr lang="en-GB" dirty="0"/>
              <a:t>When ordering CD's include the numerical quantity required e.g. 10 ampoules rather than 1 box. Write "morphine sulphate oral solution" rather than "</a:t>
            </a:r>
            <a:r>
              <a:rPr lang="en-GB" dirty="0" err="1"/>
              <a:t>oramorph</a:t>
            </a:r>
            <a:r>
              <a:rPr lang="en-GB" dirty="0"/>
              <a:t>". </a:t>
            </a:r>
            <a:endParaRPr lang="en-GB" dirty="0" smtClean="0"/>
          </a:p>
          <a:p>
            <a:r>
              <a:rPr lang="en-GB" dirty="0" smtClean="0"/>
              <a:t>This is a legal </a:t>
            </a:r>
            <a:r>
              <a:rPr lang="en-GB" dirty="0"/>
              <a:t>requirement </a:t>
            </a:r>
            <a:r>
              <a:rPr lang="en-GB" dirty="0" smtClean="0"/>
              <a:t>and it </a:t>
            </a:r>
            <a:r>
              <a:rPr lang="en-GB" dirty="0"/>
              <a:t>also </a:t>
            </a:r>
            <a:r>
              <a:rPr lang="en-GB" dirty="0" smtClean="0"/>
              <a:t>ensures </a:t>
            </a:r>
            <a:r>
              <a:rPr lang="en-GB" dirty="0"/>
              <a:t>prompt dispensing/supply of </a:t>
            </a:r>
            <a:r>
              <a:rPr lang="en-GB" dirty="0" smtClean="0"/>
              <a:t>medicines</a:t>
            </a:r>
            <a:endParaRPr lang="en-GB" dirty="0"/>
          </a:p>
          <a:p>
            <a:endParaRPr lang="en-GB" dirty="0"/>
          </a:p>
        </p:txBody>
      </p:sp>
      <p:pic>
        <p:nvPicPr>
          <p:cNvPr id="6146" name="Picture 2" descr="Controlled Drugs in the Controlled Substance Ac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9800"/>
          <a:stretch/>
        </p:blipFill>
        <p:spPr bwMode="auto">
          <a:xfrm flipH="1">
            <a:off x="5724128" y="4133178"/>
            <a:ext cx="3419870" cy="2740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1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GB" dirty="0" smtClean="0"/>
              <a:t>Record keeping for CD’s</a:t>
            </a:r>
            <a:endParaRPr lang="en-GB" dirty="0"/>
          </a:p>
        </p:txBody>
      </p:sp>
      <p:sp>
        <p:nvSpPr>
          <p:cNvPr id="3" name="Content Placeholder 2"/>
          <p:cNvSpPr>
            <a:spLocks noGrp="1"/>
          </p:cNvSpPr>
          <p:nvPr>
            <p:ph idx="1"/>
          </p:nvPr>
        </p:nvSpPr>
        <p:spPr>
          <a:noFill/>
        </p:spPr>
        <p:txBody>
          <a:bodyPr>
            <a:normAutofit/>
          </a:bodyPr>
          <a:lstStyle/>
          <a:p>
            <a:r>
              <a:rPr lang="en-GB" dirty="0" smtClean="0"/>
              <a:t>After accepting a delivery of CD’s you must check that the contents are correct. </a:t>
            </a:r>
          </a:p>
          <a:p>
            <a:r>
              <a:rPr lang="en-GB" dirty="0" smtClean="0"/>
              <a:t>The person who has signed the pink carbon copy is responsible for the CD’s until they are signed into the theatre CD record book and are securely locked away. </a:t>
            </a:r>
          </a:p>
          <a:p>
            <a:r>
              <a:rPr lang="en-GB" dirty="0" smtClean="0"/>
              <a:t>Another registered person must be available to witness the transfer to the CD cupboard and to countersign. </a:t>
            </a:r>
            <a:endParaRPr lang="en-GB" dirty="0"/>
          </a:p>
          <a:p>
            <a:r>
              <a:rPr lang="en-GB" dirty="0" smtClean="0"/>
              <a:t>CD’s quantities must be checked daily to ensure correct levels of each drug. </a:t>
            </a:r>
          </a:p>
          <a:p>
            <a:r>
              <a:rPr lang="en-GB" dirty="0" smtClean="0"/>
              <a:t>Any discrepancies must be reported immediately. </a:t>
            </a:r>
          </a:p>
          <a:p>
            <a:endParaRPr lang="en-GB" dirty="0"/>
          </a:p>
        </p:txBody>
      </p:sp>
    </p:spTree>
    <p:extLst>
      <p:ext uri="{BB962C8B-B14F-4D97-AF65-F5344CB8AC3E}">
        <p14:creationId xmlns:p14="http://schemas.microsoft.com/office/powerpoint/2010/main" val="1570260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GB" dirty="0"/>
              <a:t>Record keeping for CD’s</a:t>
            </a:r>
          </a:p>
        </p:txBody>
      </p:sp>
      <p:sp>
        <p:nvSpPr>
          <p:cNvPr id="3" name="Content Placeholder 2"/>
          <p:cNvSpPr>
            <a:spLocks noGrp="1"/>
          </p:cNvSpPr>
          <p:nvPr>
            <p:ph idx="1"/>
          </p:nvPr>
        </p:nvSpPr>
        <p:spPr/>
        <p:txBody>
          <a:bodyPr>
            <a:normAutofit/>
          </a:bodyPr>
          <a:lstStyle/>
          <a:p>
            <a:r>
              <a:rPr lang="en-GB" dirty="0"/>
              <a:t>If you collect a CD tin from pharmacy and then check the contents in theatres, ensure that you have signed both the "accepted for delivery" and "received by" lines</a:t>
            </a:r>
          </a:p>
          <a:p>
            <a:r>
              <a:rPr lang="en-GB" dirty="0"/>
              <a:t>Incorrect entries in CD record books</a:t>
            </a:r>
            <a:r>
              <a:rPr lang="en-GB" dirty="0" smtClean="0"/>
              <a:t>, must </a:t>
            </a:r>
            <a:r>
              <a:rPr lang="en-GB" dirty="0"/>
              <a:t>not be crossed out or altered. Instead the incorrect information should be bracketed and add a footnote e.g. entered in error</a:t>
            </a:r>
          </a:p>
          <a:p>
            <a:r>
              <a:rPr lang="en-GB" dirty="0"/>
              <a:t>CD stock checks must be carried out pre and post list. </a:t>
            </a:r>
          </a:p>
          <a:p>
            <a:endParaRPr lang="en-GB" dirty="0"/>
          </a:p>
        </p:txBody>
      </p:sp>
    </p:spTree>
    <p:extLst>
      <p:ext uri="{BB962C8B-B14F-4D97-AF65-F5344CB8AC3E}">
        <p14:creationId xmlns:p14="http://schemas.microsoft.com/office/powerpoint/2010/main" val="1977610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Theatre CD record book </a:t>
            </a:r>
            <a:endParaRPr lang="en-GB" dirty="0"/>
          </a:p>
        </p:txBody>
      </p:sp>
      <p:sp>
        <p:nvSpPr>
          <p:cNvPr id="3" name="Content Placeholder 2"/>
          <p:cNvSpPr>
            <a:spLocks noGrp="1"/>
          </p:cNvSpPr>
          <p:nvPr>
            <p:ph idx="1"/>
          </p:nvPr>
        </p:nvSpPr>
        <p:spPr/>
        <p:txBody>
          <a:bodyPr>
            <a:normAutofit lnSpcReduction="10000"/>
          </a:bodyPr>
          <a:lstStyle/>
          <a:p>
            <a:r>
              <a:rPr lang="en-GB" dirty="0" smtClean="0"/>
              <a:t>Date </a:t>
            </a:r>
            <a:r>
              <a:rPr lang="en-GB" dirty="0"/>
              <a:t>received</a:t>
            </a:r>
          </a:p>
          <a:p>
            <a:r>
              <a:rPr lang="en-GB" dirty="0" smtClean="0"/>
              <a:t>Amount </a:t>
            </a:r>
            <a:r>
              <a:rPr lang="en-GB" dirty="0"/>
              <a:t>received (in dose words)</a:t>
            </a:r>
          </a:p>
          <a:p>
            <a:r>
              <a:rPr lang="en-GB" dirty="0" smtClean="0"/>
              <a:t>Serial </a:t>
            </a:r>
            <a:r>
              <a:rPr lang="en-GB" dirty="0"/>
              <a:t>number of the requisition (order number)</a:t>
            </a:r>
          </a:p>
          <a:p>
            <a:r>
              <a:rPr lang="en-GB" dirty="0" smtClean="0"/>
              <a:t>In </a:t>
            </a:r>
            <a:r>
              <a:rPr lang="en-GB" dirty="0"/>
              <a:t>the column headed ‘Patient’s name &amp; NHS number’ record ‘Received</a:t>
            </a:r>
          </a:p>
          <a:p>
            <a:r>
              <a:rPr lang="en-GB" dirty="0"/>
              <a:t>from pharmacy’</a:t>
            </a:r>
          </a:p>
          <a:p>
            <a:r>
              <a:rPr lang="en-GB" dirty="0" smtClean="0"/>
              <a:t>Signature </a:t>
            </a:r>
            <a:r>
              <a:rPr lang="en-GB" dirty="0"/>
              <a:t>of Registered </a:t>
            </a:r>
            <a:r>
              <a:rPr lang="en-GB" dirty="0" smtClean="0"/>
              <a:t>Nurse completing </a:t>
            </a:r>
            <a:r>
              <a:rPr lang="en-GB" dirty="0"/>
              <a:t>the </a:t>
            </a:r>
            <a:r>
              <a:rPr lang="en-GB" dirty="0" smtClean="0"/>
              <a:t>entry and </a:t>
            </a:r>
            <a:r>
              <a:rPr lang="en-GB" dirty="0"/>
              <a:t>a</a:t>
            </a:r>
            <a:r>
              <a:rPr lang="en-GB" dirty="0" smtClean="0"/>
              <a:t>uthorised witness  </a:t>
            </a:r>
          </a:p>
          <a:p>
            <a:r>
              <a:rPr lang="en-GB" dirty="0" smtClean="0"/>
              <a:t>Signature </a:t>
            </a:r>
            <a:r>
              <a:rPr lang="en-GB" dirty="0"/>
              <a:t>of witness</a:t>
            </a:r>
          </a:p>
          <a:p>
            <a:r>
              <a:rPr lang="en-GB" dirty="0" smtClean="0"/>
              <a:t>New </a:t>
            </a:r>
            <a:r>
              <a:rPr lang="en-GB" dirty="0"/>
              <a:t>resulting total balance</a:t>
            </a:r>
          </a:p>
          <a:p>
            <a:endParaRPr lang="en-GB" dirty="0"/>
          </a:p>
        </p:txBody>
      </p:sp>
    </p:spTree>
    <p:extLst>
      <p:ext uri="{BB962C8B-B14F-4D97-AF65-F5344CB8AC3E}">
        <p14:creationId xmlns:p14="http://schemas.microsoft.com/office/powerpoint/2010/main" val="286525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Administration and wastage of CD’s</a:t>
            </a:r>
            <a:endParaRPr lang="en-GB" dirty="0"/>
          </a:p>
        </p:txBody>
      </p:sp>
      <p:sp>
        <p:nvSpPr>
          <p:cNvPr id="3" name="Content Placeholder 2"/>
          <p:cNvSpPr>
            <a:spLocks noGrp="1"/>
          </p:cNvSpPr>
          <p:nvPr>
            <p:ph idx="1"/>
          </p:nvPr>
        </p:nvSpPr>
        <p:spPr/>
        <p:txBody>
          <a:bodyPr>
            <a:normAutofit/>
          </a:bodyPr>
          <a:lstStyle/>
          <a:p>
            <a:r>
              <a:rPr lang="en-GB" dirty="0" smtClean="0"/>
              <a:t>Administration must only be carried out by: </a:t>
            </a:r>
          </a:p>
          <a:p>
            <a:pPr lvl="1"/>
            <a:r>
              <a:rPr lang="en-GB" dirty="0"/>
              <a:t>Registered Nurse/Midwife</a:t>
            </a:r>
          </a:p>
          <a:p>
            <a:pPr lvl="1"/>
            <a:r>
              <a:rPr lang="en-GB" dirty="0"/>
              <a:t>Doctor</a:t>
            </a:r>
          </a:p>
          <a:p>
            <a:pPr lvl="1"/>
            <a:r>
              <a:rPr lang="en-GB" dirty="0"/>
              <a:t>Registered Operating Department Practitioner (RODP)</a:t>
            </a:r>
          </a:p>
          <a:p>
            <a:endParaRPr lang="en-GB" dirty="0" smtClean="0"/>
          </a:p>
          <a:p>
            <a:r>
              <a:rPr lang="en-GB" dirty="0" smtClean="0"/>
              <a:t>The </a:t>
            </a:r>
            <a:r>
              <a:rPr lang="en-GB" dirty="0"/>
              <a:t>two members of staff must witness </a:t>
            </a:r>
            <a:r>
              <a:rPr lang="en-GB" dirty="0" smtClean="0"/>
              <a:t>removal of </a:t>
            </a:r>
            <a:r>
              <a:rPr lang="en-GB" dirty="0"/>
              <a:t>the drug from the CD cupboard </a:t>
            </a:r>
            <a:r>
              <a:rPr lang="en-GB" dirty="0" smtClean="0"/>
              <a:t>through to preparation, administration </a:t>
            </a:r>
            <a:r>
              <a:rPr lang="en-GB" dirty="0"/>
              <a:t>of the </a:t>
            </a:r>
            <a:r>
              <a:rPr lang="en-GB" dirty="0" smtClean="0"/>
              <a:t>dose and destruction (e.g. part used ampoules). </a:t>
            </a:r>
          </a:p>
        </p:txBody>
      </p:sp>
    </p:spTree>
    <p:extLst>
      <p:ext uri="{BB962C8B-B14F-4D97-AF65-F5344CB8AC3E}">
        <p14:creationId xmlns:p14="http://schemas.microsoft.com/office/powerpoint/2010/main" val="460668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900" dirty="0"/>
              <a:t>Transfer of </a:t>
            </a:r>
            <a:r>
              <a:rPr lang="en-GB" sz="4900" dirty="0" smtClean="0"/>
              <a:t>CD’s</a:t>
            </a:r>
            <a:r>
              <a:rPr lang="en-GB" sz="4900" dirty="0"/>
              <a:t>: </a:t>
            </a:r>
            <a:r>
              <a:rPr lang="en-GB" sz="4900" dirty="0" smtClean="0"/>
              <a:t>PCA</a:t>
            </a:r>
            <a:endParaRPr lang="en-GB" dirty="0"/>
          </a:p>
        </p:txBody>
      </p:sp>
      <p:sp>
        <p:nvSpPr>
          <p:cNvPr id="3" name="Content Placeholder 2"/>
          <p:cNvSpPr>
            <a:spLocks noGrp="1"/>
          </p:cNvSpPr>
          <p:nvPr>
            <p:ph idx="1"/>
          </p:nvPr>
        </p:nvSpPr>
        <p:spPr/>
        <p:txBody>
          <a:bodyPr/>
          <a:lstStyle/>
          <a:p>
            <a:r>
              <a:rPr lang="en-GB" dirty="0" smtClean="0"/>
              <a:t>Administration to be recording on the prescription chart. </a:t>
            </a:r>
          </a:p>
          <a:p>
            <a:r>
              <a:rPr lang="en-GB" dirty="0" smtClean="0"/>
              <a:t>The prescription chart will be transferred with the patient detailing name, form, strength and volume of PCA set up </a:t>
            </a:r>
          </a:p>
          <a:p>
            <a:r>
              <a:rPr lang="en-GB" dirty="0" smtClean="0"/>
              <a:t>Currently you are not required to record the exact volume of PCA transferred. </a:t>
            </a:r>
            <a:endParaRPr lang="en-GB" dirty="0"/>
          </a:p>
        </p:txBody>
      </p:sp>
      <p:pic>
        <p:nvPicPr>
          <p:cNvPr id="7170" name="Picture 2" descr="Patient-Controlled Analgesia – P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34000" y="4722318"/>
            <a:ext cx="3246512" cy="216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3574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Storage of CD’s</a:t>
            </a:r>
            <a:endParaRPr lang="en-GB" dirty="0"/>
          </a:p>
        </p:txBody>
      </p:sp>
      <p:sp>
        <p:nvSpPr>
          <p:cNvPr id="3" name="Content Placeholder 2"/>
          <p:cNvSpPr>
            <a:spLocks noGrp="1"/>
          </p:cNvSpPr>
          <p:nvPr>
            <p:ph idx="1"/>
          </p:nvPr>
        </p:nvSpPr>
        <p:spPr/>
        <p:txBody>
          <a:bodyPr>
            <a:noAutofit/>
          </a:bodyPr>
          <a:lstStyle/>
          <a:p>
            <a:r>
              <a:rPr lang="en-GB" sz="2600" dirty="0" smtClean="0"/>
              <a:t>CDs are </a:t>
            </a:r>
            <a:r>
              <a:rPr lang="en-GB" dirty="0"/>
              <a:t>the responsibility of the Registered Nurse in charge </a:t>
            </a:r>
          </a:p>
          <a:p>
            <a:r>
              <a:rPr lang="en-GB" dirty="0"/>
              <a:t>CDs must be stored in the designated cupboard.</a:t>
            </a:r>
          </a:p>
          <a:p>
            <a:r>
              <a:rPr lang="en-GB" sz="2600" dirty="0" smtClean="0"/>
              <a:t>Cupboards </a:t>
            </a:r>
            <a:r>
              <a:rPr lang="en-GB" sz="2600" dirty="0"/>
              <a:t>must be kept locked when not in use</a:t>
            </a:r>
          </a:p>
          <a:p>
            <a:r>
              <a:rPr lang="en-GB" sz="2600" dirty="0" smtClean="0"/>
              <a:t>Keys </a:t>
            </a:r>
            <a:r>
              <a:rPr lang="en-GB" sz="2600" dirty="0"/>
              <a:t>must be </a:t>
            </a:r>
            <a:r>
              <a:rPr lang="en-GB" sz="2600" dirty="0" smtClean="0"/>
              <a:t>accessible only </a:t>
            </a:r>
            <a:r>
              <a:rPr lang="en-GB" sz="2600" dirty="0"/>
              <a:t>to authorised members of </a:t>
            </a:r>
            <a:r>
              <a:rPr lang="en-GB" sz="2600" dirty="0" smtClean="0"/>
              <a:t>staff</a:t>
            </a:r>
          </a:p>
          <a:p>
            <a:r>
              <a:rPr lang="en-GB" sz="2600" dirty="0" smtClean="0"/>
              <a:t>Different </a:t>
            </a:r>
            <a:r>
              <a:rPr lang="en-GB" sz="2600" dirty="0"/>
              <a:t>strengths of the same </a:t>
            </a:r>
            <a:r>
              <a:rPr lang="en-GB" sz="2600" dirty="0" smtClean="0"/>
              <a:t>drug should </a:t>
            </a:r>
            <a:r>
              <a:rPr lang="en-GB" sz="2600" dirty="0"/>
              <a:t>be separated </a:t>
            </a:r>
            <a:r>
              <a:rPr lang="en-GB" sz="2600" dirty="0" smtClean="0"/>
              <a:t>within the </a:t>
            </a:r>
            <a:r>
              <a:rPr lang="en-GB" sz="2600" dirty="0"/>
              <a:t>CD cupboard (e.g. diamorphine, morphine, midazolam).</a:t>
            </a:r>
          </a:p>
          <a:p>
            <a:r>
              <a:rPr lang="en-GB" sz="2600" dirty="0" smtClean="0"/>
              <a:t>No </a:t>
            </a:r>
            <a:r>
              <a:rPr lang="en-GB" sz="2600" dirty="0"/>
              <a:t>other medicines or items should </a:t>
            </a:r>
            <a:r>
              <a:rPr lang="en-GB" sz="2600" dirty="0" smtClean="0"/>
              <a:t>be </a:t>
            </a:r>
            <a:r>
              <a:rPr lang="en-GB" sz="2600" dirty="0"/>
              <a:t>stored in the </a:t>
            </a:r>
            <a:r>
              <a:rPr lang="en-GB" sz="2600" dirty="0" smtClean="0"/>
              <a:t>CD cupboard </a:t>
            </a:r>
            <a:endParaRPr lang="en-GB" sz="2600" dirty="0"/>
          </a:p>
        </p:txBody>
      </p:sp>
    </p:spTree>
    <p:extLst>
      <p:ext uri="{BB962C8B-B14F-4D97-AF65-F5344CB8AC3E}">
        <p14:creationId xmlns:p14="http://schemas.microsoft.com/office/powerpoint/2010/main" val="2488003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Strong Potassium</a:t>
            </a:r>
            <a:endParaRPr lang="en-GB" dirty="0"/>
          </a:p>
        </p:txBody>
      </p:sp>
      <p:sp>
        <p:nvSpPr>
          <p:cNvPr id="3" name="Content Placeholder 2"/>
          <p:cNvSpPr>
            <a:spLocks noGrp="1"/>
          </p:cNvSpPr>
          <p:nvPr>
            <p:ph idx="1"/>
          </p:nvPr>
        </p:nvSpPr>
        <p:spPr/>
        <p:txBody>
          <a:bodyPr>
            <a:normAutofit/>
          </a:bodyPr>
          <a:lstStyle/>
          <a:p>
            <a:r>
              <a:rPr lang="en-GB" dirty="0"/>
              <a:t>Strong potassium chloride injection is only available in limited clinical areas </a:t>
            </a:r>
            <a:r>
              <a:rPr lang="en-GB" dirty="0" smtClean="0"/>
              <a:t>(e.g. </a:t>
            </a:r>
            <a:r>
              <a:rPr lang="en-GB" dirty="0"/>
              <a:t>R</a:t>
            </a:r>
            <a:r>
              <a:rPr lang="en-GB" dirty="0" smtClean="0"/>
              <a:t>ecovery</a:t>
            </a:r>
            <a:r>
              <a:rPr lang="en-GB" dirty="0"/>
              <a:t>, Main </a:t>
            </a:r>
            <a:r>
              <a:rPr lang="en-GB" dirty="0" smtClean="0"/>
              <a:t>Theatres) </a:t>
            </a:r>
            <a:r>
              <a:rPr lang="en-GB" dirty="0"/>
              <a:t>and pharmacy. </a:t>
            </a:r>
          </a:p>
          <a:p>
            <a:r>
              <a:rPr lang="en-GB" dirty="0" smtClean="0"/>
              <a:t>It </a:t>
            </a:r>
            <a:r>
              <a:rPr lang="en-GB" dirty="0"/>
              <a:t>must be stored separately, </a:t>
            </a:r>
            <a:r>
              <a:rPr lang="en-GB" dirty="0" smtClean="0"/>
              <a:t>securely </a:t>
            </a:r>
            <a:r>
              <a:rPr lang="en-GB" dirty="0"/>
              <a:t>and treated as a controlled drug. </a:t>
            </a:r>
          </a:p>
          <a:p>
            <a:r>
              <a:rPr lang="en-GB" dirty="0"/>
              <a:t>Pre-prepared diluted parenteral potassium solutions should be </a:t>
            </a:r>
            <a:r>
              <a:rPr lang="en-GB" dirty="0" smtClean="0"/>
              <a:t>used </a:t>
            </a:r>
            <a:r>
              <a:rPr lang="en-GB" dirty="0"/>
              <a:t>where </a:t>
            </a:r>
            <a:r>
              <a:rPr lang="en-GB" dirty="0" smtClean="0"/>
              <a:t>possible</a:t>
            </a:r>
            <a:r>
              <a:rPr lang="en-GB" dirty="0"/>
              <a:t>. </a:t>
            </a:r>
            <a:endParaRPr lang="en-GB" dirty="0" smtClean="0"/>
          </a:p>
          <a:p>
            <a:r>
              <a:rPr lang="en-GB" dirty="0" smtClean="0"/>
              <a:t>View the following link: </a:t>
            </a:r>
            <a:r>
              <a:rPr lang="en-GB" dirty="0">
                <a:hlinkClick r:id="rId3"/>
              </a:rPr>
              <a:t>Errors during intravenous administration of potassium chloride concentrate solutions - Patient Safety Alert (sps.nhs.uk</a:t>
            </a:r>
            <a:r>
              <a:rPr lang="en-GB" dirty="0" smtClean="0">
                <a:hlinkClick r:id="rId3"/>
              </a:rPr>
              <a:t>)</a:t>
            </a:r>
            <a:endParaRPr lang="en-GB" dirty="0"/>
          </a:p>
        </p:txBody>
      </p:sp>
    </p:spTree>
    <p:extLst>
      <p:ext uri="{BB962C8B-B14F-4D97-AF65-F5344CB8AC3E}">
        <p14:creationId xmlns:p14="http://schemas.microsoft.com/office/powerpoint/2010/main" val="2716682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Morphine &amp; Diamorphine </a:t>
            </a:r>
            <a:endParaRPr lang="en-GB" dirty="0"/>
          </a:p>
        </p:txBody>
      </p:sp>
      <p:sp>
        <p:nvSpPr>
          <p:cNvPr id="3" name="Content Placeholder 2"/>
          <p:cNvSpPr>
            <a:spLocks noGrp="1"/>
          </p:cNvSpPr>
          <p:nvPr>
            <p:ph idx="1"/>
          </p:nvPr>
        </p:nvSpPr>
        <p:spPr/>
        <p:txBody>
          <a:bodyPr>
            <a:normAutofit fontScale="62500" lnSpcReduction="20000"/>
          </a:bodyPr>
          <a:lstStyle/>
          <a:p>
            <a:pPr>
              <a:lnSpc>
                <a:spcPct val="110000"/>
              </a:lnSpc>
            </a:pPr>
            <a:r>
              <a:rPr lang="en-US" sz="4600" dirty="0">
                <a:latin typeface="Calibri" charset="0"/>
              </a:rPr>
              <a:t>Possibility of confusion between strengths of morphine and diamorphine</a:t>
            </a:r>
          </a:p>
          <a:p>
            <a:pPr>
              <a:lnSpc>
                <a:spcPct val="110000"/>
              </a:lnSpc>
            </a:pPr>
            <a:r>
              <a:rPr lang="en-GB" sz="4600" dirty="0">
                <a:latin typeface="Calibri" charset="0"/>
              </a:rPr>
              <a:t>Over 5 years, 9 patient deaths were reported in NHS hospitals from this cause</a:t>
            </a:r>
            <a:r>
              <a:rPr lang="en-GB" sz="4600" dirty="0" smtClean="0">
                <a:latin typeface="Calibri" charset="0"/>
              </a:rPr>
              <a:t>.</a:t>
            </a:r>
          </a:p>
          <a:p>
            <a:pPr>
              <a:lnSpc>
                <a:spcPct val="110000"/>
              </a:lnSpc>
            </a:pPr>
            <a:r>
              <a:rPr lang="en-GB" sz="4600" dirty="0" smtClean="0">
                <a:latin typeface="Calibri" charset="0"/>
              </a:rPr>
              <a:t>Risks due to: </a:t>
            </a:r>
            <a:r>
              <a:rPr lang="en-US" sz="4600" dirty="0">
                <a:latin typeface="Calibri" charset="0"/>
              </a:rPr>
              <a:t>Packaging of different strengths of diamorphine and morphine look similar. </a:t>
            </a:r>
          </a:p>
          <a:p>
            <a:pPr>
              <a:lnSpc>
                <a:spcPct val="110000"/>
              </a:lnSpc>
            </a:pPr>
            <a:r>
              <a:rPr lang="en-US" sz="4600" dirty="0">
                <a:latin typeface="Calibri" charset="0"/>
              </a:rPr>
              <a:t>Higher strength (e.g. 30mg) ampoules of diamorphine and morphine </a:t>
            </a:r>
            <a:r>
              <a:rPr lang="en-US" sz="4600" dirty="0" smtClean="0">
                <a:latin typeface="Calibri" charset="0"/>
              </a:rPr>
              <a:t>were stored </a:t>
            </a:r>
            <a:r>
              <a:rPr lang="en-US" sz="4600" dirty="0">
                <a:latin typeface="Calibri" charset="0"/>
              </a:rPr>
              <a:t>alongside lower strength products (e.g. 10mg) in clinical </a:t>
            </a:r>
            <a:r>
              <a:rPr lang="en-US" sz="4600" dirty="0" smtClean="0">
                <a:latin typeface="Calibri" charset="0"/>
              </a:rPr>
              <a:t>areas. This increases the risk of errors </a:t>
            </a:r>
            <a:endParaRPr lang="en-GB" sz="4600" dirty="0">
              <a:latin typeface="Calibri" charset="0"/>
            </a:endParaRPr>
          </a:p>
          <a:p>
            <a:pPr>
              <a:lnSpc>
                <a:spcPct val="80000"/>
              </a:lnSpc>
              <a:buNone/>
            </a:pPr>
            <a:endParaRPr lang="en-GB" dirty="0">
              <a:latin typeface="Calibri" charset="0"/>
            </a:endParaRPr>
          </a:p>
          <a:p>
            <a:endParaRPr lang="en-GB" dirty="0"/>
          </a:p>
        </p:txBody>
      </p:sp>
    </p:spTree>
    <p:extLst>
      <p:ext uri="{BB962C8B-B14F-4D97-AF65-F5344CB8AC3E}">
        <p14:creationId xmlns:p14="http://schemas.microsoft.com/office/powerpoint/2010/main" val="2941191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we reduce these risks? </a:t>
            </a:r>
            <a:endParaRPr lang="en-GB" dirty="0"/>
          </a:p>
        </p:txBody>
      </p:sp>
      <p:sp>
        <p:nvSpPr>
          <p:cNvPr id="3" name="Content Placeholder 2"/>
          <p:cNvSpPr>
            <a:spLocks noGrp="1"/>
          </p:cNvSpPr>
          <p:nvPr>
            <p:ph idx="1"/>
          </p:nvPr>
        </p:nvSpPr>
        <p:spPr/>
        <p:txBody>
          <a:bodyPr>
            <a:normAutofit/>
          </a:bodyPr>
          <a:lstStyle/>
          <a:p>
            <a:pPr>
              <a:lnSpc>
                <a:spcPct val="90000"/>
              </a:lnSpc>
            </a:pPr>
            <a:r>
              <a:rPr lang="en-US" dirty="0">
                <a:latin typeface="Calibri" charset="0"/>
              </a:rPr>
              <a:t>Store different strengths of the products separately in CD cupboards</a:t>
            </a:r>
          </a:p>
          <a:p>
            <a:pPr>
              <a:lnSpc>
                <a:spcPct val="90000"/>
              </a:lnSpc>
            </a:pPr>
            <a:endParaRPr lang="en-US" dirty="0">
              <a:latin typeface="Calibri" charset="0"/>
            </a:endParaRPr>
          </a:p>
          <a:p>
            <a:pPr>
              <a:lnSpc>
                <a:spcPct val="90000"/>
              </a:lnSpc>
            </a:pPr>
            <a:r>
              <a:rPr lang="en-US" dirty="0">
                <a:latin typeface="Calibri" charset="0"/>
              </a:rPr>
              <a:t>Ensure that naloxone injection is available in </a:t>
            </a:r>
            <a:r>
              <a:rPr lang="en-US" u="sng" dirty="0">
                <a:latin typeface="Calibri" charset="0"/>
              </a:rPr>
              <a:t>all</a:t>
            </a:r>
            <a:r>
              <a:rPr lang="en-US" dirty="0">
                <a:latin typeface="Calibri" charset="0"/>
              </a:rPr>
              <a:t> clinical locations where diamorphine and morphine injections are stored/ administered. It should be stored nearby so easily accessible</a:t>
            </a:r>
          </a:p>
          <a:p>
            <a:pPr>
              <a:lnSpc>
                <a:spcPct val="90000"/>
              </a:lnSpc>
            </a:pPr>
            <a:endParaRPr lang="en-US" dirty="0">
              <a:latin typeface="Calibri" charset="0"/>
            </a:endParaRPr>
          </a:p>
          <a:p>
            <a:pPr>
              <a:lnSpc>
                <a:spcPct val="90000"/>
              </a:lnSpc>
            </a:pPr>
            <a:r>
              <a:rPr lang="en-US" dirty="0">
                <a:latin typeface="Calibri" charset="0"/>
              </a:rPr>
              <a:t>Observe patients closely for at least one hour after the first dose</a:t>
            </a:r>
          </a:p>
          <a:p>
            <a:endParaRPr lang="en-GB" dirty="0"/>
          </a:p>
        </p:txBody>
      </p:sp>
    </p:spTree>
    <p:extLst>
      <p:ext uri="{BB962C8B-B14F-4D97-AF65-F5344CB8AC3E}">
        <p14:creationId xmlns:p14="http://schemas.microsoft.com/office/powerpoint/2010/main" val="1458343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rmAutofit/>
          </a:bodyPr>
          <a:lstStyle/>
          <a:p>
            <a:pPr marL="0" indent="0" algn="ctr">
              <a:buNone/>
            </a:pPr>
            <a:r>
              <a:rPr lang="en-GB" sz="4000" dirty="0" smtClean="0"/>
              <a:t>Welcome to your medicines management training presentation specifically designed to meet the needs of all Registered </a:t>
            </a:r>
            <a:r>
              <a:rPr lang="en-GB" sz="4000" dirty="0"/>
              <a:t>Theatre Staff</a:t>
            </a:r>
            <a:r>
              <a:rPr lang="en-GB" sz="4000" dirty="0" smtClean="0"/>
              <a:t>. </a:t>
            </a:r>
          </a:p>
          <a:p>
            <a:pPr marL="0" indent="0" algn="ctr">
              <a:buNone/>
            </a:pPr>
            <a:r>
              <a:rPr lang="en-GB" sz="2400" b="1" i="1" dirty="0" smtClean="0"/>
              <a:t>Please ensure you work through the slides and review the notes under each slide for extra information and explanations. Thank you. </a:t>
            </a:r>
            <a:endParaRPr lang="en-GB" sz="1600" b="1" i="1" dirty="0"/>
          </a:p>
        </p:txBody>
      </p:sp>
      <p:pic>
        <p:nvPicPr>
          <p:cNvPr id="2050" name="Picture 2" descr="Operating Department Practice (South West) - DipHE - 2020/21 Entry |  Birmingham City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3" y="4810115"/>
            <a:ext cx="4536503" cy="1837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462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Incident reporting </a:t>
            </a:r>
            <a:endParaRPr lang="en-GB" dirty="0"/>
          </a:p>
        </p:txBody>
      </p:sp>
      <p:sp>
        <p:nvSpPr>
          <p:cNvPr id="3" name="Content Placeholder 2"/>
          <p:cNvSpPr>
            <a:spLocks noGrp="1"/>
          </p:cNvSpPr>
          <p:nvPr>
            <p:ph idx="1"/>
          </p:nvPr>
        </p:nvSpPr>
        <p:spPr/>
        <p:txBody>
          <a:bodyPr/>
          <a:lstStyle/>
          <a:p>
            <a:r>
              <a:rPr lang="en-GB" dirty="0" smtClean="0"/>
              <a:t>Incidents must be reported via DATIX </a:t>
            </a:r>
          </a:p>
          <a:p>
            <a:r>
              <a:rPr lang="en-GB" dirty="0" smtClean="0"/>
              <a:t>This is the best way in which we can learn and ensure that these incidents do not occur again </a:t>
            </a:r>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7063" b="6250"/>
          <a:stretch/>
        </p:blipFill>
        <p:spPr bwMode="auto">
          <a:xfrm>
            <a:off x="895085" y="3326098"/>
            <a:ext cx="6989283" cy="3013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896482" y="6339535"/>
            <a:ext cx="7020272" cy="369332"/>
          </a:xfrm>
          <a:prstGeom prst="rect">
            <a:avLst/>
          </a:prstGeom>
        </p:spPr>
        <p:txBody>
          <a:bodyPr wrap="square">
            <a:spAutoFit/>
          </a:bodyPr>
          <a:lstStyle/>
          <a:p>
            <a:r>
              <a:rPr lang="en-GB" dirty="0">
                <a:hlinkClick r:id="rId3"/>
              </a:rPr>
              <a:t>Datix: The Dudley Group Incident Reporting Form - v2.0</a:t>
            </a:r>
            <a:endParaRPr lang="en-GB" dirty="0"/>
          </a:p>
        </p:txBody>
      </p:sp>
    </p:spTree>
    <p:extLst>
      <p:ext uri="{BB962C8B-B14F-4D97-AF65-F5344CB8AC3E}">
        <p14:creationId xmlns:p14="http://schemas.microsoft.com/office/powerpoint/2010/main" val="3448394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Gina’s story </a:t>
            </a:r>
            <a:endParaRPr lang="en-GB" dirty="0"/>
          </a:p>
        </p:txBody>
      </p:sp>
      <p:sp>
        <p:nvSpPr>
          <p:cNvPr id="3" name="Content Placeholder 2"/>
          <p:cNvSpPr>
            <a:spLocks noGrp="1"/>
          </p:cNvSpPr>
          <p:nvPr>
            <p:ph idx="1"/>
          </p:nvPr>
        </p:nvSpPr>
        <p:spPr/>
        <p:txBody>
          <a:bodyPr/>
          <a:lstStyle/>
          <a:p>
            <a:r>
              <a:rPr lang="en-GB" dirty="0" smtClean="0"/>
              <a:t>This video is an example of how errors related to medicines in theatres can occur and how we can reduce the likelihood of these events: </a:t>
            </a:r>
          </a:p>
          <a:p>
            <a:endParaRPr lang="en-GB" dirty="0"/>
          </a:p>
          <a:p>
            <a:pPr marL="0" indent="0" algn="ctr">
              <a:buNone/>
            </a:pPr>
            <a:r>
              <a:rPr lang="en-GB" dirty="0">
                <a:hlinkClick r:id="rId2"/>
              </a:rPr>
              <a:t>The Human Factor: Learning from Gina's Story. </a:t>
            </a:r>
            <a:r>
              <a:rPr lang="en-GB" dirty="0" smtClean="0">
                <a:hlinkClick r:id="rId2"/>
              </a:rPr>
              <a:t>– YouTube</a:t>
            </a:r>
            <a:endParaRPr lang="en-GB" dirty="0" smtClean="0"/>
          </a:p>
          <a:p>
            <a:endParaRPr lang="en-GB" dirty="0"/>
          </a:p>
        </p:txBody>
      </p:sp>
    </p:spTree>
    <p:extLst>
      <p:ext uri="{BB962C8B-B14F-4D97-AF65-F5344CB8AC3E}">
        <p14:creationId xmlns:p14="http://schemas.microsoft.com/office/powerpoint/2010/main" val="2581909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points from Gina’s story </a:t>
            </a:r>
            <a:endParaRPr lang="en-GB" dirty="0"/>
          </a:p>
        </p:txBody>
      </p:sp>
      <p:sp>
        <p:nvSpPr>
          <p:cNvPr id="3" name="Content Placeholder 2"/>
          <p:cNvSpPr>
            <a:spLocks noGrp="1"/>
          </p:cNvSpPr>
          <p:nvPr>
            <p:ph idx="1"/>
          </p:nvPr>
        </p:nvSpPr>
        <p:spPr/>
        <p:txBody>
          <a:bodyPr>
            <a:normAutofit/>
          </a:bodyPr>
          <a:lstStyle/>
          <a:p>
            <a:r>
              <a:rPr lang="en-GB" dirty="0" smtClean="0"/>
              <a:t>Highlights the importance of medication management</a:t>
            </a:r>
          </a:p>
          <a:p>
            <a:r>
              <a:rPr lang="en-GB" dirty="0"/>
              <a:t>R</a:t>
            </a:r>
            <a:r>
              <a:rPr lang="en-GB" dirty="0" smtClean="0"/>
              <a:t>oles </a:t>
            </a:r>
            <a:r>
              <a:rPr lang="en-GB" dirty="0"/>
              <a:t>and responsibilities </a:t>
            </a:r>
            <a:r>
              <a:rPr lang="en-GB" dirty="0" smtClean="0"/>
              <a:t>of all staff must be clearly defined  </a:t>
            </a:r>
          </a:p>
          <a:p>
            <a:r>
              <a:rPr lang="en-GB" dirty="0" smtClean="0"/>
              <a:t>Safety checklists should be utilised </a:t>
            </a:r>
          </a:p>
          <a:p>
            <a:pPr marL="0" indent="0">
              <a:buNone/>
            </a:pPr>
            <a:endParaRPr lang="en-GB" dirty="0"/>
          </a:p>
          <a:p>
            <a:r>
              <a:rPr lang="en-GB" dirty="0" smtClean="0"/>
              <a:t>We can only learn from errors if they are reported </a:t>
            </a:r>
          </a:p>
          <a:p>
            <a:r>
              <a:rPr lang="en-GB" dirty="0" smtClean="0"/>
              <a:t>We can then make changes to processes to ensure errors do not happen again </a:t>
            </a:r>
          </a:p>
          <a:p>
            <a:r>
              <a:rPr lang="en-GB" dirty="0" smtClean="0"/>
              <a:t>Departments and Trusts can learn from each other </a:t>
            </a:r>
          </a:p>
          <a:p>
            <a:endParaRPr lang="en-GB" dirty="0"/>
          </a:p>
        </p:txBody>
      </p:sp>
    </p:spTree>
    <p:extLst>
      <p:ext uri="{BB962C8B-B14F-4D97-AF65-F5344CB8AC3E}">
        <p14:creationId xmlns:p14="http://schemas.microsoft.com/office/powerpoint/2010/main" val="1512103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Reflecting on Gina’s story</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After watching </a:t>
            </a:r>
            <a:r>
              <a:rPr lang="en-GB" dirty="0" smtClean="0"/>
              <a:t>Gina’s story:</a:t>
            </a:r>
            <a:endParaRPr lang="en-GB" dirty="0"/>
          </a:p>
          <a:p>
            <a:r>
              <a:rPr lang="en-GB" dirty="0"/>
              <a:t>Take an active approach to designing systems and processes in your area to prevent errors.  </a:t>
            </a:r>
          </a:p>
          <a:p>
            <a:r>
              <a:rPr lang="en-GB" dirty="0" smtClean="0"/>
              <a:t>Reflect </a:t>
            </a:r>
            <a:r>
              <a:rPr lang="en-GB" dirty="0"/>
              <a:t>on your </a:t>
            </a:r>
            <a:r>
              <a:rPr lang="en-GB" dirty="0" smtClean="0"/>
              <a:t>current practice . Are there any </a:t>
            </a:r>
            <a:r>
              <a:rPr lang="en-GB" dirty="0"/>
              <a:t>service improvements that can be made in your area. </a:t>
            </a:r>
          </a:p>
          <a:p>
            <a:r>
              <a:rPr lang="en-GB" dirty="0"/>
              <a:t>Think about human factors and how this can affect your practice. How can you minimise </a:t>
            </a:r>
            <a:r>
              <a:rPr lang="en-GB" dirty="0" smtClean="0"/>
              <a:t>this?</a:t>
            </a:r>
          </a:p>
          <a:p>
            <a:pPr marL="0" indent="0">
              <a:buNone/>
            </a:pPr>
            <a:endParaRPr lang="en-GB" dirty="0" smtClean="0"/>
          </a:p>
          <a:p>
            <a:pPr marL="0" indent="0" algn="ctr">
              <a:buNone/>
            </a:pPr>
            <a:r>
              <a:rPr lang="en-GB" b="1" i="1" dirty="0" smtClean="0"/>
              <a:t>If </a:t>
            </a:r>
            <a:r>
              <a:rPr lang="en-GB" b="1" i="1" dirty="0"/>
              <a:t>you have any medicines management issues please </a:t>
            </a:r>
            <a:r>
              <a:rPr lang="en-GB" b="1" i="1" dirty="0" smtClean="0"/>
              <a:t>feel free to contact </a:t>
            </a:r>
            <a:r>
              <a:rPr lang="en-GB" b="1" i="1" dirty="0"/>
              <a:t>the pharmacy team. </a:t>
            </a:r>
          </a:p>
          <a:p>
            <a:endParaRPr lang="en-GB" dirty="0"/>
          </a:p>
          <a:p>
            <a:endParaRPr lang="en-GB" dirty="0"/>
          </a:p>
        </p:txBody>
      </p:sp>
    </p:spTree>
    <p:extLst>
      <p:ext uri="{BB962C8B-B14F-4D97-AF65-F5344CB8AC3E}">
        <p14:creationId xmlns:p14="http://schemas.microsoft.com/office/powerpoint/2010/main" val="1749885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Contact learning and development </a:t>
            </a:r>
            <a:endParaRPr lang="en-GB" dirty="0"/>
          </a:p>
        </p:txBody>
      </p:sp>
      <p:sp>
        <p:nvSpPr>
          <p:cNvPr id="3" name="Content Placeholder 2"/>
          <p:cNvSpPr>
            <a:spLocks noGrp="1"/>
          </p:cNvSpPr>
          <p:nvPr>
            <p:ph idx="1"/>
          </p:nvPr>
        </p:nvSpPr>
        <p:spPr/>
        <p:txBody>
          <a:bodyPr>
            <a:normAutofit/>
          </a:bodyPr>
          <a:lstStyle/>
          <a:p>
            <a:r>
              <a:rPr lang="en-GB" dirty="0" smtClean="0"/>
              <a:t>You will now need to contact learning and development via email to confirm that you have </a:t>
            </a:r>
            <a:r>
              <a:rPr lang="en-GB" dirty="0"/>
              <a:t>completed and understood the </a:t>
            </a:r>
            <a:r>
              <a:rPr lang="en-GB" i="1" dirty="0"/>
              <a:t>“Medicines Management Training for all Registered Theatre Staff”. </a:t>
            </a:r>
          </a:p>
          <a:p>
            <a:r>
              <a:rPr lang="en-GB" dirty="0" smtClean="0"/>
              <a:t>Complete your details on the next slide and then copy and paste all of the information and email to </a:t>
            </a:r>
            <a:r>
              <a:rPr lang="en-GB" dirty="0" smtClean="0">
                <a:hlinkClick r:id="rId2"/>
              </a:rPr>
              <a:t>dgft.learning@nhs.net</a:t>
            </a:r>
            <a:r>
              <a:rPr lang="en-GB" dirty="0" smtClean="0"/>
              <a:t> </a:t>
            </a:r>
          </a:p>
          <a:p>
            <a:endParaRPr lang="en-GB" dirty="0"/>
          </a:p>
          <a:p>
            <a:endParaRPr lang="en-GB" dirty="0"/>
          </a:p>
          <a:p>
            <a:pPr marL="0" indent="0">
              <a:buNone/>
            </a:pPr>
            <a:endParaRPr lang="en-GB" b="1" i="1" dirty="0">
              <a:solidFill>
                <a:srgbClr val="FF0000"/>
              </a:solidFill>
            </a:endParaRPr>
          </a:p>
          <a:p>
            <a:endParaRPr lang="en-GB" b="1" i="1" dirty="0">
              <a:solidFill>
                <a:srgbClr val="FF0000"/>
              </a:solidFill>
            </a:endParaRPr>
          </a:p>
        </p:txBody>
      </p:sp>
    </p:spTree>
    <p:extLst>
      <p:ext uri="{BB962C8B-B14F-4D97-AF65-F5344CB8AC3E}">
        <p14:creationId xmlns:p14="http://schemas.microsoft.com/office/powerpoint/2010/main" val="2582178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Contact learning and development</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In regards to the </a:t>
            </a:r>
            <a:r>
              <a:rPr lang="en-GB" dirty="0" smtClean="0"/>
              <a:t>“</a:t>
            </a:r>
            <a:r>
              <a:rPr lang="en-GB" i="1" u="sng" dirty="0" smtClean="0"/>
              <a:t>Medicines </a:t>
            </a:r>
            <a:r>
              <a:rPr lang="en-GB" i="1" u="sng" dirty="0"/>
              <a:t>Management Training for all Registered Theatre </a:t>
            </a:r>
            <a:r>
              <a:rPr lang="en-GB" i="1" u="sng" dirty="0" smtClean="0"/>
              <a:t>Staff” </a:t>
            </a:r>
            <a:r>
              <a:rPr lang="en-GB" dirty="0" smtClean="0"/>
              <a:t>I </a:t>
            </a:r>
            <a:r>
              <a:rPr lang="en-GB" dirty="0"/>
              <a:t>confirm that: </a:t>
            </a:r>
          </a:p>
          <a:p>
            <a:endParaRPr lang="en-GB" dirty="0"/>
          </a:p>
          <a:p>
            <a:r>
              <a:rPr lang="en-GB" dirty="0" smtClean="0"/>
              <a:t>I </a:t>
            </a:r>
            <a:r>
              <a:rPr lang="en-GB" dirty="0"/>
              <a:t>have read the entire </a:t>
            </a:r>
            <a:r>
              <a:rPr lang="en-GB" dirty="0" smtClean="0"/>
              <a:t>self-directed </a:t>
            </a:r>
            <a:r>
              <a:rPr lang="en-GB" dirty="0"/>
              <a:t>learning programme and understood its contents. </a:t>
            </a:r>
          </a:p>
          <a:p>
            <a:r>
              <a:rPr lang="en-GB" dirty="0" smtClean="0"/>
              <a:t>I </a:t>
            </a:r>
            <a:r>
              <a:rPr lang="en-GB" dirty="0"/>
              <a:t>know how and who to contact if I have issues regarding medicines management </a:t>
            </a:r>
            <a:r>
              <a:rPr lang="en-GB" dirty="0" smtClean="0"/>
              <a:t>and to obtain </a:t>
            </a:r>
            <a:r>
              <a:rPr lang="en-GB" dirty="0"/>
              <a:t>further information as </a:t>
            </a:r>
            <a:r>
              <a:rPr lang="en-GB" dirty="0" smtClean="0"/>
              <a:t>required. </a:t>
            </a:r>
            <a:endParaRPr lang="en-GB" dirty="0"/>
          </a:p>
          <a:p>
            <a:r>
              <a:rPr lang="en-GB" dirty="0"/>
              <a:t>I understand that there are supporting policies and guidelines available on the Trust HUB </a:t>
            </a:r>
            <a:endParaRPr lang="en-GB" dirty="0" smtClean="0"/>
          </a:p>
          <a:p>
            <a:r>
              <a:rPr lang="en-GB" dirty="0" smtClean="0"/>
              <a:t>I </a:t>
            </a:r>
            <a:r>
              <a:rPr lang="en-GB" dirty="0"/>
              <a:t>understand that I have a responsibility to report medicines management incidents on the Trust incident reporting system (Datix®) in line with the Trust incident reporting procedure </a:t>
            </a:r>
            <a:endParaRPr lang="en-GB" dirty="0" smtClean="0"/>
          </a:p>
          <a:p>
            <a:pPr marL="0" indent="0">
              <a:buNone/>
            </a:pPr>
            <a:endParaRPr lang="en-GB" dirty="0" smtClean="0"/>
          </a:p>
          <a:p>
            <a:pPr marL="0" indent="0">
              <a:buNone/>
            </a:pPr>
            <a:r>
              <a:rPr lang="en-GB" b="1" dirty="0" smtClean="0"/>
              <a:t>Full name: </a:t>
            </a:r>
          </a:p>
          <a:p>
            <a:pPr marL="0" indent="0">
              <a:buNone/>
            </a:pPr>
            <a:r>
              <a:rPr lang="en-GB" b="1" dirty="0" smtClean="0"/>
              <a:t>Date of completion: </a:t>
            </a:r>
          </a:p>
          <a:p>
            <a:pPr marL="0" indent="0">
              <a:buNone/>
            </a:pPr>
            <a:r>
              <a:rPr lang="en-GB" b="1" dirty="0" smtClean="0"/>
              <a:t>Job role: </a:t>
            </a:r>
          </a:p>
          <a:p>
            <a:pPr marL="0" indent="0">
              <a:buNone/>
            </a:pPr>
            <a:r>
              <a:rPr lang="en-GB" b="1" dirty="0" smtClean="0"/>
              <a:t>Department: </a:t>
            </a:r>
          </a:p>
          <a:p>
            <a:endParaRPr lang="en-GB" dirty="0" smtClean="0"/>
          </a:p>
          <a:p>
            <a:endParaRPr lang="en-GB" dirty="0"/>
          </a:p>
          <a:p>
            <a:endParaRPr lang="en-GB" dirty="0" smtClean="0"/>
          </a:p>
          <a:p>
            <a:endParaRPr lang="en-GB" dirty="0"/>
          </a:p>
          <a:p>
            <a:endParaRPr lang="en-GB" dirty="0" smtClean="0"/>
          </a:p>
          <a:p>
            <a:endParaRPr lang="en-GB" dirty="0"/>
          </a:p>
          <a:p>
            <a:endParaRPr lang="en-GB" dirty="0"/>
          </a:p>
          <a:p>
            <a:endParaRPr lang="en-GB" b="1" i="1" dirty="0">
              <a:solidFill>
                <a:srgbClr val="FF0000"/>
              </a:solidFill>
            </a:endParaRPr>
          </a:p>
          <a:p>
            <a:endParaRPr lang="en-GB" b="1" i="1" dirty="0">
              <a:solidFill>
                <a:srgbClr val="FF0000"/>
              </a:solidFill>
            </a:endParaRPr>
          </a:p>
          <a:p>
            <a:endParaRPr lang="en-GB" dirty="0"/>
          </a:p>
        </p:txBody>
      </p:sp>
    </p:spTree>
    <p:extLst>
      <p:ext uri="{BB962C8B-B14F-4D97-AF65-F5344CB8AC3E}">
        <p14:creationId xmlns:p14="http://schemas.microsoft.com/office/powerpoint/2010/main" val="1009758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Further information</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sz="2600" dirty="0" smtClean="0"/>
              <a:t>Medicines management policy: </a:t>
            </a:r>
          </a:p>
          <a:p>
            <a:r>
              <a:rPr lang="en-GB" sz="2600" dirty="0">
                <a:hlinkClick r:id="rId3"/>
              </a:rPr>
              <a:t>http://</a:t>
            </a:r>
            <a:r>
              <a:rPr lang="en-GB" sz="2600" dirty="0" smtClean="0">
                <a:hlinkClick r:id="rId3"/>
              </a:rPr>
              <a:t>thehub/c/documents/policies/Documents/Medicines%20Management%20policy.pdf</a:t>
            </a:r>
            <a:endParaRPr lang="en-GB" sz="2600" dirty="0" smtClean="0"/>
          </a:p>
          <a:p>
            <a:pPr marL="0" indent="0">
              <a:buNone/>
            </a:pPr>
            <a:r>
              <a:rPr lang="en-GB" sz="2600" dirty="0" smtClean="0"/>
              <a:t>Controlled drugs policy </a:t>
            </a:r>
          </a:p>
          <a:p>
            <a:r>
              <a:rPr lang="en-GB" sz="2600" dirty="0">
                <a:hlinkClick r:id="rId4"/>
              </a:rPr>
              <a:t>http://</a:t>
            </a:r>
            <a:r>
              <a:rPr lang="en-GB" sz="2600" dirty="0" smtClean="0">
                <a:hlinkClick r:id="rId4"/>
              </a:rPr>
              <a:t>thehub/c/documents/policies/Documents/Controlled%20Drug%20Policy.pdf</a:t>
            </a:r>
            <a:endParaRPr lang="en-GB" sz="2600" dirty="0" smtClean="0"/>
          </a:p>
          <a:p>
            <a:pPr marL="0" indent="0">
              <a:buNone/>
            </a:pPr>
            <a:r>
              <a:rPr lang="en-GB" sz="2600" dirty="0"/>
              <a:t>Oxygen therapy policy </a:t>
            </a:r>
          </a:p>
          <a:p>
            <a:r>
              <a:rPr lang="en-GB" sz="2600" dirty="0">
                <a:hlinkClick r:id="rId5"/>
              </a:rPr>
              <a:t>http://thehub/c/documents/policies/Documents/Oxygen%20Policy.pdf</a:t>
            </a:r>
            <a:r>
              <a:rPr lang="en-GB" sz="2600" dirty="0"/>
              <a:t> </a:t>
            </a:r>
            <a:endParaRPr lang="en-GB" sz="2600" dirty="0" smtClean="0"/>
          </a:p>
          <a:p>
            <a:pPr marL="0" indent="0">
              <a:buNone/>
            </a:pPr>
            <a:r>
              <a:rPr lang="en-GB" sz="2600" dirty="0" smtClean="0"/>
              <a:t>Injectable medicines guide: </a:t>
            </a:r>
          </a:p>
          <a:p>
            <a:r>
              <a:rPr lang="en-GB" sz="2600" dirty="0" smtClean="0">
                <a:hlinkClick r:id="rId6"/>
              </a:rPr>
              <a:t>https</a:t>
            </a:r>
            <a:r>
              <a:rPr lang="en-GB" sz="2600" dirty="0">
                <a:hlinkClick r:id="rId6"/>
              </a:rPr>
              <a:t>://</a:t>
            </a:r>
            <a:r>
              <a:rPr lang="en-GB" sz="2600" dirty="0" smtClean="0">
                <a:hlinkClick r:id="rId6"/>
              </a:rPr>
              <a:t>medusa.wales.nhs.uk/Home.asp</a:t>
            </a:r>
            <a:endParaRPr lang="en-GB" sz="2600" dirty="0" smtClean="0"/>
          </a:p>
          <a:p>
            <a:pPr marL="0" indent="0" algn="ctr">
              <a:buNone/>
            </a:pPr>
            <a:endParaRPr lang="en-GB" sz="1900" dirty="0" smtClean="0"/>
          </a:p>
          <a:p>
            <a:pPr marL="0" indent="0" algn="ctr">
              <a:buNone/>
            </a:pPr>
            <a:r>
              <a:rPr lang="en-GB" dirty="0" smtClean="0"/>
              <a:t>Call your friendly pharmacist team for further advice! (ext. 2449)</a:t>
            </a:r>
            <a:endParaRPr lang="en-GB" dirty="0"/>
          </a:p>
        </p:txBody>
      </p:sp>
    </p:spTree>
    <p:extLst>
      <p:ext uri="{BB962C8B-B14F-4D97-AF65-F5344CB8AC3E}">
        <p14:creationId xmlns:p14="http://schemas.microsoft.com/office/powerpoint/2010/main" val="1529455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a:t>
            </a:r>
            <a:endParaRPr lang="en-GB" dirty="0"/>
          </a:p>
        </p:txBody>
      </p:sp>
      <p:sp>
        <p:nvSpPr>
          <p:cNvPr id="3" name="Content Placeholder 2"/>
          <p:cNvSpPr>
            <a:spLocks noGrp="1"/>
          </p:cNvSpPr>
          <p:nvPr>
            <p:ph idx="1"/>
          </p:nvPr>
        </p:nvSpPr>
        <p:spPr/>
        <p:txBody>
          <a:bodyPr>
            <a:normAutofit lnSpcReduction="10000"/>
          </a:bodyPr>
          <a:lstStyle/>
          <a:p>
            <a:pPr marL="342900" lvl="1" indent="-342900">
              <a:buFont typeface="Arial" panose="020B0604020202020204" pitchFamily="34" charset="0"/>
              <a:buChar char="•"/>
            </a:pPr>
            <a:r>
              <a:rPr lang="en-GB" altLang="en-US" sz="3200" dirty="0" smtClean="0"/>
              <a:t>Importance of medicines management</a:t>
            </a:r>
          </a:p>
          <a:p>
            <a:pPr marL="342900" lvl="1" indent="-342900">
              <a:buFont typeface="Arial" panose="020B0604020202020204" pitchFamily="34" charset="0"/>
              <a:buChar char="•"/>
            </a:pPr>
            <a:r>
              <a:rPr lang="en-GB" altLang="en-US" sz="3200" dirty="0" smtClean="0"/>
              <a:t>Drugs </a:t>
            </a:r>
            <a:r>
              <a:rPr lang="en-GB" altLang="en-US" sz="3200" dirty="0"/>
              <a:t>seen in theatres </a:t>
            </a:r>
          </a:p>
          <a:p>
            <a:pPr marL="342900" lvl="1" indent="-342900">
              <a:buFont typeface="Arial" panose="020B0604020202020204" pitchFamily="34" charset="0"/>
              <a:buChar char="•"/>
            </a:pPr>
            <a:r>
              <a:rPr lang="en-GB" altLang="en-US" sz="3200" dirty="0"/>
              <a:t>General drug handling </a:t>
            </a:r>
          </a:p>
          <a:p>
            <a:pPr marL="342900" lvl="1" indent="-342900">
              <a:buFont typeface="Arial" panose="020B0604020202020204" pitchFamily="34" charset="0"/>
              <a:buChar char="•"/>
            </a:pPr>
            <a:r>
              <a:rPr lang="en-GB" altLang="en-US" sz="3200" dirty="0" smtClean="0"/>
              <a:t>Supply of medication (incl. OOH)</a:t>
            </a:r>
            <a:endParaRPr lang="en-GB" altLang="en-US" sz="3200" dirty="0"/>
          </a:p>
          <a:p>
            <a:pPr marL="342900" lvl="1" indent="-342900">
              <a:buFont typeface="Arial" panose="020B0604020202020204" pitchFamily="34" charset="0"/>
              <a:buChar char="•"/>
            </a:pPr>
            <a:r>
              <a:rPr lang="en-GB" altLang="en-US" sz="3200" dirty="0"/>
              <a:t>All about controlled drugs</a:t>
            </a:r>
          </a:p>
          <a:p>
            <a:pPr marL="342900" lvl="1" indent="-342900">
              <a:buFont typeface="Arial" panose="020B0604020202020204" pitchFamily="34" charset="0"/>
              <a:buChar char="•"/>
            </a:pPr>
            <a:r>
              <a:rPr lang="en-GB" altLang="en-US" sz="3200" dirty="0"/>
              <a:t>Reducing risks </a:t>
            </a:r>
          </a:p>
          <a:p>
            <a:pPr marL="342900" lvl="1" indent="-342900">
              <a:buFont typeface="Arial" panose="020B0604020202020204" pitchFamily="34" charset="0"/>
              <a:buChar char="•"/>
            </a:pPr>
            <a:r>
              <a:rPr lang="en-GB" altLang="en-US" sz="3200" dirty="0"/>
              <a:t>Incident reporting </a:t>
            </a:r>
          </a:p>
          <a:p>
            <a:pPr marL="342900" lvl="1" indent="-342900">
              <a:buFont typeface="Arial" panose="020B0604020202020204" pitchFamily="34" charset="0"/>
              <a:buChar char="•"/>
            </a:pPr>
            <a:r>
              <a:rPr lang="en-GB" altLang="en-US" sz="3200" dirty="0"/>
              <a:t>Gina’s story </a:t>
            </a:r>
          </a:p>
          <a:p>
            <a:endParaRPr lang="en-GB" dirty="0"/>
          </a:p>
        </p:txBody>
      </p:sp>
      <p:pic>
        <p:nvPicPr>
          <p:cNvPr id="1026" name="Picture 2" descr="Controlled Drugs Prescription Alert Stickers | Alert Stickers"/>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0519"/>
          <a:stretch/>
        </p:blipFill>
        <p:spPr bwMode="auto">
          <a:xfrm>
            <a:off x="6737423" y="4725144"/>
            <a:ext cx="2380548" cy="2132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434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3872"/>
            <a:ext cx="8229600" cy="1143000"/>
          </a:xfrm>
        </p:spPr>
        <p:txBody>
          <a:bodyPr>
            <a:normAutofit fontScale="90000"/>
          </a:bodyPr>
          <a:lstStyle/>
          <a:p>
            <a:r>
              <a:rPr lang="en-GB" altLang="en-US" sz="5400" dirty="0" smtClean="0"/>
              <a:t>Importance </a:t>
            </a:r>
            <a:r>
              <a:rPr lang="en-GB" altLang="en-US" sz="5400" dirty="0"/>
              <a:t>of medicines </a:t>
            </a:r>
            <a:r>
              <a:rPr lang="en-GB" altLang="en-US" sz="5400" dirty="0" smtClean="0"/>
              <a:t>management </a:t>
            </a:r>
            <a:endParaRPr lang="en-GB" dirty="0"/>
          </a:p>
        </p:txBody>
      </p:sp>
      <p:sp>
        <p:nvSpPr>
          <p:cNvPr id="3" name="Content Placeholder 2"/>
          <p:cNvSpPr>
            <a:spLocks noGrp="1"/>
          </p:cNvSpPr>
          <p:nvPr>
            <p:ph idx="1"/>
          </p:nvPr>
        </p:nvSpPr>
        <p:spPr/>
        <p:txBody>
          <a:bodyPr/>
          <a:lstStyle/>
          <a:p>
            <a:endParaRPr lang="en-GB" dirty="0" smtClean="0"/>
          </a:p>
          <a:p>
            <a:r>
              <a:rPr lang="en-GB" dirty="0" smtClean="0"/>
              <a:t>Reduces </a:t>
            </a:r>
            <a:r>
              <a:rPr lang="en-GB" dirty="0"/>
              <a:t>the likelihood of </a:t>
            </a:r>
            <a:r>
              <a:rPr lang="en-GB" dirty="0" smtClean="0"/>
              <a:t>incidents related to patient safety</a:t>
            </a:r>
            <a:endParaRPr lang="en-GB" dirty="0"/>
          </a:p>
          <a:p>
            <a:r>
              <a:rPr lang="en-GB" dirty="0" smtClean="0"/>
              <a:t>Incidents </a:t>
            </a:r>
            <a:r>
              <a:rPr lang="en-GB" dirty="0"/>
              <a:t>can occur due to a variety of reasons </a:t>
            </a:r>
            <a:r>
              <a:rPr lang="en-GB" dirty="0" smtClean="0"/>
              <a:t>e.g. human </a:t>
            </a:r>
            <a:r>
              <a:rPr lang="en-GB" dirty="0"/>
              <a:t>factors, ambiguity in processes </a:t>
            </a:r>
            <a:r>
              <a:rPr lang="en-GB" dirty="0" smtClean="0"/>
              <a:t>&amp; lack </a:t>
            </a:r>
            <a:r>
              <a:rPr lang="en-GB" dirty="0"/>
              <a:t>of awareness. </a:t>
            </a:r>
          </a:p>
          <a:p>
            <a:r>
              <a:rPr lang="en-GB" dirty="0" smtClean="0"/>
              <a:t>Medicines management includes areas such as delivery, storage, preparation, administration and safe disposal of medicines. </a:t>
            </a:r>
          </a:p>
        </p:txBody>
      </p:sp>
      <p:pic>
        <p:nvPicPr>
          <p:cNvPr id="3074" name="Picture 2" descr="Exclamation Mark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980728"/>
            <a:ext cx="1262063" cy="1262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976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4" name="Picture 8" descr="Ondansetron_UK_2_mg-ml_im_2_ml_Pack-Amp_10St_2020-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1800" y="4751073"/>
            <a:ext cx="2847213" cy="20337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Drug seen in theatres </a:t>
            </a:r>
            <a:endParaRPr lang="en-GB" dirty="0"/>
          </a:p>
        </p:txBody>
      </p:sp>
      <p:sp>
        <p:nvSpPr>
          <p:cNvPr id="3" name="Content Placeholder 2"/>
          <p:cNvSpPr>
            <a:spLocks noGrp="1"/>
          </p:cNvSpPr>
          <p:nvPr>
            <p:ph idx="1"/>
          </p:nvPr>
        </p:nvSpPr>
        <p:spPr/>
        <p:txBody>
          <a:bodyPr>
            <a:normAutofit/>
          </a:bodyPr>
          <a:lstStyle/>
          <a:p>
            <a:r>
              <a:rPr lang="en-GB" b="1" dirty="0" smtClean="0"/>
              <a:t>Oral medicines: </a:t>
            </a:r>
            <a:r>
              <a:rPr lang="en-GB" dirty="0"/>
              <a:t>morphine, paracetamol, tramadol, aspirin, sodium </a:t>
            </a:r>
            <a:r>
              <a:rPr lang="en-GB" dirty="0" smtClean="0"/>
              <a:t>citrate &amp; </a:t>
            </a:r>
            <a:r>
              <a:rPr lang="en-GB" dirty="0"/>
              <a:t>codeine.  </a:t>
            </a:r>
            <a:endParaRPr lang="en-GB" dirty="0" smtClean="0"/>
          </a:p>
          <a:p>
            <a:r>
              <a:rPr lang="en-GB" b="1" dirty="0" smtClean="0"/>
              <a:t>Inhalation: </a:t>
            </a:r>
            <a:r>
              <a:rPr lang="en-GB" dirty="0" smtClean="0"/>
              <a:t>salbutamol/saline nebulisation solution, oxygen therapy </a:t>
            </a:r>
          </a:p>
          <a:p>
            <a:r>
              <a:rPr lang="en-GB" b="1" dirty="0" smtClean="0"/>
              <a:t>Intravenous: </a:t>
            </a:r>
            <a:r>
              <a:rPr lang="en-GB" dirty="0"/>
              <a:t>morphine, diamorphine, PCA’s, cyclizine, ondansetron, hyoscine &amp; antibiotics</a:t>
            </a:r>
            <a:r>
              <a:rPr lang="en-GB" b="1" dirty="0"/>
              <a:t> </a:t>
            </a:r>
            <a:endParaRPr lang="en-GB" dirty="0" smtClean="0"/>
          </a:p>
          <a:p>
            <a:r>
              <a:rPr lang="en-GB" dirty="0" smtClean="0"/>
              <a:t>Insulin sliding scale </a:t>
            </a:r>
          </a:p>
          <a:p>
            <a:r>
              <a:rPr lang="en-GB" dirty="0" smtClean="0"/>
              <a:t>Fridge items </a:t>
            </a:r>
          </a:p>
          <a:p>
            <a:pPr marL="0" indent="0">
              <a:buNone/>
            </a:pPr>
            <a:endParaRPr lang="en-GB" dirty="0" smtClean="0"/>
          </a:p>
        </p:txBody>
      </p:sp>
      <p:pic>
        <p:nvPicPr>
          <p:cNvPr id="4100" name="Picture 4" descr="Safety Alerts: Oramorph"/>
          <p:cNvPicPr>
            <a:picLocks noChangeAspect="1" noChangeArrowheads="1"/>
          </p:cNvPicPr>
          <p:nvPr/>
        </p:nvPicPr>
        <p:blipFill rotWithShape="1">
          <a:blip r:embed="rId4">
            <a:extLst>
              <a:ext uri="{28A0092B-C50C-407E-A947-70E740481C1C}">
                <a14:useLocalDpi xmlns:a14="http://schemas.microsoft.com/office/drawing/2010/main" val="0"/>
              </a:ext>
            </a:extLst>
          </a:blip>
          <a:srcRect l="11490" t="5405" r="19030" b="7935"/>
          <a:stretch/>
        </p:blipFill>
        <p:spPr bwMode="auto">
          <a:xfrm>
            <a:off x="7866743" y="4695371"/>
            <a:ext cx="1277257" cy="2162629"/>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Salbutamol 2.5mg Nebules - Openhouse Products"/>
          <p:cNvPicPr>
            <a:picLocks noChangeAspect="1" noChangeArrowheads="1"/>
          </p:cNvPicPr>
          <p:nvPr/>
        </p:nvPicPr>
        <p:blipFill rotWithShape="1">
          <a:blip r:embed="rId5">
            <a:extLst>
              <a:ext uri="{28A0092B-C50C-407E-A947-70E740481C1C}">
                <a14:useLocalDpi xmlns:a14="http://schemas.microsoft.com/office/drawing/2010/main" val="0"/>
              </a:ext>
            </a:extLst>
          </a:blip>
          <a:srcRect l="14143" t="15377" r="15077" b="15657"/>
          <a:stretch/>
        </p:blipFill>
        <p:spPr bwMode="auto">
          <a:xfrm>
            <a:off x="5652120" y="4677645"/>
            <a:ext cx="2237723" cy="2180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268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drug handling </a:t>
            </a:r>
            <a:endParaRPr lang="en-GB" dirty="0"/>
          </a:p>
        </p:txBody>
      </p:sp>
      <p:sp>
        <p:nvSpPr>
          <p:cNvPr id="3" name="Content Placeholder 2"/>
          <p:cNvSpPr>
            <a:spLocks noGrp="1"/>
          </p:cNvSpPr>
          <p:nvPr>
            <p:ph idx="1"/>
          </p:nvPr>
        </p:nvSpPr>
        <p:spPr/>
        <p:txBody>
          <a:bodyPr>
            <a:noAutofit/>
          </a:bodyPr>
          <a:lstStyle/>
          <a:p>
            <a:r>
              <a:rPr lang="en-GB" sz="2800" dirty="0"/>
              <a:t>All drugs must be kept in their original packaging. This will reduce the risk of selection error</a:t>
            </a:r>
            <a:r>
              <a:rPr lang="en-GB" sz="2800" dirty="0" smtClean="0"/>
              <a:t>.</a:t>
            </a:r>
            <a:endParaRPr lang="en-GB" sz="2800" dirty="0"/>
          </a:p>
          <a:p>
            <a:r>
              <a:rPr lang="en-GB" sz="2800" dirty="0" smtClean="0"/>
              <a:t>Do </a:t>
            </a:r>
            <a:r>
              <a:rPr lang="en-GB" sz="2800" dirty="0"/>
              <a:t>not store different batches of the same drug in the same box. </a:t>
            </a:r>
          </a:p>
          <a:p>
            <a:r>
              <a:rPr lang="en-GB" sz="2800" dirty="0"/>
              <a:t>Ensure expiry date checks are carried out at regular intervals (last day of each month). </a:t>
            </a:r>
          </a:p>
          <a:p>
            <a:r>
              <a:rPr lang="en-GB" sz="2800" dirty="0"/>
              <a:t>Store medicines for </a:t>
            </a:r>
            <a:r>
              <a:rPr lang="en-GB" sz="2800" dirty="0" smtClean="0"/>
              <a:t>administration by </a:t>
            </a:r>
            <a:r>
              <a:rPr lang="en-GB" sz="2800" dirty="0"/>
              <a:t>different </a:t>
            </a:r>
            <a:r>
              <a:rPr lang="en-GB" sz="2800" dirty="0" smtClean="0"/>
              <a:t>routes, </a:t>
            </a:r>
            <a:r>
              <a:rPr lang="en-GB" sz="2800" dirty="0"/>
              <a:t>separately</a:t>
            </a:r>
          </a:p>
          <a:p>
            <a:r>
              <a:rPr lang="en-GB" sz="2800" dirty="0" smtClean="0"/>
              <a:t>Ensure </a:t>
            </a:r>
            <a:r>
              <a:rPr lang="en-GB" sz="2800" dirty="0"/>
              <a:t>that flammable products are kept securely in the flammable cupboards. </a:t>
            </a:r>
          </a:p>
          <a:p>
            <a:endParaRPr lang="en-GB" sz="2800" dirty="0"/>
          </a:p>
        </p:txBody>
      </p:sp>
    </p:spTree>
    <p:extLst>
      <p:ext uri="{BB962C8B-B14F-4D97-AF65-F5344CB8AC3E}">
        <p14:creationId xmlns:p14="http://schemas.microsoft.com/office/powerpoint/2010/main" val="3485490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General drug handling </a:t>
            </a:r>
          </a:p>
        </p:txBody>
      </p:sp>
      <p:sp>
        <p:nvSpPr>
          <p:cNvPr id="3" name="Content Placeholder 2"/>
          <p:cNvSpPr>
            <a:spLocks noGrp="1"/>
          </p:cNvSpPr>
          <p:nvPr>
            <p:ph idx="1"/>
          </p:nvPr>
        </p:nvSpPr>
        <p:spPr/>
        <p:txBody>
          <a:bodyPr/>
          <a:lstStyle/>
          <a:p>
            <a:r>
              <a:rPr lang="en-GB" sz="2800" dirty="0"/>
              <a:t>All syringes, including flushes and infusions, must be labelled immediately after preparation by the person who prepared them </a:t>
            </a:r>
          </a:p>
          <a:p>
            <a:r>
              <a:rPr lang="en-GB" sz="2800" dirty="0" smtClean="0"/>
              <a:t>Temperature </a:t>
            </a:r>
            <a:r>
              <a:rPr lang="en-GB" sz="2800" dirty="0"/>
              <a:t>monitoring both ambient and </a:t>
            </a:r>
            <a:r>
              <a:rPr lang="en-GB" sz="2800" dirty="0" smtClean="0"/>
              <a:t>fridge must be completed daily. </a:t>
            </a:r>
            <a:endParaRPr lang="en-GB" sz="2800" dirty="0"/>
          </a:p>
          <a:p>
            <a:r>
              <a:rPr lang="en-GB" sz="2800" dirty="0"/>
              <a:t>All medicines storage areas must be kept locked when not in </a:t>
            </a:r>
            <a:r>
              <a:rPr lang="en-GB" sz="2800" dirty="0" smtClean="0"/>
              <a:t>use</a:t>
            </a:r>
          </a:p>
          <a:p>
            <a:r>
              <a:rPr lang="en-GB" sz="2800" dirty="0"/>
              <a:t>Where </a:t>
            </a:r>
            <a:r>
              <a:rPr lang="en-GB" sz="2800" dirty="0" err="1"/>
              <a:t>D</a:t>
            </a:r>
            <a:r>
              <a:rPr lang="en-GB" sz="2800" dirty="0" err="1" smtClean="0"/>
              <a:t>igilock</a:t>
            </a:r>
            <a:r>
              <a:rPr lang="en-GB" sz="2800" dirty="0" smtClean="0"/>
              <a:t> </a:t>
            </a:r>
            <a:r>
              <a:rPr lang="en-GB" sz="2800" dirty="0"/>
              <a:t>codes are used these must be changed every 6 months</a:t>
            </a:r>
          </a:p>
          <a:p>
            <a:endParaRPr lang="en-GB" dirty="0"/>
          </a:p>
        </p:txBody>
      </p:sp>
      <p:pic>
        <p:nvPicPr>
          <p:cNvPr id="1026" name="Picture 2" descr="Digi L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050" t="11891" r="18823" b="10413"/>
          <a:stretch/>
        </p:blipFill>
        <p:spPr bwMode="auto">
          <a:xfrm>
            <a:off x="7830457" y="5232400"/>
            <a:ext cx="1320800" cy="162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93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Obtaining drugs out of hours</a:t>
            </a:r>
            <a:endParaRPr lang="en-GB" dirty="0"/>
          </a:p>
        </p:txBody>
      </p:sp>
      <p:sp>
        <p:nvSpPr>
          <p:cNvPr id="3" name="Content Placeholder 2"/>
          <p:cNvSpPr>
            <a:spLocks noGrp="1"/>
          </p:cNvSpPr>
          <p:nvPr>
            <p:ph idx="1"/>
          </p:nvPr>
        </p:nvSpPr>
        <p:spPr/>
        <p:txBody>
          <a:bodyPr>
            <a:normAutofit fontScale="92500" lnSpcReduction="10000"/>
          </a:bodyPr>
          <a:lstStyle/>
          <a:p>
            <a:pPr marL="493712" indent="-457200"/>
            <a:r>
              <a:rPr lang="en-GB" dirty="0">
                <a:latin typeface="Calibri" charset="0"/>
              </a:rPr>
              <a:t>Patients Own </a:t>
            </a:r>
            <a:r>
              <a:rPr lang="en-GB" dirty="0" smtClean="0">
                <a:latin typeface="Calibri" charset="0"/>
              </a:rPr>
              <a:t>Drugs: only use </a:t>
            </a:r>
            <a:r>
              <a:rPr lang="en-GB" dirty="0">
                <a:latin typeface="Calibri" charset="0"/>
              </a:rPr>
              <a:t>if </a:t>
            </a:r>
            <a:r>
              <a:rPr lang="en-GB" dirty="0" smtClean="0">
                <a:latin typeface="Calibri" charset="0"/>
              </a:rPr>
              <a:t>satisfied </a:t>
            </a:r>
            <a:r>
              <a:rPr lang="en-GB" dirty="0">
                <a:latin typeface="Calibri" charset="0"/>
              </a:rPr>
              <a:t>they are safe and suitable for </a:t>
            </a:r>
            <a:r>
              <a:rPr lang="en-GB" dirty="0" smtClean="0">
                <a:latin typeface="Calibri" charset="0"/>
              </a:rPr>
              <a:t>use (</a:t>
            </a:r>
            <a:r>
              <a:rPr lang="en-GB" b="1" dirty="0" smtClean="0">
                <a:latin typeface="Calibri" charset="0"/>
              </a:rPr>
              <a:t>not if </a:t>
            </a:r>
            <a:r>
              <a:rPr lang="en-GB" b="1" dirty="0">
                <a:latin typeface="Calibri" charset="0"/>
              </a:rPr>
              <a:t>in compliance </a:t>
            </a:r>
            <a:r>
              <a:rPr lang="en-GB" b="1" dirty="0" smtClean="0">
                <a:latin typeface="Calibri" charset="0"/>
              </a:rPr>
              <a:t>aids)</a:t>
            </a:r>
            <a:endParaRPr lang="en-GB" b="1" dirty="0">
              <a:latin typeface="Calibri" charset="0"/>
            </a:endParaRPr>
          </a:p>
          <a:p>
            <a:pPr marL="493712" indent="-457200"/>
            <a:r>
              <a:rPr lang="en-GB" dirty="0" smtClean="0">
                <a:latin typeface="Calibri" charset="0"/>
              </a:rPr>
              <a:t>OHH drug </a:t>
            </a:r>
            <a:r>
              <a:rPr lang="en-GB" dirty="0">
                <a:latin typeface="Calibri" charset="0"/>
              </a:rPr>
              <a:t>cupboard (via Site </a:t>
            </a:r>
            <a:r>
              <a:rPr lang="en-GB" dirty="0" smtClean="0">
                <a:latin typeface="Calibri" charset="0"/>
              </a:rPr>
              <a:t>Co-ordinator</a:t>
            </a:r>
            <a:r>
              <a:rPr lang="en-GB" dirty="0">
                <a:latin typeface="Calibri" charset="0"/>
              </a:rPr>
              <a:t>)</a:t>
            </a:r>
          </a:p>
          <a:p>
            <a:pPr marL="493712" indent="-457200"/>
            <a:r>
              <a:rPr lang="en-GB" dirty="0" smtClean="0">
                <a:latin typeface="Calibri" charset="0"/>
              </a:rPr>
              <a:t>Review drug </a:t>
            </a:r>
            <a:r>
              <a:rPr lang="en-GB" dirty="0">
                <a:latin typeface="Calibri" charset="0"/>
              </a:rPr>
              <a:t>borrowing </a:t>
            </a:r>
            <a:r>
              <a:rPr lang="en-GB" dirty="0" smtClean="0">
                <a:latin typeface="Calibri" charset="0"/>
              </a:rPr>
              <a:t>procedure</a:t>
            </a:r>
          </a:p>
          <a:p>
            <a:pPr marL="493712" indent="-457200"/>
            <a:r>
              <a:rPr lang="en-GB" dirty="0" smtClean="0">
                <a:latin typeface="Calibri" charset="0"/>
              </a:rPr>
              <a:t>Contact on-call </a:t>
            </a:r>
            <a:r>
              <a:rPr lang="en-GB" dirty="0">
                <a:latin typeface="Calibri" charset="0"/>
              </a:rPr>
              <a:t>pharmacist if </a:t>
            </a:r>
            <a:r>
              <a:rPr lang="en-GB" dirty="0" smtClean="0">
                <a:latin typeface="Calibri" charset="0"/>
              </a:rPr>
              <a:t>necessary</a:t>
            </a:r>
          </a:p>
          <a:p>
            <a:pPr marL="493712" indent="-457200"/>
            <a:endParaRPr lang="en-GB" dirty="0" smtClean="0">
              <a:latin typeface="Calibri" charset="0"/>
            </a:endParaRPr>
          </a:p>
          <a:p>
            <a:pPr marL="36512" indent="0" algn="ctr">
              <a:buNone/>
            </a:pPr>
            <a:r>
              <a:rPr lang="en-GB" b="1" i="1" dirty="0" smtClean="0">
                <a:solidFill>
                  <a:srgbClr val="9900FF"/>
                </a:solidFill>
              </a:rPr>
              <a:t>It </a:t>
            </a:r>
            <a:r>
              <a:rPr lang="en-GB" b="1" i="1" dirty="0">
                <a:solidFill>
                  <a:srgbClr val="9900FF"/>
                </a:solidFill>
              </a:rPr>
              <a:t>is NOT permitted to transfer ward stock CDs from one Ward/ Department’s CD cupboard, and Ward CD Record Book, to another. This would be seen as the Nurse/Midwife supplying a stock of a CD and would therefore be illegal.</a:t>
            </a:r>
            <a:endParaRPr lang="en-GB" b="1" dirty="0">
              <a:solidFill>
                <a:srgbClr val="9900FF"/>
              </a:solidFill>
            </a:endParaRPr>
          </a:p>
          <a:p>
            <a:pPr marL="0" indent="0">
              <a:buNone/>
            </a:pPr>
            <a:endParaRPr lang="en-GB" dirty="0"/>
          </a:p>
        </p:txBody>
      </p:sp>
    </p:spTree>
    <p:extLst>
      <p:ext uri="{BB962C8B-B14F-4D97-AF65-F5344CB8AC3E}">
        <p14:creationId xmlns:p14="http://schemas.microsoft.com/office/powerpoint/2010/main" val="397512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All about Controlled </a:t>
            </a:r>
            <a:r>
              <a:rPr lang="en-GB" dirty="0"/>
              <a:t>D</a:t>
            </a:r>
            <a:r>
              <a:rPr lang="en-GB" dirty="0" smtClean="0"/>
              <a:t>rugs (CD’s)</a:t>
            </a:r>
            <a:endParaRPr lang="en-GB" dirty="0"/>
          </a:p>
        </p:txBody>
      </p:sp>
      <p:sp>
        <p:nvSpPr>
          <p:cNvPr id="3" name="Content Placeholder 2"/>
          <p:cNvSpPr>
            <a:spLocks noGrp="1"/>
          </p:cNvSpPr>
          <p:nvPr>
            <p:ph idx="1"/>
          </p:nvPr>
        </p:nvSpPr>
        <p:spPr/>
        <p:txBody>
          <a:bodyPr>
            <a:normAutofit/>
          </a:bodyPr>
          <a:lstStyle/>
          <a:p>
            <a:r>
              <a:rPr lang="en-GB" dirty="0" smtClean="0"/>
              <a:t>Specific stock list of CD’s for theatres. </a:t>
            </a:r>
          </a:p>
          <a:p>
            <a:r>
              <a:rPr lang="en-GB" dirty="0"/>
              <a:t>U</a:t>
            </a:r>
            <a:r>
              <a:rPr lang="en-GB" dirty="0" smtClean="0"/>
              <a:t>pdated regularly and reviewed at least annually </a:t>
            </a:r>
          </a:p>
          <a:p>
            <a:r>
              <a:rPr lang="en-GB" dirty="0" smtClean="0"/>
              <a:t>Ordering of a drug outside of the stocklist can be carried out with the approval of a pharmacist </a:t>
            </a:r>
          </a:p>
          <a:p>
            <a:r>
              <a:rPr lang="en-GB" dirty="0"/>
              <a:t>The signatory list must be kept up to date</a:t>
            </a:r>
          </a:p>
          <a:p>
            <a:endParaRPr lang="en-GB" dirty="0" smtClean="0"/>
          </a:p>
        </p:txBody>
      </p:sp>
      <p:pic>
        <p:nvPicPr>
          <p:cNvPr id="5122" name="Picture 2" descr="Operating Theatre Controlled Drugs Book, hard back cover 150 pages, c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4663301"/>
            <a:ext cx="3347864" cy="215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671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5D1241A31BE041879D57E36F8C8CEE" ma:contentTypeVersion="0" ma:contentTypeDescription="Create a new document." ma:contentTypeScope="" ma:versionID="1f33494e2d028ea39d70fa1029eb43dc">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AA5F12-60DA-43EA-A594-532859563C39}"/>
</file>

<file path=customXml/itemProps2.xml><?xml version="1.0" encoding="utf-8"?>
<ds:datastoreItem xmlns:ds="http://schemas.openxmlformats.org/officeDocument/2006/customXml" ds:itemID="{459093BE-BDA9-4B18-B201-F42E1905BBBC}"/>
</file>

<file path=customXml/itemProps3.xml><?xml version="1.0" encoding="utf-8"?>
<ds:datastoreItem xmlns:ds="http://schemas.openxmlformats.org/officeDocument/2006/customXml" ds:itemID="{39ED3511-81E4-45CE-B1A3-A1404C8D201B}"/>
</file>

<file path=docProps/app.xml><?xml version="1.0" encoding="utf-8"?>
<Properties xmlns="http://schemas.openxmlformats.org/officeDocument/2006/extended-properties" xmlns:vt="http://schemas.openxmlformats.org/officeDocument/2006/docPropsVTypes">
  <Template>Flow</Template>
  <TotalTime>2592</TotalTime>
  <Words>2638</Words>
  <Application>Microsoft Office PowerPoint</Application>
  <PresentationFormat>On-screen Show (4:3)</PresentationFormat>
  <Paragraphs>235</Paragraphs>
  <Slides>26</Slides>
  <Notes>16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Medicines Management Training for all Registered Theatre Staff</vt:lpstr>
      <vt:lpstr>PowerPoint Presentation</vt:lpstr>
      <vt:lpstr>Content</vt:lpstr>
      <vt:lpstr>Importance of medicines management </vt:lpstr>
      <vt:lpstr>Drug seen in theatres </vt:lpstr>
      <vt:lpstr>General drug handling </vt:lpstr>
      <vt:lpstr>General drug handling </vt:lpstr>
      <vt:lpstr>Obtaining drugs out of hours</vt:lpstr>
      <vt:lpstr>All about Controlled Drugs (CD’s)</vt:lpstr>
      <vt:lpstr>All about Controlled Drugs (CD’s)</vt:lpstr>
      <vt:lpstr>Record keeping for CD’s</vt:lpstr>
      <vt:lpstr>Record keeping for CD’s</vt:lpstr>
      <vt:lpstr>Theatre CD record book </vt:lpstr>
      <vt:lpstr>Administration and wastage of CD’s</vt:lpstr>
      <vt:lpstr>Transfer of CD’s: PCA</vt:lpstr>
      <vt:lpstr>Storage of CD’s</vt:lpstr>
      <vt:lpstr>Strong Potassium</vt:lpstr>
      <vt:lpstr>Morphine &amp; Diamorphine </vt:lpstr>
      <vt:lpstr>How can we reduce these risks? </vt:lpstr>
      <vt:lpstr>Incident reporting </vt:lpstr>
      <vt:lpstr>Gina’s story </vt:lpstr>
      <vt:lpstr>Key points from Gina’s story </vt:lpstr>
      <vt:lpstr>Reflecting on Gina’s story</vt:lpstr>
      <vt:lpstr>Contact learning and development </vt:lpstr>
      <vt:lpstr>Contact learning and development</vt:lpstr>
      <vt:lpstr>Further information</vt:lpstr>
    </vt:vector>
  </TitlesOfParts>
  <Company>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 Medicines management training</dc:title>
  <dc:creator>Windows User</dc:creator>
  <cp:lastModifiedBy>Windows User</cp:lastModifiedBy>
  <cp:revision>59</cp:revision>
  <dcterms:created xsi:type="dcterms:W3CDTF">2020-11-10T16:57:58Z</dcterms:created>
  <dcterms:modified xsi:type="dcterms:W3CDTF">2020-12-22T12:34:59Z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0x0101002A5D1241A31BE041879D57E36F8C8CEE</vt:lpwstr>
  </property>
</Properties>
</file>