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C3308-2AFE-4576-8BF4-F41352D109AD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79AFE-2362-4D74-9257-7C652B825C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357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E2C0-2EC7-4822-867E-53AF1FE9D915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35499-F42C-46D6-9E79-B4EA80EBC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342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E2C0-2EC7-4822-867E-53AF1FE9D915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35499-F42C-46D6-9E79-B4EA80EBC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75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E2C0-2EC7-4822-867E-53AF1FE9D915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35499-F42C-46D6-9E79-B4EA80EBC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65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E2C0-2EC7-4822-867E-53AF1FE9D915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35499-F42C-46D6-9E79-B4EA80EBC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162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E2C0-2EC7-4822-867E-53AF1FE9D915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35499-F42C-46D6-9E79-B4EA80EBC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9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E2C0-2EC7-4822-867E-53AF1FE9D915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35499-F42C-46D6-9E79-B4EA80EBC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986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E2C0-2EC7-4822-867E-53AF1FE9D915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35499-F42C-46D6-9E79-B4EA80EBC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493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E2C0-2EC7-4822-867E-53AF1FE9D915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35499-F42C-46D6-9E79-B4EA80EBC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26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E2C0-2EC7-4822-867E-53AF1FE9D915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35499-F42C-46D6-9E79-B4EA80EBC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9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E2C0-2EC7-4822-867E-53AF1FE9D915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35499-F42C-46D6-9E79-B4EA80EBC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67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E2C0-2EC7-4822-867E-53AF1FE9D915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35499-F42C-46D6-9E79-B4EA80EBC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17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EE2C0-2EC7-4822-867E-53AF1FE9D915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35499-F42C-46D6-9E79-B4EA80EBC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44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/>
          <p:nvPr/>
        </p:nvSpPr>
        <p:spPr>
          <a:xfrm>
            <a:off x="6346692" y="1819396"/>
            <a:ext cx="206359" cy="63283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32835"/>
                </a:lnTo>
                <a:lnTo>
                  <a:pt x="206359" y="632835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Straight Connector 4"/>
          <p:cNvSpPr/>
          <p:nvPr/>
        </p:nvSpPr>
        <p:spPr>
          <a:xfrm>
            <a:off x="4400034" y="842628"/>
            <a:ext cx="2496949" cy="2889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44451"/>
                </a:lnTo>
                <a:lnTo>
                  <a:pt x="2496949" y="144451"/>
                </a:lnTo>
                <a:lnTo>
                  <a:pt x="2496949" y="28890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Straight Connector 5"/>
          <p:cNvSpPr/>
          <p:nvPr/>
        </p:nvSpPr>
        <p:spPr>
          <a:xfrm>
            <a:off x="4682059" y="1819396"/>
            <a:ext cx="206359" cy="35631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563140"/>
                </a:lnTo>
                <a:lnTo>
                  <a:pt x="206359" y="356314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Straight Connector 6"/>
          <p:cNvSpPr/>
          <p:nvPr/>
        </p:nvSpPr>
        <p:spPr>
          <a:xfrm>
            <a:off x="4682059" y="1819396"/>
            <a:ext cx="206359" cy="258637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586372"/>
                </a:lnTo>
                <a:lnTo>
                  <a:pt x="206359" y="258637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Straight Connector 7"/>
          <p:cNvSpPr/>
          <p:nvPr/>
        </p:nvSpPr>
        <p:spPr>
          <a:xfrm>
            <a:off x="4682059" y="1819396"/>
            <a:ext cx="206359" cy="160960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09604"/>
                </a:lnTo>
                <a:lnTo>
                  <a:pt x="206359" y="160960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Straight Connector 8"/>
          <p:cNvSpPr/>
          <p:nvPr/>
        </p:nvSpPr>
        <p:spPr>
          <a:xfrm>
            <a:off x="4682059" y="1819396"/>
            <a:ext cx="206359" cy="63283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32835"/>
                </a:lnTo>
                <a:lnTo>
                  <a:pt x="206359" y="632835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Straight Connector 9"/>
          <p:cNvSpPr/>
          <p:nvPr/>
        </p:nvSpPr>
        <p:spPr>
          <a:xfrm>
            <a:off x="4400034" y="842628"/>
            <a:ext cx="832316" cy="2889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44451"/>
                </a:lnTo>
                <a:lnTo>
                  <a:pt x="832316" y="144451"/>
                </a:lnTo>
                <a:lnTo>
                  <a:pt x="832316" y="28890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Straight Connector 15"/>
          <p:cNvSpPr/>
          <p:nvPr/>
        </p:nvSpPr>
        <p:spPr>
          <a:xfrm>
            <a:off x="3567718" y="842628"/>
            <a:ext cx="832316" cy="2889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832316" y="0"/>
                </a:moveTo>
                <a:lnTo>
                  <a:pt x="832316" y="144451"/>
                </a:lnTo>
                <a:lnTo>
                  <a:pt x="0" y="144451"/>
                </a:lnTo>
                <a:lnTo>
                  <a:pt x="0" y="28890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Straight Connector 16"/>
          <p:cNvSpPr/>
          <p:nvPr/>
        </p:nvSpPr>
        <p:spPr>
          <a:xfrm>
            <a:off x="1903084" y="842628"/>
            <a:ext cx="2496949" cy="2889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96949" y="0"/>
                </a:moveTo>
                <a:lnTo>
                  <a:pt x="2496949" y="144451"/>
                </a:lnTo>
                <a:lnTo>
                  <a:pt x="0" y="144451"/>
                </a:lnTo>
                <a:lnTo>
                  <a:pt x="0" y="28890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2" name="Rounded Rectangle 18"/>
          <p:cNvSpPr/>
          <p:nvPr/>
        </p:nvSpPr>
        <p:spPr>
          <a:xfrm>
            <a:off x="3745747" y="221922"/>
            <a:ext cx="1308571" cy="620706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kern="1200" dirty="0">
                <a:solidFill>
                  <a:schemeClr val="bg1"/>
                </a:solidFill>
              </a:rPr>
              <a:t>Director of Finance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215219" y="1131531"/>
            <a:ext cx="1375729" cy="687864"/>
            <a:chOff x="1215218" y="978894"/>
            <a:chExt cx="1375729" cy="687864"/>
          </a:xfrm>
          <a:scene3d>
            <a:camera prst="orthographicFront"/>
            <a:lightRig rig="flat" dir="t"/>
          </a:scene3d>
        </p:grpSpPr>
        <p:sp>
          <p:nvSpPr>
            <p:cNvPr id="59" name="Rounded Rectangle 58"/>
            <p:cNvSpPr/>
            <p:nvPr/>
          </p:nvSpPr>
          <p:spPr>
            <a:xfrm>
              <a:off x="1215218" y="978894"/>
              <a:ext cx="1375729" cy="687864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0" name="Rounded Rectangle 20"/>
            <p:cNvSpPr/>
            <p:nvPr/>
          </p:nvSpPr>
          <p:spPr>
            <a:xfrm>
              <a:off x="1248797" y="1012473"/>
              <a:ext cx="1308571" cy="6207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b="1" kern="1200" dirty="0">
                  <a:solidFill>
                    <a:schemeClr val="bg1"/>
                  </a:solidFill>
                </a:rPr>
                <a:t>Internal Audit/ External Audit/ Counter Fraud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879853" y="1131531"/>
            <a:ext cx="1375729" cy="687864"/>
            <a:chOff x="2879852" y="978894"/>
            <a:chExt cx="1375729" cy="687864"/>
          </a:xfrm>
          <a:scene3d>
            <a:camera prst="orthographicFront"/>
            <a:lightRig rig="flat" dir="t"/>
          </a:scene3d>
        </p:grpSpPr>
        <p:sp>
          <p:nvSpPr>
            <p:cNvPr id="57" name="Rounded Rectangle 56"/>
            <p:cNvSpPr/>
            <p:nvPr/>
          </p:nvSpPr>
          <p:spPr>
            <a:xfrm>
              <a:off x="2879852" y="978894"/>
              <a:ext cx="1375729" cy="687864"/>
            </a:xfrm>
            <a:prstGeom prst="roundRect">
              <a:avLst/>
            </a:prstGeom>
            <a:solidFill>
              <a:schemeClr val="accent3"/>
            </a:soli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8" name="Rounded Rectangle 22"/>
            <p:cNvSpPr/>
            <p:nvPr/>
          </p:nvSpPr>
          <p:spPr>
            <a:xfrm>
              <a:off x="2913431" y="1012473"/>
              <a:ext cx="1308571" cy="6207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kern="1200" dirty="0">
                  <a:solidFill>
                    <a:schemeClr val="bg1"/>
                  </a:solidFill>
                </a:rPr>
                <a:t>Deputy Director of Finance – Financial       Reporting	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23785" y="2108300"/>
            <a:ext cx="1375729" cy="687864"/>
            <a:chOff x="3223784" y="1955663"/>
            <a:chExt cx="1375729" cy="687864"/>
          </a:xfrm>
          <a:solidFill>
            <a:schemeClr val="accent6"/>
          </a:solidFill>
          <a:scene3d>
            <a:camera prst="orthographicFront"/>
            <a:lightRig rig="flat" dir="t"/>
          </a:scene3d>
        </p:grpSpPr>
        <p:sp>
          <p:nvSpPr>
            <p:cNvPr id="55" name="Rounded Rectangle 54"/>
            <p:cNvSpPr/>
            <p:nvPr/>
          </p:nvSpPr>
          <p:spPr>
            <a:xfrm>
              <a:off x="3223784" y="1955663"/>
              <a:ext cx="1375729" cy="687864"/>
            </a:xfrm>
            <a:prstGeom prst="round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6" name="Rounded Rectangle 24"/>
            <p:cNvSpPr/>
            <p:nvPr/>
          </p:nvSpPr>
          <p:spPr>
            <a:xfrm>
              <a:off x="3257363" y="1989242"/>
              <a:ext cx="1308571" cy="620706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dirty="0">
                  <a:solidFill>
                    <a:schemeClr val="bg1"/>
                  </a:solidFill>
                </a:rPr>
                <a:t>Head of Payroll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223785" y="3085068"/>
            <a:ext cx="1375729" cy="687864"/>
            <a:chOff x="3223784" y="2932431"/>
            <a:chExt cx="1375729" cy="687864"/>
          </a:xfr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53" name="Rounded Rectangle 52"/>
            <p:cNvSpPr/>
            <p:nvPr/>
          </p:nvSpPr>
          <p:spPr>
            <a:xfrm>
              <a:off x="3223784" y="2932431"/>
              <a:ext cx="1375729" cy="687864"/>
            </a:xfrm>
            <a:prstGeom prst="round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4" name="Rounded Rectangle 26"/>
            <p:cNvSpPr/>
            <p:nvPr/>
          </p:nvSpPr>
          <p:spPr>
            <a:xfrm>
              <a:off x="3257363" y="2966010"/>
              <a:ext cx="1308571" cy="620706"/>
            </a:xfrm>
            <a:prstGeom prst="rect">
              <a:avLst/>
            </a:prstGeom>
            <a:solidFill>
              <a:schemeClr val="accent1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kern="1200" dirty="0">
                  <a:solidFill>
                    <a:schemeClr val="bg1"/>
                  </a:solidFill>
                </a:rPr>
                <a:t>Head of </a:t>
              </a:r>
              <a:r>
                <a:rPr lang="en-GB" sz="1000" kern="1200">
                  <a:solidFill>
                    <a:schemeClr val="bg1"/>
                  </a:solidFill>
                </a:rPr>
                <a:t>Financial Services</a:t>
              </a:r>
              <a:endParaRPr lang="en-GB" sz="10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202336" y="5075129"/>
            <a:ext cx="1375729" cy="687864"/>
            <a:chOff x="3223784" y="3909199"/>
            <a:chExt cx="1375729" cy="687864"/>
          </a:xfrm>
          <a:solidFill>
            <a:schemeClr val="accent4"/>
          </a:solidFill>
          <a:scene3d>
            <a:camera prst="orthographicFront"/>
            <a:lightRig rig="flat" dir="t"/>
          </a:scene3d>
        </p:grpSpPr>
        <p:sp>
          <p:nvSpPr>
            <p:cNvPr id="51" name="Rounded Rectangle 50"/>
            <p:cNvSpPr/>
            <p:nvPr/>
          </p:nvSpPr>
          <p:spPr>
            <a:xfrm>
              <a:off x="3223784" y="3909199"/>
              <a:ext cx="1375729" cy="687864"/>
            </a:xfrm>
            <a:prstGeom prst="round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2" name="Rounded Rectangle 28"/>
            <p:cNvSpPr/>
            <p:nvPr/>
          </p:nvSpPr>
          <p:spPr>
            <a:xfrm>
              <a:off x="3257363" y="3942778"/>
              <a:ext cx="1308571" cy="620706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dirty="0">
                  <a:solidFill>
                    <a:schemeClr val="bg1"/>
                  </a:solidFill>
                </a:rPr>
                <a:t>Assistant Director of Procurement</a:t>
              </a:r>
              <a:endParaRPr lang="en-GB" sz="10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197730" y="4095415"/>
            <a:ext cx="1375729" cy="687864"/>
            <a:chOff x="3223784" y="4885968"/>
            <a:chExt cx="1375729" cy="687864"/>
          </a:xfrm>
          <a:solidFill>
            <a:schemeClr val="bg1">
              <a:lumMod val="75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49" name="Rounded Rectangle 48"/>
            <p:cNvSpPr/>
            <p:nvPr/>
          </p:nvSpPr>
          <p:spPr>
            <a:xfrm>
              <a:off x="3223784" y="4885968"/>
              <a:ext cx="1375729" cy="687864"/>
            </a:xfrm>
            <a:prstGeom prst="round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0" name="Rounded Rectangle 30"/>
            <p:cNvSpPr/>
            <p:nvPr/>
          </p:nvSpPr>
          <p:spPr>
            <a:xfrm>
              <a:off x="3257363" y="4919547"/>
              <a:ext cx="1308571" cy="620706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kern="1200" dirty="0">
                  <a:solidFill>
                    <a:schemeClr val="bg1"/>
                  </a:solidFill>
                </a:rPr>
                <a:t>Head of Facilities and Property Management 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544486" y="1131531"/>
            <a:ext cx="1375729" cy="687864"/>
            <a:chOff x="4544485" y="978894"/>
            <a:chExt cx="1375729" cy="687864"/>
          </a:xfrm>
          <a:scene3d>
            <a:camera prst="orthographicFront"/>
            <a:lightRig rig="flat" dir="t"/>
          </a:scene3d>
        </p:grpSpPr>
        <p:sp>
          <p:nvSpPr>
            <p:cNvPr id="45" name="Rounded Rectangle 44"/>
            <p:cNvSpPr/>
            <p:nvPr/>
          </p:nvSpPr>
          <p:spPr>
            <a:xfrm>
              <a:off x="4544485" y="978894"/>
              <a:ext cx="1375729" cy="687864"/>
            </a:xfrm>
            <a:prstGeom prst="round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sp>
        <p:sp>
          <p:nvSpPr>
            <p:cNvPr id="46" name="Rounded Rectangle 34"/>
            <p:cNvSpPr/>
            <p:nvPr/>
          </p:nvSpPr>
          <p:spPr>
            <a:xfrm>
              <a:off x="4578064" y="1012473"/>
              <a:ext cx="1308571" cy="620706"/>
            </a:xfrm>
            <a:prstGeom prst="rect">
              <a:avLst/>
            </a:prstGeom>
            <a:ln>
              <a:solidFill>
                <a:schemeClr val="accent5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kern="1200" dirty="0">
                  <a:solidFill>
                    <a:schemeClr val="bg1"/>
                  </a:solidFill>
                </a:rPr>
                <a:t>Deputy Director of Finance – Strategy/  Performance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888418" y="5038605"/>
            <a:ext cx="1375729" cy="687864"/>
            <a:chOff x="4888417" y="4885968"/>
            <a:chExt cx="1375729" cy="687864"/>
          </a:xfrm>
          <a:solidFill>
            <a:schemeClr val="accent2"/>
          </a:solidFill>
          <a:scene3d>
            <a:camera prst="orthographicFront"/>
            <a:lightRig rig="flat" dir="t"/>
          </a:scene3d>
        </p:grpSpPr>
        <p:sp>
          <p:nvSpPr>
            <p:cNvPr id="37" name="Rounded Rectangle 36"/>
            <p:cNvSpPr/>
            <p:nvPr/>
          </p:nvSpPr>
          <p:spPr>
            <a:xfrm>
              <a:off x="4888417" y="4885968"/>
              <a:ext cx="1375729" cy="687864"/>
            </a:xfrm>
            <a:prstGeom prst="round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8" name="Rounded Rectangle 42"/>
            <p:cNvSpPr/>
            <p:nvPr/>
          </p:nvSpPr>
          <p:spPr>
            <a:xfrm>
              <a:off x="4921996" y="4919547"/>
              <a:ext cx="1308571" cy="620706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kern="1200" dirty="0">
                  <a:solidFill>
                    <a:schemeClr val="bg1"/>
                  </a:solidFill>
                </a:rPr>
                <a:t>Head of Income and Contracting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209119" y="1131531"/>
            <a:ext cx="1375729" cy="687864"/>
            <a:chOff x="6209118" y="978894"/>
            <a:chExt cx="1375729" cy="687864"/>
          </a:xfr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35" name="Rounded Rectangle 34"/>
            <p:cNvSpPr/>
            <p:nvPr/>
          </p:nvSpPr>
          <p:spPr>
            <a:xfrm>
              <a:off x="6209118" y="978894"/>
              <a:ext cx="1375729" cy="687864"/>
            </a:xfrm>
            <a:prstGeom prst="round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6" name="Rounded Rectangle 44"/>
            <p:cNvSpPr/>
            <p:nvPr/>
          </p:nvSpPr>
          <p:spPr>
            <a:xfrm>
              <a:off x="6242697" y="1012473"/>
              <a:ext cx="1308571" cy="62070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b="0" kern="1200" dirty="0">
                  <a:solidFill>
                    <a:schemeClr val="bg1"/>
                  </a:solidFill>
                </a:rPr>
                <a:t>Executive Assistant</a:t>
              </a:r>
              <a:endParaRPr lang="en-GB" sz="10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65" name="Rounded Rectangle 64"/>
          <p:cNvSpPr/>
          <p:nvPr/>
        </p:nvSpPr>
        <p:spPr>
          <a:xfrm>
            <a:off x="4888418" y="2108301"/>
            <a:ext cx="1375729" cy="68786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/>
              <a:t>Divisional Director of Finance - Surgery and Women &amp; Children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4888418" y="3085068"/>
            <a:ext cx="1375729" cy="68786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/>
              <a:t>Divisional Director of Finance - Medicine &amp; Integrated Care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4888418" y="4122929"/>
            <a:ext cx="1375729" cy="66035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Clinical Coding Manager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6553050" y="2108301"/>
            <a:ext cx="1515126" cy="6878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Trust HQ Receptionist </a:t>
            </a:r>
          </a:p>
          <a:p>
            <a:pPr algn="ctr"/>
            <a:r>
              <a:rPr lang="en-GB" sz="1000" dirty="0"/>
              <a:t>x 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26464" y="222171"/>
            <a:ext cx="2486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FINANCE DIRECTORATE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987824" y="1819396"/>
            <a:ext cx="0" cy="357993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987824" y="2452231"/>
            <a:ext cx="21451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987824" y="3429000"/>
            <a:ext cx="21451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49" idx="1"/>
          </p:cNvCxnSpPr>
          <p:nvPr/>
        </p:nvCxnSpPr>
        <p:spPr>
          <a:xfrm>
            <a:off x="2987824" y="4439347"/>
            <a:ext cx="20990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987824" y="5382537"/>
            <a:ext cx="20990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848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80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Siemens Healthcare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Afisher</dc:creator>
  <cp:lastModifiedBy>TOWNS, Karen (THE DUDLEY GROUP NHS FOUNDATION TRUST)</cp:lastModifiedBy>
  <cp:revision>20</cp:revision>
  <dcterms:created xsi:type="dcterms:W3CDTF">2015-11-20T12:27:09Z</dcterms:created>
  <dcterms:modified xsi:type="dcterms:W3CDTF">2023-03-06T09:21:09Z</dcterms:modified>
</cp:coreProperties>
</file>