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260" r:id="rId5"/>
    <p:sldId id="3284" r:id="rId6"/>
    <p:sldId id="3303" r:id="rId7"/>
    <p:sldId id="3304" r:id="rId8"/>
    <p:sldId id="3323" r:id="rId9"/>
    <p:sldId id="3319" r:id="rId10"/>
    <p:sldId id="3321" r:id="rId11"/>
    <p:sldId id="3306" r:id="rId12"/>
    <p:sldId id="3325" r:id="rId13"/>
    <p:sldId id="3326" r:id="rId14"/>
    <p:sldId id="3335" r:id="rId15"/>
    <p:sldId id="3328" r:id="rId16"/>
    <p:sldId id="3329" r:id="rId17"/>
    <p:sldId id="3330" r:id="rId18"/>
    <p:sldId id="3331" r:id="rId19"/>
    <p:sldId id="3332" r:id="rId20"/>
    <p:sldId id="3333" r:id="rId21"/>
    <p:sldId id="3334" r:id="rId22"/>
    <p:sldId id="3327" r:id="rId23"/>
    <p:sldId id="3336" r:id="rId24"/>
    <p:sldId id="3337" r:id="rId25"/>
    <p:sldId id="3315" r:id="rId26"/>
    <p:sldId id="3338" r:id="rId27"/>
    <p:sldId id="3339" r:id="rId28"/>
    <p:sldId id="3340" r:id="rId29"/>
    <p:sldId id="3341" r:id="rId30"/>
    <p:sldId id="3342" r:id="rId31"/>
    <p:sldId id="3318" r:id="rId32"/>
    <p:sldId id="3317" r:id="rId33"/>
    <p:sldId id="334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FABB6AF-F0E4-84D7-2B26-9ACFF0BE2E42}" name="BIRCH, Steven (NHS ARDEN AND GREATER EAST MIDLANDS COMMISSIONING SUPPORT UNIT)" initials="SB" userId="S::s.birch5@nhs.net::31295614-c8ac-4d06-873a-8f418d41cddb" providerId="AD"/>
  <p188:author id="{D43DC3E5-D3BD-5CD8-6694-8DE8D1DB24F7}" name="CODD, Helen (THE DUDLEY GROUP NHS FOUNDATION TRUST)" initials="HC" userId="S::h.codd@nhs.net::e186355c-fe57-4b34-a98c-47a36c0b1f7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FE3"/>
    <a:srgbClr val="00AEEF"/>
    <a:srgbClr val="4F549F"/>
    <a:srgbClr val="EC609F"/>
    <a:srgbClr val="89C43F"/>
    <a:srgbClr val="EF7B60"/>
    <a:srgbClr val="F89826"/>
    <a:srgbClr val="A9D26E"/>
    <a:srgbClr val="47A3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87" autoAdjust="0"/>
    <p:restoredTop sz="93557" autoAdjust="0"/>
  </p:normalViewPr>
  <p:slideViewPr>
    <p:cSldViewPr snapToGrid="0">
      <p:cViewPr varScale="1">
        <p:scale>
          <a:sx n="104" d="100"/>
          <a:sy n="104" d="100"/>
        </p:scale>
        <p:origin x="786"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736D2B-59F2-4D07-9E2C-2A000916C10F}" type="datetimeFigureOut">
              <a:rPr lang="en-GB" smtClean="0"/>
              <a:t>15/04/2025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766AA6-21A4-4CE6-94F6-353ADDC29201}" type="slidenum">
              <a:rPr lang="en-GB" smtClean="0"/>
              <a:t>‹#›</a:t>
            </a:fld>
            <a:endParaRPr lang="en-GB" dirty="0"/>
          </a:p>
        </p:txBody>
      </p:sp>
    </p:spTree>
    <p:extLst>
      <p:ext uri="{BB962C8B-B14F-4D97-AF65-F5344CB8AC3E}">
        <p14:creationId xmlns:p14="http://schemas.microsoft.com/office/powerpoint/2010/main" val="2596970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B766AA6-21A4-4CE6-94F6-353ADDC29201}" type="slidenum">
              <a:rPr lang="en-GB" smtClean="0"/>
              <a:t>1</a:t>
            </a:fld>
            <a:endParaRPr lang="en-GB" dirty="0"/>
          </a:p>
        </p:txBody>
      </p:sp>
    </p:spTree>
    <p:extLst>
      <p:ext uri="{BB962C8B-B14F-4D97-AF65-F5344CB8AC3E}">
        <p14:creationId xmlns:p14="http://schemas.microsoft.com/office/powerpoint/2010/main" val="13478836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6C0A8-3C6D-4882-7911-9797F413EE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B88C36-CEDF-9A5D-D3D7-204FA06F7A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A6299F-3133-FF6A-2669-15DC013DF61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B5CA944-46D2-7C8C-A1CD-D0346C622639}"/>
              </a:ext>
            </a:extLst>
          </p:cNvPr>
          <p:cNvSpPr>
            <a:spLocks noGrp="1"/>
          </p:cNvSpPr>
          <p:nvPr>
            <p:ph type="sldNum" sz="quarter" idx="5"/>
          </p:nvPr>
        </p:nvSpPr>
        <p:spPr/>
        <p:txBody>
          <a:bodyPr/>
          <a:lstStyle/>
          <a:p>
            <a:fld id="{8B766AA6-21A4-4CE6-94F6-353ADDC29201}" type="slidenum">
              <a:rPr lang="en-GB" smtClean="0"/>
              <a:t>13</a:t>
            </a:fld>
            <a:endParaRPr lang="en-GB" dirty="0"/>
          </a:p>
        </p:txBody>
      </p:sp>
    </p:spTree>
    <p:extLst>
      <p:ext uri="{BB962C8B-B14F-4D97-AF65-F5344CB8AC3E}">
        <p14:creationId xmlns:p14="http://schemas.microsoft.com/office/powerpoint/2010/main" val="2589383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705BE-A195-26B2-3B04-67F7D8C5B7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03BC6E-ABA2-DA92-C8E9-0A6BDF664A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BECA06-DB6A-77CF-4F49-CBD577C5414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60430E6-1378-A8C6-8590-15A20EEDFE91}"/>
              </a:ext>
            </a:extLst>
          </p:cNvPr>
          <p:cNvSpPr>
            <a:spLocks noGrp="1"/>
          </p:cNvSpPr>
          <p:nvPr>
            <p:ph type="sldNum" sz="quarter" idx="5"/>
          </p:nvPr>
        </p:nvSpPr>
        <p:spPr/>
        <p:txBody>
          <a:bodyPr/>
          <a:lstStyle/>
          <a:p>
            <a:fld id="{8B766AA6-21A4-4CE6-94F6-353ADDC29201}" type="slidenum">
              <a:rPr lang="en-GB" smtClean="0"/>
              <a:t>14</a:t>
            </a:fld>
            <a:endParaRPr lang="en-GB" dirty="0"/>
          </a:p>
        </p:txBody>
      </p:sp>
    </p:spTree>
    <p:extLst>
      <p:ext uri="{BB962C8B-B14F-4D97-AF65-F5344CB8AC3E}">
        <p14:creationId xmlns:p14="http://schemas.microsoft.com/office/powerpoint/2010/main" val="3957128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A0578-07E2-B2F2-4B23-56A50AB40E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E52913-0405-F7D4-3AD0-D5CFF957BA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EF52FF-033D-B3D9-1ECE-54BD9B89A68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42DC96-1D91-39B5-0DEB-8443604DAE52}"/>
              </a:ext>
            </a:extLst>
          </p:cNvPr>
          <p:cNvSpPr>
            <a:spLocks noGrp="1"/>
          </p:cNvSpPr>
          <p:nvPr>
            <p:ph type="sldNum" sz="quarter" idx="5"/>
          </p:nvPr>
        </p:nvSpPr>
        <p:spPr/>
        <p:txBody>
          <a:bodyPr/>
          <a:lstStyle/>
          <a:p>
            <a:fld id="{8B766AA6-21A4-4CE6-94F6-353ADDC29201}" type="slidenum">
              <a:rPr lang="en-GB" smtClean="0"/>
              <a:t>16</a:t>
            </a:fld>
            <a:endParaRPr lang="en-GB" dirty="0"/>
          </a:p>
        </p:txBody>
      </p:sp>
    </p:spTree>
    <p:extLst>
      <p:ext uri="{BB962C8B-B14F-4D97-AF65-F5344CB8AC3E}">
        <p14:creationId xmlns:p14="http://schemas.microsoft.com/office/powerpoint/2010/main" val="41590013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04814-61F5-2586-CF5A-E20C5FFCD8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A0F570-D00E-4720-3FF7-88B4230B34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8BC4C0-C83B-0582-8B03-FC35F2D6ECD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F8C58F1-F208-3A50-5FE6-991742784951}"/>
              </a:ext>
            </a:extLst>
          </p:cNvPr>
          <p:cNvSpPr>
            <a:spLocks noGrp="1"/>
          </p:cNvSpPr>
          <p:nvPr>
            <p:ph type="sldNum" sz="quarter" idx="5"/>
          </p:nvPr>
        </p:nvSpPr>
        <p:spPr/>
        <p:txBody>
          <a:bodyPr/>
          <a:lstStyle/>
          <a:p>
            <a:fld id="{8B766AA6-21A4-4CE6-94F6-353ADDC29201}" type="slidenum">
              <a:rPr lang="en-GB" smtClean="0"/>
              <a:t>17</a:t>
            </a:fld>
            <a:endParaRPr lang="en-GB" dirty="0"/>
          </a:p>
        </p:txBody>
      </p:sp>
    </p:spTree>
    <p:extLst>
      <p:ext uri="{BB962C8B-B14F-4D97-AF65-F5344CB8AC3E}">
        <p14:creationId xmlns:p14="http://schemas.microsoft.com/office/powerpoint/2010/main" val="9123212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70409-EBAB-B643-5DF9-72D7DFF7B3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380381-5C78-2374-DB74-D4D8FA6323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61E19E-AD17-A6EC-8DAA-9A6B3A3BD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399EB07-D982-BF87-9057-E07B7859553A}"/>
              </a:ext>
            </a:extLst>
          </p:cNvPr>
          <p:cNvSpPr>
            <a:spLocks noGrp="1"/>
          </p:cNvSpPr>
          <p:nvPr>
            <p:ph type="sldNum" sz="quarter" idx="5"/>
          </p:nvPr>
        </p:nvSpPr>
        <p:spPr/>
        <p:txBody>
          <a:bodyPr/>
          <a:lstStyle/>
          <a:p>
            <a:fld id="{8B766AA6-21A4-4CE6-94F6-353ADDC29201}" type="slidenum">
              <a:rPr lang="en-GB" smtClean="0"/>
              <a:t>18</a:t>
            </a:fld>
            <a:endParaRPr lang="en-GB" dirty="0"/>
          </a:p>
        </p:txBody>
      </p:sp>
    </p:spTree>
    <p:extLst>
      <p:ext uri="{BB962C8B-B14F-4D97-AF65-F5344CB8AC3E}">
        <p14:creationId xmlns:p14="http://schemas.microsoft.com/office/powerpoint/2010/main" val="39193022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A6886-AA62-86BE-B8F6-C23987A62A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0FEFC7-827D-FB54-63D1-A4715496AA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78C7BC-731C-2575-A892-9758EA0A379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8123E87-70D1-C32E-1A6D-FBF3EFDCD776}"/>
              </a:ext>
            </a:extLst>
          </p:cNvPr>
          <p:cNvSpPr>
            <a:spLocks noGrp="1"/>
          </p:cNvSpPr>
          <p:nvPr>
            <p:ph type="sldNum" sz="quarter" idx="5"/>
          </p:nvPr>
        </p:nvSpPr>
        <p:spPr/>
        <p:txBody>
          <a:bodyPr/>
          <a:lstStyle/>
          <a:p>
            <a:fld id="{8B766AA6-21A4-4CE6-94F6-353ADDC29201}" type="slidenum">
              <a:rPr lang="en-GB" smtClean="0"/>
              <a:t>20</a:t>
            </a:fld>
            <a:endParaRPr lang="en-GB" dirty="0"/>
          </a:p>
        </p:txBody>
      </p:sp>
    </p:spTree>
    <p:extLst>
      <p:ext uri="{BB962C8B-B14F-4D97-AF65-F5344CB8AC3E}">
        <p14:creationId xmlns:p14="http://schemas.microsoft.com/office/powerpoint/2010/main" val="25491154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8B289-E5E3-7B10-417E-39DD2CA706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E0D394-2244-0647-F53D-34E130C3C5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648002-29D5-379C-48F7-E3B49D5242A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6E9A9EB-7C81-1A8A-14AD-467539050BC0}"/>
              </a:ext>
            </a:extLst>
          </p:cNvPr>
          <p:cNvSpPr>
            <a:spLocks noGrp="1"/>
          </p:cNvSpPr>
          <p:nvPr>
            <p:ph type="sldNum" sz="quarter" idx="5"/>
          </p:nvPr>
        </p:nvSpPr>
        <p:spPr/>
        <p:txBody>
          <a:bodyPr/>
          <a:lstStyle/>
          <a:p>
            <a:fld id="{8B766AA6-21A4-4CE6-94F6-353ADDC29201}" type="slidenum">
              <a:rPr lang="en-GB" smtClean="0"/>
              <a:t>21</a:t>
            </a:fld>
            <a:endParaRPr lang="en-GB" dirty="0"/>
          </a:p>
        </p:txBody>
      </p:sp>
    </p:spTree>
    <p:extLst>
      <p:ext uri="{BB962C8B-B14F-4D97-AF65-F5344CB8AC3E}">
        <p14:creationId xmlns:p14="http://schemas.microsoft.com/office/powerpoint/2010/main" val="24502264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B766AA6-21A4-4CE6-94F6-353ADDC29201}" type="slidenum">
              <a:rPr lang="en-GB" smtClean="0"/>
              <a:t>25</a:t>
            </a:fld>
            <a:endParaRPr lang="en-GB" dirty="0"/>
          </a:p>
        </p:txBody>
      </p:sp>
    </p:spTree>
    <p:extLst>
      <p:ext uri="{BB962C8B-B14F-4D97-AF65-F5344CB8AC3E}">
        <p14:creationId xmlns:p14="http://schemas.microsoft.com/office/powerpoint/2010/main" val="35523775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EE839-AEA2-C9DB-8DE5-A36FC163BA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E3EC03-6EA6-E4D9-923B-703FE73153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A2E83D-A73B-2772-6EC5-A231E01A05E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6A482B4-CF5F-A0BB-872E-6CB98413B5F6}"/>
              </a:ext>
            </a:extLst>
          </p:cNvPr>
          <p:cNvSpPr>
            <a:spLocks noGrp="1"/>
          </p:cNvSpPr>
          <p:nvPr>
            <p:ph type="sldNum" sz="quarter" idx="5"/>
          </p:nvPr>
        </p:nvSpPr>
        <p:spPr/>
        <p:txBody>
          <a:bodyPr/>
          <a:lstStyle/>
          <a:p>
            <a:fld id="{8B766AA6-21A4-4CE6-94F6-353ADDC29201}" type="slidenum">
              <a:rPr lang="en-GB" smtClean="0"/>
              <a:t>26</a:t>
            </a:fld>
            <a:endParaRPr lang="en-GB" dirty="0"/>
          </a:p>
        </p:txBody>
      </p:sp>
    </p:spTree>
    <p:extLst>
      <p:ext uri="{BB962C8B-B14F-4D97-AF65-F5344CB8AC3E}">
        <p14:creationId xmlns:p14="http://schemas.microsoft.com/office/powerpoint/2010/main" val="163632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90E43-D3B9-7E94-1104-82F0344FA9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F672B9-99DF-8CAB-7033-61D874FC23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269707-9338-EDFF-396F-565044926CD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E357A0F-AE28-91A1-CC14-4BAE4C2916CD}"/>
              </a:ext>
            </a:extLst>
          </p:cNvPr>
          <p:cNvSpPr>
            <a:spLocks noGrp="1"/>
          </p:cNvSpPr>
          <p:nvPr>
            <p:ph type="sldNum" sz="quarter" idx="5"/>
          </p:nvPr>
        </p:nvSpPr>
        <p:spPr/>
        <p:txBody>
          <a:bodyPr/>
          <a:lstStyle/>
          <a:p>
            <a:fld id="{8B766AA6-21A4-4CE6-94F6-353ADDC29201}" type="slidenum">
              <a:rPr lang="en-GB" smtClean="0"/>
              <a:t>27</a:t>
            </a:fld>
            <a:endParaRPr lang="en-GB" dirty="0"/>
          </a:p>
        </p:txBody>
      </p:sp>
    </p:spTree>
    <p:extLst>
      <p:ext uri="{BB962C8B-B14F-4D97-AF65-F5344CB8AC3E}">
        <p14:creationId xmlns:p14="http://schemas.microsoft.com/office/powerpoint/2010/main" val="4208903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B766AA6-21A4-4CE6-94F6-353ADDC29201}" type="slidenum">
              <a:rPr lang="en-GB" smtClean="0"/>
              <a:t>2</a:t>
            </a:fld>
            <a:endParaRPr lang="en-GB" dirty="0"/>
          </a:p>
        </p:txBody>
      </p:sp>
    </p:spTree>
    <p:extLst>
      <p:ext uri="{BB962C8B-B14F-4D97-AF65-F5344CB8AC3E}">
        <p14:creationId xmlns:p14="http://schemas.microsoft.com/office/powerpoint/2010/main" val="4144777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B766AA6-21A4-4CE6-94F6-353ADDC29201}" type="slidenum">
              <a:rPr lang="en-GB" smtClean="0"/>
              <a:t>3</a:t>
            </a:fld>
            <a:endParaRPr lang="en-GB" dirty="0"/>
          </a:p>
        </p:txBody>
      </p:sp>
    </p:spTree>
    <p:extLst>
      <p:ext uri="{BB962C8B-B14F-4D97-AF65-F5344CB8AC3E}">
        <p14:creationId xmlns:p14="http://schemas.microsoft.com/office/powerpoint/2010/main" val="526557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B766AA6-21A4-4CE6-94F6-353ADDC29201}" type="slidenum">
              <a:rPr lang="en-GB" smtClean="0"/>
              <a:t>4</a:t>
            </a:fld>
            <a:endParaRPr lang="en-GB" dirty="0"/>
          </a:p>
        </p:txBody>
      </p:sp>
    </p:spTree>
    <p:extLst>
      <p:ext uri="{BB962C8B-B14F-4D97-AF65-F5344CB8AC3E}">
        <p14:creationId xmlns:p14="http://schemas.microsoft.com/office/powerpoint/2010/main" val="3242310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82D7F-1275-8629-2114-BF86919238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53AA8E-AAF9-D41C-DD24-6835143838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5BB83F-4DFC-A6BC-C06A-24898CACBF2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07CE109-6721-C22D-117B-E88698800155}"/>
              </a:ext>
            </a:extLst>
          </p:cNvPr>
          <p:cNvSpPr>
            <a:spLocks noGrp="1"/>
          </p:cNvSpPr>
          <p:nvPr>
            <p:ph type="sldNum" sz="quarter" idx="5"/>
          </p:nvPr>
        </p:nvSpPr>
        <p:spPr/>
        <p:txBody>
          <a:bodyPr/>
          <a:lstStyle/>
          <a:p>
            <a:fld id="{8B766AA6-21A4-4CE6-94F6-353ADDC29201}" type="slidenum">
              <a:rPr lang="en-GB" smtClean="0"/>
              <a:t>5</a:t>
            </a:fld>
            <a:endParaRPr lang="en-GB" dirty="0"/>
          </a:p>
        </p:txBody>
      </p:sp>
    </p:spTree>
    <p:extLst>
      <p:ext uri="{BB962C8B-B14F-4D97-AF65-F5344CB8AC3E}">
        <p14:creationId xmlns:p14="http://schemas.microsoft.com/office/powerpoint/2010/main" val="893710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B766AA6-21A4-4CE6-94F6-353ADDC29201}" type="slidenum">
              <a:rPr lang="en-GB" smtClean="0"/>
              <a:t>8</a:t>
            </a:fld>
            <a:endParaRPr lang="en-GB" dirty="0"/>
          </a:p>
        </p:txBody>
      </p:sp>
    </p:spTree>
    <p:extLst>
      <p:ext uri="{BB962C8B-B14F-4D97-AF65-F5344CB8AC3E}">
        <p14:creationId xmlns:p14="http://schemas.microsoft.com/office/powerpoint/2010/main" val="24710577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9CA95-113F-2703-8D27-7D3486BCEA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4ED6D4-674B-9ECE-D8D7-B74C9826FD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F0BE32-766E-D394-5F06-3F612722EC3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5307312-528C-16A7-1F79-E6F76BBF1F8C}"/>
              </a:ext>
            </a:extLst>
          </p:cNvPr>
          <p:cNvSpPr>
            <a:spLocks noGrp="1"/>
          </p:cNvSpPr>
          <p:nvPr>
            <p:ph type="sldNum" sz="quarter" idx="5"/>
          </p:nvPr>
        </p:nvSpPr>
        <p:spPr/>
        <p:txBody>
          <a:bodyPr/>
          <a:lstStyle/>
          <a:p>
            <a:fld id="{8B766AA6-21A4-4CE6-94F6-353ADDC29201}" type="slidenum">
              <a:rPr lang="en-GB" smtClean="0"/>
              <a:t>9</a:t>
            </a:fld>
            <a:endParaRPr lang="en-GB" dirty="0"/>
          </a:p>
        </p:txBody>
      </p:sp>
    </p:spTree>
    <p:extLst>
      <p:ext uri="{BB962C8B-B14F-4D97-AF65-F5344CB8AC3E}">
        <p14:creationId xmlns:p14="http://schemas.microsoft.com/office/powerpoint/2010/main" val="2092051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1E9EB-70EB-B076-0398-11173092D2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813845-9AEB-5247-78C0-374B52EFE5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7E4CFC-1A54-C560-E70C-E339703DAEC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03219AA-FE37-22B8-A449-206A92293E3E}"/>
              </a:ext>
            </a:extLst>
          </p:cNvPr>
          <p:cNvSpPr>
            <a:spLocks noGrp="1"/>
          </p:cNvSpPr>
          <p:nvPr>
            <p:ph type="sldNum" sz="quarter" idx="5"/>
          </p:nvPr>
        </p:nvSpPr>
        <p:spPr/>
        <p:txBody>
          <a:bodyPr/>
          <a:lstStyle/>
          <a:p>
            <a:fld id="{8B766AA6-21A4-4CE6-94F6-353ADDC29201}" type="slidenum">
              <a:rPr lang="en-GB" smtClean="0"/>
              <a:t>10</a:t>
            </a:fld>
            <a:endParaRPr lang="en-GB" dirty="0"/>
          </a:p>
        </p:txBody>
      </p:sp>
    </p:spTree>
    <p:extLst>
      <p:ext uri="{BB962C8B-B14F-4D97-AF65-F5344CB8AC3E}">
        <p14:creationId xmlns:p14="http://schemas.microsoft.com/office/powerpoint/2010/main" val="1620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76E39-734B-1D33-B9A5-5B60218B28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BF1AF5-A0AF-8CE2-2730-A37B29B53B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18620C-DD5F-22BF-E424-CED2AF0029A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21800D6-3B75-4032-CA21-B7A11B9FDAF2}"/>
              </a:ext>
            </a:extLst>
          </p:cNvPr>
          <p:cNvSpPr>
            <a:spLocks noGrp="1"/>
          </p:cNvSpPr>
          <p:nvPr>
            <p:ph type="sldNum" sz="quarter" idx="5"/>
          </p:nvPr>
        </p:nvSpPr>
        <p:spPr/>
        <p:txBody>
          <a:bodyPr/>
          <a:lstStyle/>
          <a:p>
            <a:fld id="{8B766AA6-21A4-4CE6-94F6-353ADDC29201}" type="slidenum">
              <a:rPr lang="en-GB" smtClean="0"/>
              <a:t>12</a:t>
            </a:fld>
            <a:endParaRPr lang="en-GB" dirty="0"/>
          </a:p>
        </p:txBody>
      </p:sp>
    </p:spTree>
    <p:extLst>
      <p:ext uri="{BB962C8B-B14F-4D97-AF65-F5344CB8AC3E}">
        <p14:creationId xmlns:p14="http://schemas.microsoft.com/office/powerpoint/2010/main" val="4198761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6CF23-D271-87AD-5A0B-BE939ADB7C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5E350CE-F48F-7106-2DAD-CBDE870C0F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F1B8094-5530-B737-2E7A-157274EE0F7D}"/>
              </a:ext>
            </a:extLst>
          </p:cNvPr>
          <p:cNvSpPr>
            <a:spLocks noGrp="1"/>
          </p:cNvSpPr>
          <p:nvPr>
            <p:ph type="dt" sz="half" idx="10"/>
          </p:nvPr>
        </p:nvSpPr>
        <p:spPr/>
        <p:txBody>
          <a:bodyPr/>
          <a:lstStyle/>
          <a:p>
            <a:fld id="{716016D7-F841-46CA-A53A-49FB886154AA}" type="datetimeFigureOut">
              <a:rPr lang="en-GB" smtClean="0"/>
              <a:t>15/04/2025</a:t>
            </a:fld>
            <a:endParaRPr lang="en-GB" dirty="0"/>
          </a:p>
        </p:txBody>
      </p:sp>
      <p:sp>
        <p:nvSpPr>
          <p:cNvPr id="5" name="Footer Placeholder 4">
            <a:extLst>
              <a:ext uri="{FF2B5EF4-FFF2-40B4-BE49-F238E27FC236}">
                <a16:creationId xmlns:a16="http://schemas.microsoft.com/office/drawing/2014/main" id="{C9445CC9-2BB2-7E86-580C-BDBE0479EC5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9EC247A-012A-CBD6-E2A7-0CD35751C085}"/>
              </a:ext>
            </a:extLst>
          </p:cNvPr>
          <p:cNvSpPr>
            <a:spLocks noGrp="1"/>
          </p:cNvSpPr>
          <p:nvPr>
            <p:ph type="sldNum" sz="quarter" idx="12"/>
          </p:nvPr>
        </p:nvSpPr>
        <p:spPr/>
        <p:txBody>
          <a:bodyPr/>
          <a:lstStyle/>
          <a:p>
            <a:fld id="{6A5964EF-95BA-4BE4-B21D-00D63B79F424}" type="slidenum">
              <a:rPr lang="en-GB" smtClean="0"/>
              <a:t>‹#›</a:t>
            </a:fld>
            <a:endParaRPr lang="en-GB" dirty="0"/>
          </a:p>
        </p:txBody>
      </p:sp>
    </p:spTree>
    <p:extLst>
      <p:ext uri="{BB962C8B-B14F-4D97-AF65-F5344CB8AC3E}">
        <p14:creationId xmlns:p14="http://schemas.microsoft.com/office/powerpoint/2010/main" val="929215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527ED-E4D8-69FC-A6FC-F8D8B957485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9BA81DF-7D9C-53DE-9FF9-2FA39928C0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D22100-A213-B942-ECF7-6B7C14857A2B}"/>
              </a:ext>
            </a:extLst>
          </p:cNvPr>
          <p:cNvSpPr>
            <a:spLocks noGrp="1"/>
          </p:cNvSpPr>
          <p:nvPr>
            <p:ph type="dt" sz="half" idx="10"/>
          </p:nvPr>
        </p:nvSpPr>
        <p:spPr/>
        <p:txBody>
          <a:bodyPr/>
          <a:lstStyle/>
          <a:p>
            <a:fld id="{716016D7-F841-46CA-A53A-49FB886154AA}" type="datetimeFigureOut">
              <a:rPr lang="en-GB" smtClean="0"/>
              <a:t>15/04/2025</a:t>
            </a:fld>
            <a:endParaRPr lang="en-GB" dirty="0"/>
          </a:p>
        </p:txBody>
      </p:sp>
      <p:sp>
        <p:nvSpPr>
          <p:cNvPr id="5" name="Footer Placeholder 4">
            <a:extLst>
              <a:ext uri="{FF2B5EF4-FFF2-40B4-BE49-F238E27FC236}">
                <a16:creationId xmlns:a16="http://schemas.microsoft.com/office/drawing/2014/main" id="{6B9901E9-3969-A7F1-1C84-1743B70803C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D8649F0-F85A-28C5-02E0-946F1C3B92A1}"/>
              </a:ext>
            </a:extLst>
          </p:cNvPr>
          <p:cNvSpPr>
            <a:spLocks noGrp="1"/>
          </p:cNvSpPr>
          <p:nvPr>
            <p:ph type="sldNum" sz="quarter" idx="12"/>
          </p:nvPr>
        </p:nvSpPr>
        <p:spPr/>
        <p:txBody>
          <a:bodyPr/>
          <a:lstStyle/>
          <a:p>
            <a:fld id="{6A5964EF-95BA-4BE4-B21D-00D63B79F424}" type="slidenum">
              <a:rPr lang="en-GB" smtClean="0"/>
              <a:t>‹#›</a:t>
            </a:fld>
            <a:endParaRPr lang="en-GB" dirty="0"/>
          </a:p>
        </p:txBody>
      </p:sp>
    </p:spTree>
    <p:extLst>
      <p:ext uri="{BB962C8B-B14F-4D97-AF65-F5344CB8AC3E}">
        <p14:creationId xmlns:p14="http://schemas.microsoft.com/office/powerpoint/2010/main" val="2171469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AD2B08-2F5C-650E-CCA3-A909A7FB67E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ABCF57-CFB2-4945-3526-E48E107C70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7F58D9-90A3-366F-4169-2A9A52B6B328}"/>
              </a:ext>
            </a:extLst>
          </p:cNvPr>
          <p:cNvSpPr>
            <a:spLocks noGrp="1"/>
          </p:cNvSpPr>
          <p:nvPr>
            <p:ph type="dt" sz="half" idx="10"/>
          </p:nvPr>
        </p:nvSpPr>
        <p:spPr/>
        <p:txBody>
          <a:bodyPr/>
          <a:lstStyle/>
          <a:p>
            <a:fld id="{716016D7-F841-46CA-A53A-49FB886154AA}" type="datetimeFigureOut">
              <a:rPr lang="en-GB" smtClean="0"/>
              <a:t>15/04/2025</a:t>
            </a:fld>
            <a:endParaRPr lang="en-GB" dirty="0"/>
          </a:p>
        </p:txBody>
      </p:sp>
      <p:sp>
        <p:nvSpPr>
          <p:cNvPr id="5" name="Footer Placeholder 4">
            <a:extLst>
              <a:ext uri="{FF2B5EF4-FFF2-40B4-BE49-F238E27FC236}">
                <a16:creationId xmlns:a16="http://schemas.microsoft.com/office/drawing/2014/main" id="{55653B67-065D-D845-F8FB-40402730E6B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BF68716-AB40-610A-1F2D-2D41417249F2}"/>
              </a:ext>
            </a:extLst>
          </p:cNvPr>
          <p:cNvSpPr>
            <a:spLocks noGrp="1"/>
          </p:cNvSpPr>
          <p:nvPr>
            <p:ph type="sldNum" sz="quarter" idx="12"/>
          </p:nvPr>
        </p:nvSpPr>
        <p:spPr/>
        <p:txBody>
          <a:bodyPr/>
          <a:lstStyle/>
          <a:p>
            <a:fld id="{6A5964EF-95BA-4BE4-B21D-00D63B79F424}" type="slidenum">
              <a:rPr lang="en-GB" smtClean="0"/>
              <a:t>‹#›</a:t>
            </a:fld>
            <a:endParaRPr lang="en-GB" dirty="0"/>
          </a:p>
        </p:txBody>
      </p:sp>
    </p:spTree>
    <p:extLst>
      <p:ext uri="{BB962C8B-B14F-4D97-AF65-F5344CB8AC3E}">
        <p14:creationId xmlns:p14="http://schemas.microsoft.com/office/powerpoint/2010/main" val="855294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731A7-50F3-1F33-5728-B7DEFE0B8C2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4C028A3-563E-5989-7D33-BBD8D6416C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2B8ABD-642B-B19F-A260-0FAA9FB7CE4A}"/>
              </a:ext>
            </a:extLst>
          </p:cNvPr>
          <p:cNvSpPr>
            <a:spLocks noGrp="1"/>
          </p:cNvSpPr>
          <p:nvPr>
            <p:ph type="dt" sz="half" idx="10"/>
          </p:nvPr>
        </p:nvSpPr>
        <p:spPr/>
        <p:txBody>
          <a:bodyPr/>
          <a:lstStyle/>
          <a:p>
            <a:fld id="{716016D7-F841-46CA-A53A-49FB886154AA}" type="datetimeFigureOut">
              <a:rPr lang="en-GB" smtClean="0"/>
              <a:t>15/04/2025</a:t>
            </a:fld>
            <a:endParaRPr lang="en-GB" dirty="0"/>
          </a:p>
        </p:txBody>
      </p:sp>
      <p:sp>
        <p:nvSpPr>
          <p:cNvPr id="5" name="Footer Placeholder 4">
            <a:extLst>
              <a:ext uri="{FF2B5EF4-FFF2-40B4-BE49-F238E27FC236}">
                <a16:creationId xmlns:a16="http://schemas.microsoft.com/office/drawing/2014/main" id="{60CF38B8-58E8-8148-EF19-444A8617054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401E03A-AF31-62D7-62D3-7810F196299A}"/>
              </a:ext>
            </a:extLst>
          </p:cNvPr>
          <p:cNvSpPr>
            <a:spLocks noGrp="1"/>
          </p:cNvSpPr>
          <p:nvPr>
            <p:ph type="sldNum" sz="quarter" idx="12"/>
          </p:nvPr>
        </p:nvSpPr>
        <p:spPr/>
        <p:txBody>
          <a:bodyPr/>
          <a:lstStyle/>
          <a:p>
            <a:fld id="{6A5964EF-95BA-4BE4-B21D-00D63B79F424}" type="slidenum">
              <a:rPr lang="en-GB" smtClean="0"/>
              <a:t>‹#›</a:t>
            </a:fld>
            <a:endParaRPr lang="en-GB" dirty="0"/>
          </a:p>
        </p:txBody>
      </p:sp>
    </p:spTree>
    <p:extLst>
      <p:ext uri="{BB962C8B-B14F-4D97-AF65-F5344CB8AC3E}">
        <p14:creationId xmlns:p14="http://schemas.microsoft.com/office/powerpoint/2010/main" val="3827414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4EEB-BF91-B87D-4094-E7ACD82458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52D819A-441D-FDCF-DA2D-A653C68EDB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72554F-BA76-09DC-289F-1C7D9C357551}"/>
              </a:ext>
            </a:extLst>
          </p:cNvPr>
          <p:cNvSpPr>
            <a:spLocks noGrp="1"/>
          </p:cNvSpPr>
          <p:nvPr>
            <p:ph type="dt" sz="half" idx="10"/>
          </p:nvPr>
        </p:nvSpPr>
        <p:spPr/>
        <p:txBody>
          <a:bodyPr/>
          <a:lstStyle/>
          <a:p>
            <a:fld id="{716016D7-F841-46CA-A53A-49FB886154AA}" type="datetimeFigureOut">
              <a:rPr lang="en-GB" smtClean="0"/>
              <a:t>15/04/2025</a:t>
            </a:fld>
            <a:endParaRPr lang="en-GB" dirty="0"/>
          </a:p>
        </p:txBody>
      </p:sp>
      <p:sp>
        <p:nvSpPr>
          <p:cNvPr id="5" name="Footer Placeholder 4">
            <a:extLst>
              <a:ext uri="{FF2B5EF4-FFF2-40B4-BE49-F238E27FC236}">
                <a16:creationId xmlns:a16="http://schemas.microsoft.com/office/drawing/2014/main" id="{EB79C609-67FB-E441-DE20-0FC8CD7283C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9C37E52-FAE9-F964-870A-E9EF7713EF70}"/>
              </a:ext>
            </a:extLst>
          </p:cNvPr>
          <p:cNvSpPr>
            <a:spLocks noGrp="1"/>
          </p:cNvSpPr>
          <p:nvPr>
            <p:ph type="sldNum" sz="quarter" idx="12"/>
          </p:nvPr>
        </p:nvSpPr>
        <p:spPr/>
        <p:txBody>
          <a:bodyPr/>
          <a:lstStyle/>
          <a:p>
            <a:fld id="{6A5964EF-95BA-4BE4-B21D-00D63B79F424}" type="slidenum">
              <a:rPr lang="en-GB" smtClean="0"/>
              <a:t>‹#›</a:t>
            </a:fld>
            <a:endParaRPr lang="en-GB" dirty="0"/>
          </a:p>
        </p:txBody>
      </p:sp>
    </p:spTree>
    <p:extLst>
      <p:ext uri="{BB962C8B-B14F-4D97-AF65-F5344CB8AC3E}">
        <p14:creationId xmlns:p14="http://schemas.microsoft.com/office/powerpoint/2010/main" val="204259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A0BB1-5E5C-FEE5-2FC8-F45B51C19E6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FCBE509-9334-9F5D-36FC-3F85F1D5ED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A12D447-3363-F38A-4DE9-709AD8EFC8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B2A7D76-BDF5-2086-0BE3-5B8CB3D69340}"/>
              </a:ext>
            </a:extLst>
          </p:cNvPr>
          <p:cNvSpPr>
            <a:spLocks noGrp="1"/>
          </p:cNvSpPr>
          <p:nvPr>
            <p:ph type="dt" sz="half" idx="10"/>
          </p:nvPr>
        </p:nvSpPr>
        <p:spPr/>
        <p:txBody>
          <a:bodyPr/>
          <a:lstStyle/>
          <a:p>
            <a:fld id="{716016D7-F841-46CA-A53A-49FB886154AA}" type="datetimeFigureOut">
              <a:rPr lang="en-GB" smtClean="0"/>
              <a:t>15/04/2025</a:t>
            </a:fld>
            <a:endParaRPr lang="en-GB" dirty="0"/>
          </a:p>
        </p:txBody>
      </p:sp>
      <p:sp>
        <p:nvSpPr>
          <p:cNvPr id="6" name="Footer Placeholder 5">
            <a:extLst>
              <a:ext uri="{FF2B5EF4-FFF2-40B4-BE49-F238E27FC236}">
                <a16:creationId xmlns:a16="http://schemas.microsoft.com/office/drawing/2014/main" id="{453F5D15-1F91-F8E8-8F1C-157F3301ACA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731787B-1740-A808-33F7-3098EC3A0A7D}"/>
              </a:ext>
            </a:extLst>
          </p:cNvPr>
          <p:cNvSpPr>
            <a:spLocks noGrp="1"/>
          </p:cNvSpPr>
          <p:nvPr>
            <p:ph type="sldNum" sz="quarter" idx="12"/>
          </p:nvPr>
        </p:nvSpPr>
        <p:spPr/>
        <p:txBody>
          <a:bodyPr/>
          <a:lstStyle/>
          <a:p>
            <a:fld id="{6A5964EF-95BA-4BE4-B21D-00D63B79F424}" type="slidenum">
              <a:rPr lang="en-GB" smtClean="0"/>
              <a:t>‹#›</a:t>
            </a:fld>
            <a:endParaRPr lang="en-GB" dirty="0"/>
          </a:p>
        </p:txBody>
      </p:sp>
    </p:spTree>
    <p:extLst>
      <p:ext uri="{BB962C8B-B14F-4D97-AF65-F5344CB8AC3E}">
        <p14:creationId xmlns:p14="http://schemas.microsoft.com/office/powerpoint/2010/main" val="1680367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01F08-DFE4-EEF0-289C-45D2B9B2AAF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310E1AA-0A5B-BC71-A7B4-6F4F14CB47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AF0BC8-9D6A-4EDA-130B-523A542DB5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A0F88A4-7169-E595-2433-B1A5B04EA1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CC010F-D2AD-D0CF-310C-1F65B3305F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A803D3E-B841-0982-C5C9-224A311A52AD}"/>
              </a:ext>
            </a:extLst>
          </p:cNvPr>
          <p:cNvSpPr>
            <a:spLocks noGrp="1"/>
          </p:cNvSpPr>
          <p:nvPr>
            <p:ph type="dt" sz="half" idx="10"/>
          </p:nvPr>
        </p:nvSpPr>
        <p:spPr/>
        <p:txBody>
          <a:bodyPr/>
          <a:lstStyle/>
          <a:p>
            <a:fld id="{716016D7-F841-46CA-A53A-49FB886154AA}" type="datetimeFigureOut">
              <a:rPr lang="en-GB" smtClean="0"/>
              <a:t>15/04/2025</a:t>
            </a:fld>
            <a:endParaRPr lang="en-GB" dirty="0"/>
          </a:p>
        </p:txBody>
      </p:sp>
      <p:sp>
        <p:nvSpPr>
          <p:cNvPr id="8" name="Footer Placeholder 7">
            <a:extLst>
              <a:ext uri="{FF2B5EF4-FFF2-40B4-BE49-F238E27FC236}">
                <a16:creationId xmlns:a16="http://schemas.microsoft.com/office/drawing/2014/main" id="{4ED98EBB-BAAA-3DCD-0D07-EAB45D9A88A6}"/>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4F5C492F-F6A5-CB6A-3AB1-377741C79A18}"/>
              </a:ext>
            </a:extLst>
          </p:cNvPr>
          <p:cNvSpPr>
            <a:spLocks noGrp="1"/>
          </p:cNvSpPr>
          <p:nvPr>
            <p:ph type="sldNum" sz="quarter" idx="12"/>
          </p:nvPr>
        </p:nvSpPr>
        <p:spPr/>
        <p:txBody>
          <a:bodyPr/>
          <a:lstStyle/>
          <a:p>
            <a:fld id="{6A5964EF-95BA-4BE4-B21D-00D63B79F424}" type="slidenum">
              <a:rPr lang="en-GB" smtClean="0"/>
              <a:t>‹#›</a:t>
            </a:fld>
            <a:endParaRPr lang="en-GB" dirty="0"/>
          </a:p>
        </p:txBody>
      </p:sp>
    </p:spTree>
    <p:extLst>
      <p:ext uri="{BB962C8B-B14F-4D97-AF65-F5344CB8AC3E}">
        <p14:creationId xmlns:p14="http://schemas.microsoft.com/office/powerpoint/2010/main" val="2695878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897D2-9911-703D-5E5D-6E20D24DA16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010050C-D875-066E-83E0-335A54425157}"/>
              </a:ext>
            </a:extLst>
          </p:cNvPr>
          <p:cNvSpPr>
            <a:spLocks noGrp="1"/>
          </p:cNvSpPr>
          <p:nvPr>
            <p:ph type="dt" sz="half" idx="10"/>
          </p:nvPr>
        </p:nvSpPr>
        <p:spPr/>
        <p:txBody>
          <a:bodyPr/>
          <a:lstStyle/>
          <a:p>
            <a:fld id="{716016D7-F841-46CA-A53A-49FB886154AA}" type="datetimeFigureOut">
              <a:rPr lang="en-GB" smtClean="0"/>
              <a:t>15/04/2025</a:t>
            </a:fld>
            <a:endParaRPr lang="en-GB" dirty="0"/>
          </a:p>
        </p:txBody>
      </p:sp>
      <p:sp>
        <p:nvSpPr>
          <p:cNvPr id="4" name="Footer Placeholder 3">
            <a:extLst>
              <a:ext uri="{FF2B5EF4-FFF2-40B4-BE49-F238E27FC236}">
                <a16:creationId xmlns:a16="http://schemas.microsoft.com/office/drawing/2014/main" id="{7AC11CA9-1FED-1DF2-E908-6B355D1C9C6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41BBA56-CCF7-1BE2-8B14-AD11E1CDCE14}"/>
              </a:ext>
            </a:extLst>
          </p:cNvPr>
          <p:cNvSpPr>
            <a:spLocks noGrp="1"/>
          </p:cNvSpPr>
          <p:nvPr>
            <p:ph type="sldNum" sz="quarter" idx="12"/>
          </p:nvPr>
        </p:nvSpPr>
        <p:spPr/>
        <p:txBody>
          <a:bodyPr/>
          <a:lstStyle/>
          <a:p>
            <a:fld id="{6A5964EF-95BA-4BE4-B21D-00D63B79F424}" type="slidenum">
              <a:rPr lang="en-GB" smtClean="0"/>
              <a:t>‹#›</a:t>
            </a:fld>
            <a:endParaRPr lang="en-GB" dirty="0"/>
          </a:p>
        </p:txBody>
      </p:sp>
    </p:spTree>
    <p:extLst>
      <p:ext uri="{BB962C8B-B14F-4D97-AF65-F5344CB8AC3E}">
        <p14:creationId xmlns:p14="http://schemas.microsoft.com/office/powerpoint/2010/main" val="1827592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8DF9EEB-4FF3-1820-D7CB-E0D18479A819}"/>
              </a:ext>
            </a:extLst>
          </p:cNvPr>
          <p:cNvSpPr>
            <a:spLocks noGrp="1"/>
          </p:cNvSpPr>
          <p:nvPr>
            <p:ph type="dt" sz="half" idx="10"/>
          </p:nvPr>
        </p:nvSpPr>
        <p:spPr/>
        <p:txBody>
          <a:bodyPr/>
          <a:lstStyle/>
          <a:p>
            <a:fld id="{716016D7-F841-46CA-A53A-49FB886154AA}" type="datetimeFigureOut">
              <a:rPr lang="en-GB" smtClean="0"/>
              <a:t>15/04/2025</a:t>
            </a:fld>
            <a:endParaRPr lang="en-GB" dirty="0"/>
          </a:p>
        </p:txBody>
      </p:sp>
      <p:sp>
        <p:nvSpPr>
          <p:cNvPr id="3" name="Footer Placeholder 2">
            <a:extLst>
              <a:ext uri="{FF2B5EF4-FFF2-40B4-BE49-F238E27FC236}">
                <a16:creationId xmlns:a16="http://schemas.microsoft.com/office/drawing/2014/main" id="{26FCB417-1356-D0E2-A92F-A372BB3C4CDF}"/>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42FE674D-8CB5-EC59-2E02-AA0D17D3B984}"/>
              </a:ext>
            </a:extLst>
          </p:cNvPr>
          <p:cNvSpPr>
            <a:spLocks noGrp="1"/>
          </p:cNvSpPr>
          <p:nvPr>
            <p:ph type="sldNum" sz="quarter" idx="12"/>
          </p:nvPr>
        </p:nvSpPr>
        <p:spPr/>
        <p:txBody>
          <a:bodyPr/>
          <a:lstStyle/>
          <a:p>
            <a:fld id="{6A5964EF-95BA-4BE4-B21D-00D63B79F424}" type="slidenum">
              <a:rPr lang="en-GB" smtClean="0"/>
              <a:t>‹#›</a:t>
            </a:fld>
            <a:endParaRPr lang="en-GB" dirty="0"/>
          </a:p>
        </p:txBody>
      </p:sp>
    </p:spTree>
    <p:extLst>
      <p:ext uri="{BB962C8B-B14F-4D97-AF65-F5344CB8AC3E}">
        <p14:creationId xmlns:p14="http://schemas.microsoft.com/office/powerpoint/2010/main" val="130264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883D9-5D4E-0454-4B68-417BB31EC4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395F5CF-638F-0D11-777E-8719A1E871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700A9FC-928C-C34E-A139-731507491A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F47A57-CE69-CCD8-4550-275731C83DB8}"/>
              </a:ext>
            </a:extLst>
          </p:cNvPr>
          <p:cNvSpPr>
            <a:spLocks noGrp="1"/>
          </p:cNvSpPr>
          <p:nvPr>
            <p:ph type="dt" sz="half" idx="10"/>
          </p:nvPr>
        </p:nvSpPr>
        <p:spPr/>
        <p:txBody>
          <a:bodyPr/>
          <a:lstStyle/>
          <a:p>
            <a:fld id="{716016D7-F841-46CA-A53A-49FB886154AA}" type="datetimeFigureOut">
              <a:rPr lang="en-GB" smtClean="0"/>
              <a:t>15/04/2025</a:t>
            </a:fld>
            <a:endParaRPr lang="en-GB" dirty="0"/>
          </a:p>
        </p:txBody>
      </p:sp>
      <p:sp>
        <p:nvSpPr>
          <p:cNvPr id="6" name="Footer Placeholder 5">
            <a:extLst>
              <a:ext uri="{FF2B5EF4-FFF2-40B4-BE49-F238E27FC236}">
                <a16:creationId xmlns:a16="http://schemas.microsoft.com/office/drawing/2014/main" id="{15941BF2-A0E4-C662-3D2B-CA688FA658F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66BF49D-FA32-90A4-B46A-D1130409494A}"/>
              </a:ext>
            </a:extLst>
          </p:cNvPr>
          <p:cNvSpPr>
            <a:spLocks noGrp="1"/>
          </p:cNvSpPr>
          <p:nvPr>
            <p:ph type="sldNum" sz="quarter" idx="12"/>
          </p:nvPr>
        </p:nvSpPr>
        <p:spPr/>
        <p:txBody>
          <a:bodyPr/>
          <a:lstStyle/>
          <a:p>
            <a:fld id="{6A5964EF-95BA-4BE4-B21D-00D63B79F424}" type="slidenum">
              <a:rPr lang="en-GB" smtClean="0"/>
              <a:t>‹#›</a:t>
            </a:fld>
            <a:endParaRPr lang="en-GB" dirty="0"/>
          </a:p>
        </p:txBody>
      </p:sp>
    </p:spTree>
    <p:extLst>
      <p:ext uri="{BB962C8B-B14F-4D97-AF65-F5344CB8AC3E}">
        <p14:creationId xmlns:p14="http://schemas.microsoft.com/office/powerpoint/2010/main" val="4092362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3487E-88E9-262B-0051-D772266FBE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168A00C-9BD8-9A10-E48E-AAE066C7DD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GB" dirty="0"/>
          </a:p>
        </p:txBody>
      </p:sp>
      <p:sp>
        <p:nvSpPr>
          <p:cNvPr id="4" name="Text Placeholder 3">
            <a:extLst>
              <a:ext uri="{FF2B5EF4-FFF2-40B4-BE49-F238E27FC236}">
                <a16:creationId xmlns:a16="http://schemas.microsoft.com/office/drawing/2014/main" id="{08890BAC-9188-34B8-C042-45204FEDA6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D50148-8D28-B31B-EEDB-F5B979B4DBD0}"/>
              </a:ext>
            </a:extLst>
          </p:cNvPr>
          <p:cNvSpPr>
            <a:spLocks noGrp="1"/>
          </p:cNvSpPr>
          <p:nvPr>
            <p:ph type="dt" sz="half" idx="10"/>
          </p:nvPr>
        </p:nvSpPr>
        <p:spPr/>
        <p:txBody>
          <a:bodyPr/>
          <a:lstStyle/>
          <a:p>
            <a:fld id="{716016D7-F841-46CA-A53A-49FB886154AA}" type="datetimeFigureOut">
              <a:rPr lang="en-GB" smtClean="0"/>
              <a:t>15/04/2025</a:t>
            </a:fld>
            <a:endParaRPr lang="en-GB" dirty="0"/>
          </a:p>
        </p:txBody>
      </p:sp>
      <p:sp>
        <p:nvSpPr>
          <p:cNvPr id="6" name="Footer Placeholder 5">
            <a:extLst>
              <a:ext uri="{FF2B5EF4-FFF2-40B4-BE49-F238E27FC236}">
                <a16:creationId xmlns:a16="http://schemas.microsoft.com/office/drawing/2014/main" id="{A2522BD5-CEED-AF27-1533-4693821CBBED}"/>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247D291-4B21-4998-15E1-1F113BC8EC3C}"/>
              </a:ext>
            </a:extLst>
          </p:cNvPr>
          <p:cNvSpPr>
            <a:spLocks noGrp="1"/>
          </p:cNvSpPr>
          <p:nvPr>
            <p:ph type="sldNum" sz="quarter" idx="12"/>
          </p:nvPr>
        </p:nvSpPr>
        <p:spPr/>
        <p:txBody>
          <a:bodyPr/>
          <a:lstStyle/>
          <a:p>
            <a:fld id="{6A5964EF-95BA-4BE4-B21D-00D63B79F424}" type="slidenum">
              <a:rPr lang="en-GB" smtClean="0"/>
              <a:t>‹#›</a:t>
            </a:fld>
            <a:endParaRPr lang="en-GB" dirty="0"/>
          </a:p>
        </p:txBody>
      </p:sp>
    </p:spTree>
    <p:extLst>
      <p:ext uri="{BB962C8B-B14F-4D97-AF65-F5344CB8AC3E}">
        <p14:creationId xmlns:p14="http://schemas.microsoft.com/office/powerpoint/2010/main" val="2359483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A11468-9FC4-2011-41F8-B1C17AF853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93992D2-18CD-34F8-95BB-04C7BBCECE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6108A8-E6C9-22D2-CD3D-B72CD9EF0D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6016D7-F841-46CA-A53A-49FB886154AA}" type="datetimeFigureOut">
              <a:rPr lang="en-GB" smtClean="0"/>
              <a:t>15/04/2025</a:t>
            </a:fld>
            <a:endParaRPr lang="en-GB" dirty="0"/>
          </a:p>
        </p:txBody>
      </p:sp>
      <p:sp>
        <p:nvSpPr>
          <p:cNvPr id="5" name="Footer Placeholder 4">
            <a:extLst>
              <a:ext uri="{FF2B5EF4-FFF2-40B4-BE49-F238E27FC236}">
                <a16:creationId xmlns:a16="http://schemas.microsoft.com/office/drawing/2014/main" id="{38B30DD5-8B3E-36A1-E7A0-5BAA0E34B3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50C37BEE-E70C-771C-5A73-010A76F679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5964EF-95BA-4BE4-B21D-00D63B79F424}" type="slidenum">
              <a:rPr lang="en-GB" smtClean="0"/>
              <a:t>‹#›</a:t>
            </a:fld>
            <a:endParaRPr lang="en-GB" dirty="0"/>
          </a:p>
        </p:txBody>
      </p:sp>
    </p:spTree>
    <p:extLst>
      <p:ext uri="{BB962C8B-B14F-4D97-AF65-F5344CB8AC3E}">
        <p14:creationId xmlns:p14="http://schemas.microsoft.com/office/powerpoint/2010/main" val="105266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9B44A66-CB3C-1DD5-D648-1D6597F94EB3}"/>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75010818-6A96-A206-6045-0EF473CBE2EC}"/>
              </a:ext>
            </a:extLst>
          </p:cNvPr>
          <p:cNvSpPr>
            <a:spLocks noGrp="1"/>
          </p:cNvSpPr>
          <p:nvPr>
            <p:ph type="title"/>
          </p:nvPr>
        </p:nvSpPr>
        <p:spPr>
          <a:xfrm>
            <a:off x="246130" y="2965549"/>
            <a:ext cx="11699212" cy="1325563"/>
          </a:xfrm>
        </p:spPr>
        <p:txBody>
          <a:bodyPr>
            <a:noAutofit/>
          </a:bodyPr>
          <a:lstStyle/>
          <a:p>
            <a:pPr algn="ctr"/>
            <a:r>
              <a:rPr lang="en-GB" sz="6000" b="1" kern="100" dirty="0">
                <a:solidFill>
                  <a:schemeClr val="accent1"/>
                </a:solidFill>
                <a:latin typeface="Arial" panose="020B0604020202020204" pitchFamily="34" charset="0"/>
              </a:rPr>
              <a:t>Living with Fibromyalgia</a:t>
            </a:r>
            <a:endParaRPr lang="en-GB" sz="6000" dirty="0">
              <a:solidFill>
                <a:schemeClr val="accent1"/>
              </a:solidFill>
            </a:endParaRPr>
          </a:p>
        </p:txBody>
      </p:sp>
      <p:sp>
        <p:nvSpPr>
          <p:cNvPr id="5" name="Title 1">
            <a:extLst>
              <a:ext uri="{FF2B5EF4-FFF2-40B4-BE49-F238E27FC236}">
                <a16:creationId xmlns:a16="http://schemas.microsoft.com/office/drawing/2014/main" id="{BEE353E8-08BA-AB32-2765-A598E1FA76EF}"/>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3" name="Title 1">
            <a:extLst>
              <a:ext uri="{FF2B5EF4-FFF2-40B4-BE49-F238E27FC236}">
                <a16:creationId xmlns:a16="http://schemas.microsoft.com/office/drawing/2014/main" id="{9BEE8D98-060C-FB21-4B2A-EBD46B0882A0}"/>
              </a:ext>
            </a:extLst>
          </p:cNvPr>
          <p:cNvSpPr txBox="1">
            <a:spLocks/>
          </p:cNvSpPr>
          <p:nvPr/>
        </p:nvSpPr>
        <p:spPr>
          <a:xfrm>
            <a:off x="246130" y="3345871"/>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dirty="0">
              <a:solidFill>
                <a:srgbClr val="4F549F"/>
              </a:solidFill>
            </a:endParaRPr>
          </a:p>
        </p:txBody>
      </p:sp>
      <p:sp>
        <p:nvSpPr>
          <p:cNvPr id="6" name="Title 1">
            <a:extLst>
              <a:ext uri="{FF2B5EF4-FFF2-40B4-BE49-F238E27FC236}">
                <a16:creationId xmlns:a16="http://schemas.microsoft.com/office/drawing/2014/main" id="{38B35E6B-8429-4382-4F21-D297A5D7A275}"/>
              </a:ext>
            </a:extLst>
          </p:cNvPr>
          <p:cNvSpPr txBox="1">
            <a:spLocks/>
          </p:cNvSpPr>
          <p:nvPr/>
        </p:nvSpPr>
        <p:spPr>
          <a:xfrm>
            <a:off x="246130" y="5051756"/>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b="1" kern="100" dirty="0">
                <a:solidFill>
                  <a:schemeClr val="accent1"/>
                </a:solidFill>
                <a:latin typeface="Arial" panose="020B0604020202020204" pitchFamily="34" charset="0"/>
              </a:rPr>
              <a:t>20 February 2024</a:t>
            </a:r>
          </a:p>
        </p:txBody>
      </p:sp>
      <p:pic>
        <p:nvPicPr>
          <p:cNvPr id="9" name="Picture 8" descr="A blue and white logo&#10;&#10;AI-generated content may be incorrect.">
            <a:extLst>
              <a:ext uri="{FF2B5EF4-FFF2-40B4-BE49-F238E27FC236}">
                <a16:creationId xmlns:a16="http://schemas.microsoft.com/office/drawing/2014/main" id="{C63CDB1B-F6BA-7899-F2DB-4639470245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15130" y="313861"/>
            <a:ext cx="2093828" cy="848982"/>
          </a:xfrm>
          <a:prstGeom prst="rect">
            <a:avLst/>
          </a:prstGeom>
        </p:spPr>
      </p:pic>
    </p:spTree>
    <p:extLst>
      <p:ext uri="{BB962C8B-B14F-4D97-AF65-F5344CB8AC3E}">
        <p14:creationId xmlns:p14="http://schemas.microsoft.com/office/powerpoint/2010/main" val="1803989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DCE71-1BEB-293E-89FA-32F87A8A4793}"/>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6D9DF969-DE7C-A07C-10E8-C9C0FB17676D}"/>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B93756E1-2BD3-B410-01F0-B76E9B57104A}"/>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51A7C10E-9527-BEC7-A984-15843F5DF66D}"/>
              </a:ext>
            </a:extLst>
          </p:cNvPr>
          <p:cNvSpPr txBox="1">
            <a:spLocks/>
          </p:cNvSpPr>
          <p:nvPr/>
        </p:nvSpPr>
        <p:spPr>
          <a:xfrm>
            <a:off x="581183" y="256122"/>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What are some of the biggest barriers? </a:t>
            </a:r>
            <a:endParaRPr lang="en-GB" sz="3600" dirty="0">
              <a:solidFill>
                <a:schemeClr val="bg1"/>
              </a:solidFill>
            </a:endParaRPr>
          </a:p>
        </p:txBody>
      </p:sp>
      <p:sp>
        <p:nvSpPr>
          <p:cNvPr id="12" name="Rectangle: Rounded Corners 11">
            <a:extLst>
              <a:ext uri="{FF2B5EF4-FFF2-40B4-BE49-F238E27FC236}">
                <a16:creationId xmlns:a16="http://schemas.microsoft.com/office/drawing/2014/main" id="{EC32E0E5-BFC0-5429-E515-30D396D908BA}"/>
              </a:ext>
            </a:extLst>
          </p:cNvPr>
          <p:cNvSpPr/>
          <p:nvPr/>
        </p:nvSpPr>
        <p:spPr>
          <a:xfrm>
            <a:off x="581183" y="1845008"/>
            <a:ext cx="7286910"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3" name="Rectangle: Rounded Corners 12">
            <a:extLst>
              <a:ext uri="{FF2B5EF4-FFF2-40B4-BE49-F238E27FC236}">
                <a16:creationId xmlns:a16="http://schemas.microsoft.com/office/drawing/2014/main" id="{0A8DD6AE-663B-C08B-EE26-FFDFAEF2CD93}"/>
              </a:ext>
            </a:extLst>
          </p:cNvPr>
          <p:cNvSpPr/>
          <p:nvPr/>
        </p:nvSpPr>
        <p:spPr>
          <a:xfrm>
            <a:off x="8194125" y="1845008"/>
            <a:ext cx="3654119"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5" name="TextBox 14">
            <a:extLst>
              <a:ext uri="{FF2B5EF4-FFF2-40B4-BE49-F238E27FC236}">
                <a16:creationId xmlns:a16="http://schemas.microsoft.com/office/drawing/2014/main" id="{FCE0042E-AF2C-C455-4481-66725E583311}"/>
              </a:ext>
            </a:extLst>
          </p:cNvPr>
          <p:cNvSpPr txBox="1"/>
          <p:nvPr/>
        </p:nvSpPr>
        <p:spPr>
          <a:xfrm>
            <a:off x="2623552" y="2120846"/>
            <a:ext cx="3202172" cy="461665"/>
          </a:xfrm>
          <a:prstGeom prst="rect">
            <a:avLst/>
          </a:prstGeom>
          <a:noFill/>
        </p:spPr>
        <p:txBody>
          <a:bodyPr wrap="square" rtlCol="0">
            <a:spAutoFit/>
          </a:bodyPr>
          <a:lstStyle/>
          <a:p>
            <a:pPr algn="ctr"/>
            <a:r>
              <a:rPr lang="en-GB" sz="2400" b="1" dirty="0">
                <a:solidFill>
                  <a:schemeClr val="bg1"/>
                </a:solidFill>
              </a:rPr>
              <a:t>Healthcare</a:t>
            </a:r>
          </a:p>
        </p:txBody>
      </p:sp>
      <p:sp>
        <p:nvSpPr>
          <p:cNvPr id="16" name="TextBox 15">
            <a:extLst>
              <a:ext uri="{FF2B5EF4-FFF2-40B4-BE49-F238E27FC236}">
                <a16:creationId xmlns:a16="http://schemas.microsoft.com/office/drawing/2014/main" id="{CAAEA9E8-489A-A52F-66B6-7F8F874F50FC}"/>
              </a:ext>
            </a:extLst>
          </p:cNvPr>
          <p:cNvSpPr txBox="1"/>
          <p:nvPr/>
        </p:nvSpPr>
        <p:spPr>
          <a:xfrm>
            <a:off x="8451997" y="2211572"/>
            <a:ext cx="3202172" cy="3939540"/>
          </a:xfrm>
          <a:prstGeom prst="rect">
            <a:avLst/>
          </a:prstGeom>
          <a:noFill/>
        </p:spPr>
        <p:txBody>
          <a:bodyPr wrap="square" rtlCol="0">
            <a:spAutoFit/>
          </a:bodyPr>
          <a:lstStyle/>
          <a:p>
            <a:pPr algn="ctr"/>
            <a:r>
              <a:rPr lang="en-GB" sz="2400" b="1" dirty="0">
                <a:solidFill>
                  <a:schemeClr val="bg1"/>
                </a:solidFill>
              </a:rPr>
              <a:t>Additional support</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Financial support</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Lack of research and support for those around people living with Fibro</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Self-management programmes exist but lack referrals from GPs. More awareness is needed about available resources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Was diagnosed when I was 17/18 years old, so I look young and healthy which is hard when suffering, had issue with working due to the inconsistency of symptoms and being unwell</a:t>
            </a:r>
          </a:p>
        </p:txBody>
      </p:sp>
      <p:sp>
        <p:nvSpPr>
          <p:cNvPr id="2" name="TextBox 1">
            <a:extLst>
              <a:ext uri="{FF2B5EF4-FFF2-40B4-BE49-F238E27FC236}">
                <a16:creationId xmlns:a16="http://schemas.microsoft.com/office/drawing/2014/main" id="{3A77C1AB-5357-CC3F-76A0-1CEF20E5EE50}"/>
              </a:ext>
            </a:extLst>
          </p:cNvPr>
          <p:cNvSpPr txBox="1"/>
          <p:nvPr/>
        </p:nvSpPr>
        <p:spPr>
          <a:xfrm>
            <a:off x="4224638" y="2696766"/>
            <a:ext cx="3202172" cy="3554819"/>
          </a:xfrm>
          <a:prstGeom prst="rect">
            <a:avLst/>
          </a:prstGeom>
          <a:noFill/>
        </p:spPr>
        <p:txBody>
          <a:bodyPr wrap="square" rtlCol="0">
            <a:spAutoFit/>
          </a:bodyPr>
          <a:lstStyle/>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Some GPs are referring out of the Dudley area and this has an impact on travel time/accessing appointments, particularly during work time.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Even when simple referral options exist, uptake depends on GP engagement</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Lengthy waiting times for some services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Feel like a burden to healthcare providers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Treatment is gendered as the majority of people with fibro are women</a:t>
            </a:r>
          </a:p>
        </p:txBody>
      </p:sp>
      <p:sp>
        <p:nvSpPr>
          <p:cNvPr id="3" name="TextBox 2">
            <a:extLst>
              <a:ext uri="{FF2B5EF4-FFF2-40B4-BE49-F238E27FC236}">
                <a16:creationId xmlns:a16="http://schemas.microsoft.com/office/drawing/2014/main" id="{348687C3-BE76-8C97-AE69-D853CDB879F6}"/>
              </a:ext>
            </a:extLst>
          </p:cNvPr>
          <p:cNvSpPr txBox="1"/>
          <p:nvPr/>
        </p:nvSpPr>
        <p:spPr>
          <a:xfrm>
            <a:off x="1022466" y="2674560"/>
            <a:ext cx="3202172" cy="3785652"/>
          </a:xfrm>
          <a:prstGeom prst="rect">
            <a:avLst/>
          </a:prstGeom>
          <a:noFill/>
        </p:spPr>
        <p:txBody>
          <a:bodyPr wrap="square" rtlCol="0">
            <a:spAutoFit/>
          </a:bodyPr>
          <a:lstStyle/>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Accessing GPs and changes to medication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Not being heard or listened to by healthcare professionals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Co-morbidities relating to the fibromyalgia and diagnosis takes so long to obtain, sent to different experts with no clear answers- The whole process was just over 18 months long</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Fibromyalgia diagnosis could have been earlier, however healthcare professionals opted to investigate the possibility of other long-term conditions first</a:t>
            </a:r>
          </a:p>
          <a:p>
            <a:endPar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37326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CB920-A04B-7060-B89E-9189D183671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31A2F0A-D840-3007-0915-F83AEA7AFE96}"/>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E6C59F83-A7A4-A90C-5D82-98F2D026CED2}"/>
              </a:ext>
            </a:extLst>
          </p:cNvPr>
          <p:cNvSpPr>
            <a:spLocks noGrp="1"/>
          </p:cNvSpPr>
          <p:nvPr>
            <p:ph type="title"/>
          </p:nvPr>
        </p:nvSpPr>
        <p:spPr>
          <a:xfrm>
            <a:off x="838200" y="234497"/>
            <a:ext cx="10515600" cy="1325563"/>
          </a:xfrm>
        </p:spPr>
        <p:txBody>
          <a:bodyPr>
            <a:normAutofit/>
          </a:bodyPr>
          <a:lstStyle/>
          <a:p>
            <a:r>
              <a:rPr lang="en-GB" sz="3600" b="1" kern="100" dirty="0">
                <a:solidFill>
                  <a:schemeClr val="bg1"/>
                </a:solidFill>
                <a:latin typeface="Arial" panose="020B0604020202020204" pitchFamily="34" charset="0"/>
              </a:rPr>
              <a:t>Tell us about some of the positive experiences  </a:t>
            </a:r>
            <a:endParaRPr lang="en-GB" sz="3600" dirty="0">
              <a:solidFill>
                <a:schemeClr val="bg1"/>
              </a:solidFill>
            </a:endParaRPr>
          </a:p>
        </p:txBody>
      </p:sp>
      <p:sp>
        <p:nvSpPr>
          <p:cNvPr id="10" name="Rectangle: Rounded Corners 9">
            <a:extLst>
              <a:ext uri="{FF2B5EF4-FFF2-40B4-BE49-F238E27FC236}">
                <a16:creationId xmlns:a16="http://schemas.microsoft.com/office/drawing/2014/main" id="{3056A747-41FE-6D52-B214-01336A675013}"/>
              </a:ext>
            </a:extLst>
          </p:cNvPr>
          <p:cNvSpPr/>
          <p:nvPr/>
        </p:nvSpPr>
        <p:spPr>
          <a:xfrm>
            <a:off x="1957037" y="5453187"/>
            <a:ext cx="1698331" cy="949759"/>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Friends and family support</a:t>
            </a:r>
          </a:p>
        </p:txBody>
      </p:sp>
      <p:sp>
        <p:nvSpPr>
          <p:cNvPr id="12" name="Rectangle: Rounded Corners 11">
            <a:extLst>
              <a:ext uri="{FF2B5EF4-FFF2-40B4-BE49-F238E27FC236}">
                <a16:creationId xmlns:a16="http://schemas.microsoft.com/office/drawing/2014/main" id="{BB6F277D-B41D-A606-1DF1-13ED49FAC362}"/>
              </a:ext>
            </a:extLst>
          </p:cNvPr>
          <p:cNvSpPr/>
          <p:nvPr/>
        </p:nvSpPr>
        <p:spPr>
          <a:xfrm>
            <a:off x="8744297" y="4599555"/>
            <a:ext cx="2375488" cy="1102627"/>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Healthcare</a:t>
            </a:r>
          </a:p>
        </p:txBody>
      </p:sp>
      <p:cxnSp>
        <p:nvCxnSpPr>
          <p:cNvPr id="13" name="Straight Connector 12">
            <a:extLst>
              <a:ext uri="{FF2B5EF4-FFF2-40B4-BE49-F238E27FC236}">
                <a16:creationId xmlns:a16="http://schemas.microsoft.com/office/drawing/2014/main" id="{D9181748-4D6E-BFE0-4070-55B8D398D93F}"/>
              </a:ext>
            </a:extLst>
          </p:cNvPr>
          <p:cNvCxnSpPr>
            <a:cxnSpLocks/>
          </p:cNvCxnSpPr>
          <p:nvPr/>
        </p:nvCxnSpPr>
        <p:spPr>
          <a:xfrm>
            <a:off x="2819792" y="3656599"/>
            <a:ext cx="1866510" cy="297187"/>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6C4A282-209B-2116-3A6E-ADFA7A92C551}"/>
              </a:ext>
            </a:extLst>
          </p:cNvPr>
          <p:cNvCxnSpPr>
            <a:cxnSpLocks/>
            <a:stCxn id="10" idx="3"/>
          </p:cNvCxnSpPr>
          <p:nvPr/>
        </p:nvCxnSpPr>
        <p:spPr>
          <a:xfrm flipV="1">
            <a:off x="3655368" y="5121677"/>
            <a:ext cx="2421646" cy="806390"/>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2610E0E-AB72-864B-44D5-908391B0EE75}"/>
              </a:ext>
            </a:extLst>
          </p:cNvPr>
          <p:cNvCxnSpPr>
            <a:cxnSpLocks/>
            <a:endCxn id="12" idx="1"/>
          </p:cNvCxnSpPr>
          <p:nvPr/>
        </p:nvCxnSpPr>
        <p:spPr>
          <a:xfrm>
            <a:off x="7563869" y="5085501"/>
            <a:ext cx="1180428" cy="65368"/>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sp>
        <p:nvSpPr>
          <p:cNvPr id="17" name="Rectangle: Rounded Corners 16">
            <a:extLst>
              <a:ext uri="{FF2B5EF4-FFF2-40B4-BE49-F238E27FC236}">
                <a16:creationId xmlns:a16="http://schemas.microsoft.com/office/drawing/2014/main" id="{56CD3C71-05A8-A3D9-E1F0-8B869EAF3933}"/>
              </a:ext>
            </a:extLst>
          </p:cNvPr>
          <p:cNvSpPr/>
          <p:nvPr/>
        </p:nvSpPr>
        <p:spPr>
          <a:xfrm>
            <a:off x="5176469" y="1726729"/>
            <a:ext cx="2194786" cy="819011"/>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Work life Support</a:t>
            </a:r>
          </a:p>
        </p:txBody>
      </p:sp>
      <p:sp>
        <p:nvSpPr>
          <p:cNvPr id="18" name="Rectangle: Rounded Corners 17">
            <a:extLst>
              <a:ext uri="{FF2B5EF4-FFF2-40B4-BE49-F238E27FC236}">
                <a16:creationId xmlns:a16="http://schemas.microsoft.com/office/drawing/2014/main" id="{F08132B1-748C-8808-5AA2-C7663549954B}"/>
              </a:ext>
            </a:extLst>
          </p:cNvPr>
          <p:cNvSpPr/>
          <p:nvPr/>
        </p:nvSpPr>
        <p:spPr>
          <a:xfrm>
            <a:off x="8460012" y="2626499"/>
            <a:ext cx="2713582" cy="1102627"/>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Fibromyalgia workshop </a:t>
            </a:r>
          </a:p>
        </p:txBody>
      </p:sp>
      <p:cxnSp>
        <p:nvCxnSpPr>
          <p:cNvPr id="28" name="Straight Connector 27">
            <a:extLst>
              <a:ext uri="{FF2B5EF4-FFF2-40B4-BE49-F238E27FC236}">
                <a16:creationId xmlns:a16="http://schemas.microsoft.com/office/drawing/2014/main" id="{0731B954-75A4-5C90-2525-B68706E48A0C}"/>
              </a:ext>
            </a:extLst>
          </p:cNvPr>
          <p:cNvCxnSpPr>
            <a:cxnSpLocks/>
            <a:endCxn id="19" idx="0"/>
          </p:cNvCxnSpPr>
          <p:nvPr/>
        </p:nvCxnSpPr>
        <p:spPr>
          <a:xfrm>
            <a:off x="7028121" y="5404045"/>
            <a:ext cx="535748" cy="563555"/>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9082053-5360-2A90-AE3C-4E04E05112BA}"/>
              </a:ext>
            </a:extLst>
          </p:cNvPr>
          <p:cNvCxnSpPr>
            <a:cxnSpLocks/>
          </p:cNvCxnSpPr>
          <p:nvPr/>
        </p:nvCxnSpPr>
        <p:spPr>
          <a:xfrm flipV="1">
            <a:off x="7536799" y="3429000"/>
            <a:ext cx="923213" cy="376192"/>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29093C3F-5111-139B-022B-4BB0087E2820}"/>
              </a:ext>
            </a:extLst>
          </p:cNvPr>
          <p:cNvCxnSpPr>
            <a:cxnSpLocks/>
          </p:cNvCxnSpPr>
          <p:nvPr/>
        </p:nvCxnSpPr>
        <p:spPr>
          <a:xfrm flipH="1">
            <a:off x="6264040" y="2545740"/>
            <a:ext cx="15870" cy="379419"/>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sp>
        <p:nvSpPr>
          <p:cNvPr id="19" name="Rectangle: Rounded Corners 18">
            <a:extLst>
              <a:ext uri="{FF2B5EF4-FFF2-40B4-BE49-F238E27FC236}">
                <a16:creationId xmlns:a16="http://schemas.microsoft.com/office/drawing/2014/main" id="{E36AD5B0-D81A-2C12-6ABB-F610A57D5FCD}"/>
              </a:ext>
            </a:extLst>
          </p:cNvPr>
          <p:cNvSpPr/>
          <p:nvPr/>
        </p:nvSpPr>
        <p:spPr>
          <a:xfrm>
            <a:off x="6641225" y="5967600"/>
            <a:ext cx="1845288" cy="786355"/>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Peer support</a:t>
            </a:r>
          </a:p>
        </p:txBody>
      </p:sp>
      <p:sp>
        <p:nvSpPr>
          <p:cNvPr id="9" name="Rectangle: Rounded Corners 8">
            <a:extLst>
              <a:ext uri="{FF2B5EF4-FFF2-40B4-BE49-F238E27FC236}">
                <a16:creationId xmlns:a16="http://schemas.microsoft.com/office/drawing/2014/main" id="{CD5454B8-F8CC-0369-6C52-0ECC2F9568C3}"/>
              </a:ext>
            </a:extLst>
          </p:cNvPr>
          <p:cNvSpPr/>
          <p:nvPr/>
        </p:nvSpPr>
        <p:spPr>
          <a:xfrm>
            <a:off x="1313459" y="3344403"/>
            <a:ext cx="2258084" cy="704731"/>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Personal techniques</a:t>
            </a:r>
          </a:p>
        </p:txBody>
      </p:sp>
      <p:cxnSp>
        <p:nvCxnSpPr>
          <p:cNvPr id="7" name="Straight Connector 6">
            <a:extLst>
              <a:ext uri="{FF2B5EF4-FFF2-40B4-BE49-F238E27FC236}">
                <a16:creationId xmlns:a16="http://schemas.microsoft.com/office/drawing/2014/main" id="{2D85CF56-FE67-819A-D5FE-C7BCDD7BE5FC}"/>
              </a:ext>
            </a:extLst>
          </p:cNvPr>
          <p:cNvCxnSpPr>
            <a:cxnSpLocks/>
          </p:cNvCxnSpPr>
          <p:nvPr/>
        </p:nvCxnSpPr>
        <p:spPr>
          <a:xfrm>
            <a:off x="3679247" y="2501991"/>
            <a:ext cx="1310656" cy="1038526"/>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sp>
        <p:nvSpPr>
          <p:cNvPr id="5" name="Rectangle: Rounded Corners 4">
            <a:extLst>
              <a:ext uri="{FF2B5EF4-FFF2-40B4-BE49-F238E27FC236}">
                <a16:creationId xmlns:a16="http://schemas.microsoft.com/office/drawing/2014/main" id="{2A5E0CE4-9260-0766-72CA-B7B709A88355}"/>
              </a:ext>
            </a:extLst>
          </p:cNvPr>
          <p:cNvSpPr/>
          <p:nvPr/>
        </p:nvSpPr>
        <p:spPr>
          <a:xfrm>
            <a:off x="2055440" y="1987599"/>
            <a:ext cx="2258084" cy="704731"/>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Support services</a:t>
            </a:r>
          </a:p>
        </p:txBody>
      </p:sp>
      <p:sp>
        <p:nvSpPr>
          <p:cNvPr id="8" name="Oval 7">
            <a:extLst>
              <a:ext uri="{FF2B5EF4-FFF2-40B4-BE49-F238E27FC236}">
                <a16:creationId xmlns:a16="http://schemas.microsoft.com/office/drawing/2014/main" id="{D19CC6C4-5D7A-5A49-124D-30E536E6E269}"/>
              </a:ext>
            </a:extLst>
          </p:cNvPr>
          <p:cNvSpPr/>
          <p:nvPr/>
        </p:nvSpPr>
        <p:spPr>
          <a:xfrm>
            <a:off x="4612502" y="2943177"/>
            <a:ext cx="3090836" cy="2931778"/>
          </a:xfrm>
          <a:prstGeom prst="ellipse">
            <a:avLst/>
          </a:prstGeom>
          <a:solidFill>
            <a:srgbClr val="009FE3"/>
          </a:solidFill>
          <a:ln>
            <a:solidFill>
              <a:srgbClr val="00AEEF"/>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dirty="0"/>
              <a:t>Positive experiences</a:t>
            </a:r>
          </a:p>
        </p:txBody>
      </p:sp>
    </p:spTree>
    <p:extLst>
      <p:ext uri="{BB962C8B-B14F-4D97-AF65-F5344CB8AC3E}">
        <p14:creationId xmlns:p14="http://schemas.microsoft.com/office/powerpoint/2010/main" val="424787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34299-50B0-5D31-CCBB-4A9BF927D803}"/>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F2E3803E-A40E-37A6-D1ED-400EB593760E}"/>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F99F2734-B586-C0B5-4D00-8E84A9B2B8F6}"/>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CA1CEE1D-47FD-0C6F-3760-8443E562A2BB}"/>
              </a:ext>
            </a:extLst>
          </p:cNvPr>
          <p:cNvSpPr txBox="1">
            <a:spLocks/>
          </p:cNvSpPr>
          <p:nvPr/>
        </p:nvSpPr>
        <p:spPr>
          <a:xfrm>
            <a:off x="581183" y="256122"/>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Tell us about some of the positive experiences</a:t>
            </a:r>
            <a:endParaRPr lang="en-GB" sz="3600" dirty="0">
              <a:solidFill>
                <a:schemeClr val="bg1"/>
              </a:solidFill>
            </a:endParaRPr>
          </a:p>
        </p:txBody>
      </p:sp>
      <p:sp>
        <p:nvSpPr>
          <p:cNvPr id="12" name="Rectangle: Rounded Corners 11">
            <a:extLst>
              <a:ext uri="{FF2B5EF4-FFF2-40B4-BE49-F238E27FC236}">
                <a16:creationId xmlns:a16="http://schemas.microsoft.com/office/drawing/2014/main" id="{C12D53F1-A991-CB10-D441-35B5B9DAC4C2}"/>
              </a:ext>
            </a:extLst>
          </p:cNvPr>
          <p:cNvSpPr/>
          <p:nvPr/>
        </p:nvSpPr>
        <p:spPr>
          <a:xfrm>
            <a:off x="581183" y="1845008"/>
            <a:ext cx="3654119" cy="483533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3" name="Rectangle: Rounded Corners 12">
            <a:extLst>
              <a:ext uri="{FF2B5EF4-FFF2-40B4-BE49-F238E27FC236}">
                <a16:creationId xmlns:a16="http://schemas.microsoft.com/office/drawing/2014/main" id="{FA2BFF37-B036-F1ED-303A-089680465F8B}"/>
              </a:ext>
            </a:extLst>
          </p:cNvPr>
          <p:cNvSpPr/>
          <p:nvPr/>
        </p:nvSpPr>
        <p:spPr>
          <a:xfrm>
            <a:off x="4430200" y="1845008"/>
            <a:ext cx="7520795" cy="483533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5" name="TextBox 14">
            <a:extLst>
              <a:ext uri="{FF2B5EF4-FFF2-40B4-BE49-F238E27FC236}">
                <a16:creationId xmlns:a16="http://schemas.microsoft.com/office/drawing/2014/main" id="{07BD42C8-5ED3-103B-8A39-B72F0223D028}"/>
              </a:ext>
            </a:extLst>
          </p:cNvPr>
          <p:cNvSpPr txBox="1"/>
          <p:nvPr/>
        </p:nvSpPr>
        <p:spPr>
          <a:xfrm>
            <a:off x="838200" y="2222205"/>
            <a:ext cx="3202172" cy="4154984"/>
          </a:xfrm>
          <a:prstGeom prst="rect">
            <a:avLst/>
          </a:prstGeom>
          <a:noFill/>
        </p:spPr>
        <p:txBody>
          <a:bodyPr wrap="square" rtlCol="0">
            <a:spAutoFit/>
          </a:bodyPr>
          <a:lstStyle/>
          <a:p>
            <a:pPr algn="ctr"/>
            <a:r>
              <a:rPr lang="en-GB" sz="2400" b="1" dirty="0">
                <a:solidFill>
                  <a:schemeClr val="bg1"/>
                </a:solidFill>
              </a:rPr>
              <a:t>Support services</a:t>
            </a:r>
          </a:p>
          <a:p>
            <a:pPr algn="ctr"/>
            <a:endPar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Thrive into work have been helpful and talking therapies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Expert patient programme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Pain management clinics for additional support</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Some GPs have been supportive but not all.</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Lots of discussion about self-management programmes and how they have been beneficial in helping people set small, achievable goals.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I’m going to set up a workplace support group, which will hopefully help</a:t>
            </a:r>
          </a:p>
        </p:txBody>
      </p:sp>
      <p:sp>
        <p:nvSpPr>
          <p:cNvPr id="16" name="TextBox 15">
            <a:extLst>
              <a:ext uri="{FF2B5EF4-FFF2-40B4-BE49-F238E27FC236}">
                <a16:creationId xmlns:a16="http://schemas.microsoft.com/office/drawing/2014/main" id="{F6CEF55A-856A-F6D4-AE39-C89D95D081E2}"/>
              </a:ext>
            </a:extLst>
          </p:cNvPr>
          <p:cNvSpPr txBox="1"/>
          <p:nvPr/>
        </p:nvSpPr>
        <p:spPr>
          <a:xfrm>
            <a:off x="4656173" y="2286003"/>
            <a:ext cx="3202172" cy="4262705"/>
          </a:xfrm>
          <a:prstGeom prst="rect">
            <a:avLst/>
          </a:prstGeom>
          <a:noFill/>
        </p:spPr>
        <p:txBody>
          <a:bodyPr wrap="square" rtlCol="0">
            <a:spAutoFit/>
          </a:bodyPr>
          <a:lstStyle/>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Goal setting</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Laughter, proper laughter</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To keep living, to keep pushing yourself, to keep saying yes even though you know you're going to struggle tomorrow or the week after because of it but to keep going</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To build in a confidence to say no I can't do that no I'm not going to do that or that doesn't work for me. To build confidence to put in boundaries when you meet with family or friends or work, and you say </a:t>
            </a:r>
            <a:r>
              <a:rPr lang="en-GB" sz="15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I</a:t>
            </a: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will be finishing early today, or </a:t>
            </a:r>
            <a:r>
              <a:rPr lang="en-GB" sz="15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I</a:t>
            </a: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won't be going on that walk, or </a:t>
            </a:r>
            <a:r>
              <a:rPr lang="en-GB" sz="15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I</a:t>
            </a: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will need to sit down</a:t>
            </a:r>
          </a:p>
        </p:txBody>
      </p:sp>
      <p:sp>
        <p:nvSpPr>
          <p:cNvPr id="2" name="TextBox 1">
            <a:extLst>
              <a:ext uri="{FF2B5EF4-FFF2-40B4-BE49-F238E27FC236}">
                <a16:creationId xmlns:a16="http://schemas.microsoft.com/office/drawing/2014/main" id="{BB00805F-92B8-5859-0A86-0150FF51887F}"/>
              </a:ext>
            </a:extLst>
          </p:cNvPr>
          <p:cNvSpPr txBox="1"/>
          <p:nvPr/>
        </p:nvSpPr>
        <p:spPr>
          <a:xfrm>
            <a:off x="6539022" y="2088948"/>
            <a:ext cx="3202172" cy="461665"/>
          </a:xfrm>
          <a:prstGeom prst="rect">
            <a:avLst/>
          </a:prstGeom>
          <a:noFill/>
        </p:spPr>
        <p:txBody>
          <a:bodyPr wrap="square" rtlCol="0">
            <a:spAutoFit/>
          </a:bodyPr>
          <a:lstStyle/>
          <a:p>
            <a:pPr algn="ctr"/>
            <a:r>
              <a:rPr lang="en-GB" sz="2400" b="1" dirty="0">
                <a:solidFill>
                  <a:schemeClr val="bg1"/>
                </a:solidFill>
              </a:rPr>
              <a:t>Personal Tactics</a:t>
            </a:r>
          </a:p>
        </p:txBody>
      </p:sp>
      <p:sp>
        <p:nvSpPr>
          <p:cNvPr id="3" name="TextBox 2">
            <a:extLst>
              <a:ext uri="{FF2B5EF4-FFF2-40B4-BE49-F238E27FC236}">
                <a16:creationId xmlns:a16="http://schemas.microsoft.com/office/drawing/2014/main" id="{3509A040-D5D6-D35F-1A61-87E9C7D5C556}"/>
              </a:ext>
            </a:extLst>
          </p:cNvPr>
          <p:cNvSpPr txBox="1"/>
          <p:nvPr/>
        </p:nvSpPr>
        <p:spPr>
          <a:xfrm>
            <a:off x="8187035" y="2383578"/>
            <a:ext cx="3202172" cy="4031873"/>
          </a:xfrm>
          <a:prstGeom prst="rect">
            <a:avLst/>
          </a:prstGeom>
          <a:noFill/>
        </p:spPr>
        <p:txBody>
          <a:bodyPr wrap="square" rtlCol="0">
            <a:spAutoFit/>
          </a:bodyPr>
          <a:lstStyle/>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Mindfulness looking for the joy and the positive experiences in life helps reduce the anxiety</a:t>
            </a:r>
          </a:p>
          <a:p>
            <a:pPr marL="285750" indent="-285750">
              <a:buFont typeface="Arial" panose="020B0604020202020204" pitchFamily="34" charset="0"/>
              <a:buChar char="•"/>
            </a:pPr>
            <a:r>
              <a:rPr lang="en-GB" sz="15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S</a:t>
            </a: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omething for me like a bath, or a film but taking guilty pleasures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Going to the gym once you push through the initial pain/tiredness barrier</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Low energy workout classes and aqua classes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Going on holiday and lying in the sun is brilliant for the bones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Reading</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Developed a routine for activity and diet – little and often</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Forcing myself to socialise</a:t>
            </a:r>
          </a:p>
        </p:txBody>
      </p:sp>
    </p:spTree>
    <p:extLst>
      <p:ext uri="{BB962C8B-B14F-4D97-AF65-F5344CB8AC3E}">
        <p14:creationId xmlns:p14="http://schemas.microsoft.com/office/powerpoint/2010/main" val="1055583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6FE7D-0B21-46C6-5737-5E225A1D93FD}"/>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3709D7CA-60BA-8257-D600-AE5158258CB5}"/>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6587FEA5-6D7B-808A-B815-7D7C186D8DD6}"/>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AA9E8AEA-55C4-66AD-B3AD-D7E036EE94BE}"/>
              </a:ext>
            </a:extLst>
          </p:cNvPr>
          <p:cNvSpPr txBox="1">
            <a:spLocks/>
          </p:cNvSpPr>
          <p:nvPr/>
        </p:nvSpPr>
        <p:spPr>
          <a:xfrm>
            <a:off x="581183" y="256122"/>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Tell us about some of the positive experiences</a:t>
            </a:r>
          </a:p>
        </p:txBody>
      </p:sp>
      <p:sp>
        <p:nvSpPr>
          <p:cNvPr id="12" name="Rectangle: Rounded Corners 11">
            <a:extLst>
              <a:ext uri="{FF2B5EF4-FFF2-40B4-BE49-F238E27FC236}">
                <a16:creationId xmlns:a16="http://schemas.microsoft.com/office/drawing/2014/main" id="{24F86254-412A-7C06-46B4-64C14483A45E}"/>
              </a:ext>
            </a:extLst>
          </p:cNvPr>
          <p:cNvSpPr/>
          <p:nvPr/>
        </p:nvSpPr>
        <p:spPr>
          <a:xfrm>
            <a:off x="581183" y="1845008"/>
            <a:ext cx="3654119" cy="483533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3" name="Rectangle: Rounded Corners 12">
            <a:extLst>
              <a:ext uri="{FF2B5EF4-FFF2-40B4-BE49-F238E27FC236}">
                <a16:creationId xmlns:a16="http://schemas.microsoft.com/office/drawing/2014/main" id="{4EC5D31C-9FD6-58F1-BEF9-D38BF11D9F5C}"/>
              </a:ext>
            </a:extLst>
          </p:cNvPr>
          <p:cNvSpPr/>
          <p:nvPr/>
        </p:nvSpPr>
        <p:spPr>
          <a:xfrm>
            <a:off x="4430200" y="1845008"/>
            <a:ext cx="3654119" cy="483533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4" name="Rectangle: Rounded Corners 13">
            <a:extLst>
              <a:ext uri="{FF2B5EF4-FFF2-40B4-BE49-F238E27FC236}">
                <a16:creationId xmlns:a16="http://schemas.microsoft.com/office/drawing/2014/main" id="{97568F07-5C2A-8EA0-52F9-8189119BDEC9}"/>
              </a:ext>
            </a:extLst>
          </p:cNvPr>
          <p:cNvSpPr/>
          <p:nvPr/>
        </p:nvSpPr>
        <p:spPr>
          <a:xfrm>
            <a:off x="8275612" y="1845008"/>
            <a:ext cx="3654119" cy="483533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5" name="TextBox 14">
            <a:extLst>
              <a:ext uri="{FF2B5EF4-FFF2-40B4-BE49-F238E27FC236}">
                <a16:creationId xmlns:a16="http://schemas.microsoft.com/office/drawing/2014/main" id="{0D2B3E62-F40F-9650-B85E-8ED1B1224554}"/>
              </a:ext>
            </a:extLst>
          </p:cNvPr>
          <p:cNvSpPr txBox="1"/>
          <p:nvPr/>
        </p:nvSpPr>
        <p:spPr>
          <a:xfrm>
            <a:off x="838200" y="2169040"/>
            <a:ext cx="3202172" cy="3370153"/>
          </a:xfrm>
          <a:prstGeom prst="rect">
            <a:avLst/>
          </a:prstGeom>
          <a:noFill/>
        </p:spPr>
        <p:txBody>
          <a:bodyPr wrap="square" rtlCol="0">
            <a:spAutoFit/>
          </a:bodyPr>
          <a:lstStyle/>
          <a:p>
            <a:pPr algn="ctr"/>
            <a:r>
              <a:rPr lang="en-GB" sz="2400" b="1" dirty="0">
                <a:solidFill>
                  <a:schemeClr val="bg1"/>
                </a:solidFill>
              </a:rPr>
              <a:t>Friends and Family support</a:t>
            </a:r>
          </a:p>
          <a:p>
            <a:pPr algn="ctr"/>
            <a:endPar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Working with family and friends to get that support</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Having a good support network around you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Being around grandchildren or children or loved ones who understand and get it and believe you it's very healing</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Good family support</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Loving family/support network</a:t>
            </a:r>
          </a:p>
        </p:txBody>
      </p:sp>
      <p:sp>
        <p:nvSpPr>
          <p:cNvPr id="16" name="TextBox 15">
            <a:extLst>
              <a:ext uri="{FF2B5EF4-FFF2-40B4-BE49-F238E27FC236}">
                <a16:creationId xmlns:a16="http://schemas.microsoft.com/office/drawing/2014/main" id="{564428A3-8742-4E1F-FC6B-DDEBB98408B6}"/>
              </a:ext>
            </a:extLst>
          </p:cNvPr>
          <p:cNvSpPr txBox="1"/>
          <p:nvPr/>
        </p:nvSpPr>
        <p:spPr>
          <a:xfrm>
            <a:off x="4656173" y="2169040"/>
            <a:ext cx="3202172" cy="4401205"/>
          </a:xfrm>
          <a:prstGeom prst="rect">
            <a:avLst/>
          </a:prstGeom>
          <a:noFill/>
        </p:spPr>
        <p:txBody>
          <a:bodyPr wrap="square" rtlCol="0">
            <a:spAutoFit/>
          </a:bodyPr>
          <a:lstStyle/>
          <a:p>
            <a:pPr algn="ctr"/>
            <a:r>
              <a:rPr lang="en-GB" sz="2400" b="1" dirty="0">
                <a:solidFill>
                  <a:schemeClr val="bg1"/>
                </a:solidFill>
              </a:rPr>
              <a:t>Peer support</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Being able to engage and form friendships with those who are also suffering and fully understand it</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Allowed the ability to feel heard and understood</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Peer-led support provides useful education on managing symptoms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Having people around who are ‘non-judgemental’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Interaction with others is key as it can be a very lonely condition to live with</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Peer support and learning from others experience</a:t>
            </a:r>
          </a:p>
        </p:txBody>
      </p:sp>
      <p:sp>
        <p:nvSpPr>
          <p:cNvPr id="17" name="TextBox 16">
            <a:extLst>
              <a:ext uri="{FF2B5EF4-FFF2-40B4-BE49-F238E27FC236}">
                <a16:creationId xmlns:a16="http://schemas.microsoft.com/office/drawing/2014/main" id="{2B69FAB3-0506-2D40-F748-6CC120D2EA30}"/>
              </a:ext>
            </a:extLst>
          </p:cNvPr>
          <p:cNvSpPr txBox="1"/>
          <p:nvPr/>
        </p:nvSpPr>
        <p:spPr>
          <a:xfrm>
            <a:off x="8501585" y="2196327"/>
            <a:ext cx="3202172" cy="4401205"/>
          </a:xfrm>
          <a:prstGeom prst="rect">
            <a:avLst/>
          </a:prstGeom>
          <a:noFill/>
        </p:spPr>
        <p:txBody>
          <a:bodyPr wrap="square" rtlCol="0">
            <a:spAutoFit/>
          </a:bodyPr>
          <a:lstStyle/>
          <a:p>
            <a:pPr algn="ctr"/>
            <a:r>
              <a:rPr lang="en-GB" sz="2400" b="1" dirty="0">
                <a:solidFill>
                  <a:schemeClr val="bg1"/>
                </a:solidFill>
              </a:rPr>
              <a:t>Healthcare </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Seeing healthcare professionals that offer empathy, time and understanding of the impact of living with fibromyalgia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Seeing the same healthcare professional</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Some GPs are very engaged, knowledgeable doing the appropriate referrals. One person shared that she felt ‘lucky’ to have the GP that she has.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Exploring other options such as acupuncture and CBD</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Just having conversations with professionals who understand the struggle</a:t>
            </a:r>
          </a:p>
        </p:txBody>
      </p:sp>
    </p:spTree>
    <p:extLst>
      <p:ext uri="{BB962C8B-B14F-4D97-AF65-F5344CB8AC3E}">
        <p14:creationId xmlns:p14="http://schemas.microsoft.com/office/powerpoint/2010/main" val="1613369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E35FC-A2AD-E99E-904D-CAE7D91BBD86}"/>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FEAD004A-C402-0967-DAA0-102B2C988E7C}"/>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5F00BD28-4179-B399-119F-70CE0D6973B6}"/>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1F6F9903-076C-3453-8E32-C4C34710D68D}"/>
              </a:ext>
            </a:extLst>
          </p:cNvPr>
          <p:cNvSpPr txBox="1">
            <a:spLocks/>
          </p:cNvSpPr>
          <p:nvPr/>
        </p:nvSpPr>
        <p:spPr>
          <a:xfrm>
            <a:off x="581183" y="256122"/>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Tell us about some of the positive experiences</a:t>
            </a:r>
          </a:p>
        </p:txBody>
      </p:sp>
      <p:sp>
        <p:nvSpPr>
          <p:cNvPr id="12" name="Rectangle: Rounded Corners 11">
            <a:extLst>
              <a:ext uri="{FF2B5EF4-FFF2-40B4-BE49-F238E27FC236}">
                <a16:creationId xmlns:a16="http://schemas.microsoft.com/office/drawing/2014/main" id="{C3D9624D-2663-4DE5-AEFC-8FFB7339F675}"/>
              </a:ext>
            </a:extLst>
          </p:cNvPr>
          <p:cNvSpPr/>
          <p:nvPr/>
        </p:nvSpPr>
        <p:spPr>
          <a:xfrm>
            <a:off x="581183" y="1845008"/>
            <a:ext cx="3654119" cy="483533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3" name="Rectangle: Rounded Corners 12">
            <a:extLst>
              <a:ext uri="{FF2B5EF4-FFF2-40B4-BE49-F238E27FC236}">
                <a16:creationId xmlns:a16="http://schemas.microsoft.com/office/drawing/2014/main" id="{BF0FB5D1-0DBF-FC1E-EFCC-C3369B438DE4}"/>
              </a:ext>
            </a:extLst>
          </p:cNvPr>
          <p:cNvSpPr/>
          <p:nvPr/>
        </p:nvSpPr>
        <p:spPr>
          <a:xfrm>
            <a:off x="4430200" y="1845008"/>
            <a:ext cx="3654119" cy="483533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5" name="TextBox 14">
            <a:extLst>
              <a:ext uri="{FF2B5EF4-FFF2-40B4-BE49-F238E27FC236}">
                <a16:creationId xmlns:a16="http://schemas.microsoft.com/office/drawing/2014/main" id="{AC44C864-2F13-BCE6-E05A-C28F6D1ACA10}"/>
              </a:ext>
            </a:extLst>
          </p:cNvPr>
          <p:cNvSpPr txBox="1"/>
          <p:nvPr/>
        </p:nvSpPr>
        <p:spPr>
          <a:xfrm>
            <a:off x="838200" y="2169040"/>
            <a:ext cx="3202172" cy="4154984"/>
          </a:xfrm>
          <a:prstGeom prst="rect">
            <a:avLst/>
          </a:prstGeom>
          <a:noFill/>
        </p:spPr>
        <p:txBody>
          <a:bodyPr wrap="square" rtlCol="0">
            <a:spAutoFit/>
          </a:bodyPr>
          <a:lstStyle/>
          <a:p>
            <a:pPr algn="ctr"/>
            <a:r>
              <a:rPr lang="en-GB" sz="2400" b="1" dirty="0">
                <a:solidFill>
                  <a:schemeClr val="bg1"/>
                </a:solidFill>
              </a:rPr>
              <a:t>Work life support</a:t>
            </a:r>
          </a:p>
          <a:p>
            <a:pPr algn="ctr"/>
            <a:endPar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Beneficial having supportive employers, option to work from home has made a significant impact for lots of people, particularly in pain management.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Now retired, had regular reviews with health and safety person, company put in lots necessary equipment to support work.</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Pandemic bringing a change to work dynamic/being able to work at home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Fellow colleagues have been supportive with the move to working from home </a:t>
            </a:r>
          </a:p>
        </p:txBody>
      </p:sp>
      <p:sp>
        <p:nvSpPr>
          <p:cNvPr id="16" name="TextBox 15">
            <a:extLst>
              <a:ext uri="{FF2B5EF4-FFF2-40B4-BE49-F238E27FC236}">
                <a16:creationId xmlns:a16="http://schemas.microsoft.com/office/drawing/2014/main" id="{E8B2D15E-F423-FF99-6DFC-CAF79D3EA9E0}"/>
              </a:ext>
            </a:extLst>
          </p:cNvPr>
          <p:cNvSpPr txBox="1"/>
          <p:nvPr/>
        </p:nvSpPr>
        <p:spPr>
          <a:xfrm>
            <a:off x="4656173" y="2169040"/>
            <a:ext cx="3202172" cy="1400383"/>
          </a:xfrm>
          <a:prstGeom prst="rect">
            <a:avLst/>
          </a:prstGeom>
          <a:noFill/>
        </p:spPr>
        <p:txBody>
          <a:bodyPr wrap="square" rtlCol="0">
            <a:spAutoFit/>
          </a:bodyPr>
          <a:lstStyle/>
          <a:p>
            <a:pPr algn="ctr"/>
            <a:r>
              <a:rPr lang="en-GB" sz="2400" b="1" dirty="0">
                <a:solidFill>
                  <a:schemeClr val="bg1"/>
                </a:solidFill>
              </a:rPr>
              <a:t>Fibromyalgia workshop </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Sessions like today to find out more and meet others who suffer – it can be quite lonely </a:t>
            </a:r>
          </a:p>
        </p:txBody>
      </p:sp>
    </p:spTree>
    <p:extLst>
      <p:ext uri="{BB962C8B-B14F-4D97-AF65-F5344CB8AC3E}">
        <p14:creationId xmlns:p14="http://schemas.microsoft.com/office/powerpoint/2010/main" val="3790905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F1770-C1A1-CBD9-60F6-5A1F707A732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B58BB8F-639A-06CB-DC22-06EFC2FA0B45}"/>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E6DBCD1A-9A43-A830-91E7-DBB048989A7C}"/>
              </a:ext>
            </a:extLst>
          </p:cNvPr>
          <p:cNvSpPr>
            <a:spLocks noGrp="1"/>
          </p:cNvSpPr>
          <p:nvPr>
            <p:ph type="title"/>
          </p:nvPr>
        </p:nvSpPr>
        <p:spPr>
          <a:xfrm>
            <a:off x="838200" y="234497"/>
            <a:ext cx="10515600" cy="1325563"/>
          </a:xfrm>
        </p:spPr>
        <p:txBody>
          <a:bodyPr>
            <a:normAutofit/>
          </a:bodyPr>
          <a:lstStyle/>
          <a:p>
            <a:r>
              <a:rPr lang="en-GB" sz="3600" b="1" kern="100" dirty="0">
                <a:solidFill>
                  <a:schemeClr val="bg1"/>
                </a:solidFill>
                <a:latin typeface="Arial" panose="020B0604020202020204" pitchFamily="34" charset="0"/>
              </a:rPr>
              <a:t>What would help you overcome barriers? </a:t>
            </a:r>
            <a:endParaRPr lang="en-GB" sz="3600" dirty="0">
              <a:solidFill>
                <a:schemeClr val="bg1"/>
              </a:solidFill>
            </a:endParaRPr>
          </a:p>
        </p:txBody>
      </p:sp>
      <p:sp>
        <p:nvSpPr>
          <p:cNvPr id="8" name="Oval 7">
            <a:extLst>
              <a:ext uri="{FF2B5EF4-FFF2-40B4-BE49-F238E27FC236}">
                <a16:creationId xmlns:a16="http://schemas.microsoft.com/office/drawing/2014/main" id="{13955ACD-3A2B-4959-FCF9-A39F24AFCBAD}"/>
              </a:ext>
            </a:extLst>
          </p:cNvPr>
          <p:cNvSpPr/>
          <p:nvPr/>
        </p:nvSpPr>
        <p:spPr>
          <a:xfrm>
            <a:off x="4612502" y="2943177"/>
            <a:ext cx="3090836" cy="2931778"/>
          </a:xfrm>
          <a:prstGeom prst="ellipse">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dirty="0"/>
              <a:t>Overcome barriers</a:t>
            </a:r>
          </a:p>
        </p:txBody>
      </p:sp>
      <p:sp>
        <p:nvSpPr>
          <p:cNvPr id="10" name="Rectangle: Rounded Corners 9">
            <a:extLst>
              <a:ext uri="{FF2B5EF4-FFF2-40B4-BE49-F238E27FC236}">
                <a16:creationId xmlns:a16="http://schemas.microsoft.com/office/drawing/2014/main" id="{98B2F976-FA1B-E7FA-981A-1318F09A1BA3}"/>
              </a:ext>
            </a:extLst>
          </p:cNvPr>
          <p:cNvSpPr/>
          <p:nvPr/>
        </p:nvSpPr>
        <p:spPr>
          <a:xfrm>
            <a:off x="2032034" y="5124667"/>
            <a:ext cx="1698331" cy="949759"/>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Self care / self care courses</a:t>
            </a:r>
          </a:p>
        </p:txBody>
      </p:sp>
      <p:cxnSp>
        <p:nvCxnSpPr>
          <p:cNvPr id="13" name="Straight Connector 12">
            <a:extLst>
              <a:ext uri="{FF2B5EF4-FFF2-40B4-BE49-F238E27FC236}">
                <a16:creationId xmlns:a16="http://schemas.microsoft.com/office/drawing/2014/main" id="{F2D23D90-6C53-46EA-6665-B2A464B8646B}"/>
              </a:ext>
            </a:extLst>
          </p:cNvPr>
          <p:cNvCxnSpPr>
            <a:cxnSpLocks/>
          </p:cNvCxnSpPr>
          <p:nvPr/>
        </p:nvCxnSpPr>
        <p:spPr>
          <a:xfrm>
            <a:off x="2819792" y="3656599"/>
            <a:ext cx="1866510" cy="297187"/>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29D4AAA-1592-D283-3890-B8C2868CE1EA}"/>
              </a:ext>
            </a:extLst>
          </p:cNvPr>
          <p:cNvCxnSpPr>
            <a:cxnSpLocks/>
            <a:stCxn id="10" idx="3"/>
          </p:cNvCxnSpPr>
          <p:nvPr/>
        </p:nvCxnSpPr>
        <p:spPr>
          <a:xfrm flipV="1">
            <a:off x="3730365" y="4793157"/>
            <a:ext cx="2421646" cy="806390"/>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EB9B9D2-A511-2911-B45A-A577F15F3764}"/>
              </a:ext>
            </a:extLst>
          </p:cNvPr>
          <p:cNvCxnSpPr>
            <a:cxnSpLocks/>
          </p:cNvCxnSpPr>
          <p:nvPr/>
        </p:nvCxnSpPr>
        <p:spPr>
          <a:xfrm flipV="1">
            <a:off x="7557821" y="2910521"/>
            <a:ext cx="815186" cy="776947"/>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17" name="Rectangle: Rounded Corners 16">
            <a:extLst>
              <a:ext uri="{FF2B5EF4-FFF2-40B4-BE49-F238E27FC236}">
                <a16:creationId xmlns:a16="http://schemas.microsoft.com/office/drawing/2014/main" id="{9920E02A-6CC9-27E1-04A5-A359F25CA1B4}"/>
              </a:ext>
            </a:extLst>
          </p:cNvPr>
          <p:cNvSpPr/>
          <p:nvPr/>
        </p:nvSpPr>
        <p:spPr>
          <a:xfrm>
            <a:off x="5176469" y="1726729"/>
            <a:ext cx="2194786" cy="819011"/>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Support services</a:t>
            </a:r>
          </a:p>
        </p:txBody>
      </p:sp>
      <p:cxnSp>
        <p:nvCxnSpPr>
          <p:cNvPr id="28" name="Straight Connector 27">
            <a:extLst>
              <a:ext uri="{FF2B5EF4-FFF2-40B4-BE49-F238E27FC236}">
                <a16:creationId xmlns:a16="http://schemas.microsoft.com/office/drawing/2014/main" id="{25542627-7108-5AA6-7D17-C38EA5B857C5}"/>
              </a:ext>
            </a:extLst>
          </p:cNvPr>
          <p:cNvCxnSpPr>
            <a:cxnSpLocks/>
            <a:stCxn id="19" idx="1"/>
          </p:cNvCxnSpPr>
          <p:nvPr/>
        </p:nvCxnSpPr>
        <p:spPr>
          <a:xfrm flipH="1" flipV="1">
            <a:off x="7055028" y="4784236"/>
            <a:ext cx="1479448" cy="321493"/>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5DE3C34-E7B0-B200-C163-B8C6BF124631}"/>
              </a:ext>
            </a:extLst>
          </p:cNvPr>
          <p:cNvCxnSpPr>
            <a:cxnSpLocks/>
            <a:stCxn id="17" idx="2"/>
          </p:cNvCxnSpPr>
          <p:nvPr/>
        </p:nvCxnSpPr>
        <p:spPr>
          <a:xfrm flipH="1">
            <a:off x="6257992" y="2545740"/>
            <a:ext cx="15870" cy="379419"/>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19" name="Rectangle: Rounded Corners 18">
            <a:extLst>
              <a:ext uri="{FF2B5EF4-FFF2-40B4-BE49-F238E27FC236}">
                <a16:creationId xmlns:a16="http://schemas.microsoft.com/office/drawing/2014/main" id="{45975C10-E44E-4825-FFFA-EF53085B90C2}"/>
              </a:ext>
            </a:extLst>
          </p:cNvPr>
          <p:cNvSpPr/>
          <p:nvPr/>
        </p:nvSpPr>
        <p:spPr>
          <a:xfrm>
            <a:off x="8534476" y="4712551"/>
            <a:ext cx="1845288" cy="786355"/>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Healthcare </a:t>
            </a:r>
          </a:p>
        </p:txBody>
      </p:sp>
      <p:sp>
        <p:nvSpPr>
          <p:cNvPr id="9" name="Rectangle: Rounded Corners 8">
            <a:extLst>
              <a:ext uri="{FF2B5EF4-FFF2-40B4-BE49-F238E27FC236}">
                <a16:creationId xmlns:a16="http://schemas.microsoft.com/office/drawing/2014/main" id="{45F7136F-477E-589A-5A93-4FE5DA90251E}"/>
              </a:ext>
            </a:extLst>
          </p:cNvPr>
          <p:cNvSpPr/>
          <p:nvPr/>
        </p:nvSpPr>
        <p:spPr>
          <a:xfrm>
            <a:off x="1313459" y="3344403"/>
            <a:ext cx="2258084" cy="704731"/>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Access to exercise </a:t>
            </a:r>
          </a:p>
        </p:txBody>
      </p:sp>
      <p:cxnSp>
        <p:nvCxnSpPr>
          <p:cNvPr id="7" name="Straight Connector 6">
            <a:extLst>
              <a:ext uri="{FF2B5EF4-FFF2-40B4-BE49-F238E27FC236}">
                <a16:creationId xmlns:a16="http://schemas.microsoft.com/office/drawing/2014/main" id="{C1176676-CBFC-9481-F3CB-D08ABED245C8}"/>
              </a:ext>
            </a:extLst>
          </p:cNvPr>
          <p:cNvCxnSpPr>
            <a:cxnSpLocks/>
          </p:cNvCxnSpPr>
          <p:nvPr/>
        </p:nvCxnSpPr>
        <p:spPr>
          <a:xfrm>
            <a:off x="3679247" y="2501991"/>
            <a:ext cx="1310656" cy="1038526"/>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5" name="Rectangle: Rounded Corners 4">
            <a:extLst>
              <a:ext uri="{FF2B5EF4-FFF2-40B4-BE49-F238E27FC236}">
                <a16:creationId xmlns:a16="http://schemas.microsoft.com/office/drawing/2014/main" id="{CFFBD936-18AA-BABF-F2C1-C6B98D6C65CB}"/>
              </a:ext>
            </a:extLst>
          </p:cNvPr>
          <p:cNvSpPr/>
          <p:nvPr/>
        </p:nvSpPr>
        <p:spPr>
          <a:xfrm>
            <a:off x="2055440" y="1987599"/>
            <a:ext cx="2258084" cy="704731"/>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Support groups</a:t>
            </a:r>
          </a:p>
        </p:txBody>
      </p:sp>
      <p:sp>
        <p:nvSpPr>
          <p:cNvPr id="11" name="Rectangle: Rounded Corners 10">
            <a:extLst>
              <a:ext uri="{FF2B5EF4-FFF2-40B4-BE49-F238E27FC236}">
                <a16:creationId xmlns:a16="http://schemas.microsoft.com/office/drawing/2014/main" id="{964546EB-54D7-8595-BAF4-FBDE38EECDDD}"/>
              </a:ext>
            </a:extLst>
          </p:cNvPr>
          <p:cNvSpPr/>
          <p:nvPr/>
        </p:nvSpPr>
        <p:spPr>
          <a:xfrm>
            <a:off x="8373007" y="2196367"/>
            <a:ext cx="1881987" cy="1102627"/>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Education and Training</a:t>
            </a:r>
          </a:p>
        </p:txBody>
      </p:sp>
    </p:spTree>
    <p:extLst>
      <p:ext uri="{BB962C8B-B14F-4D97-AF65-F5344CB8AC3E}">
        <p14:creationId xmlns:p14="http://schemas.microsoft.com/office/powerpoint/2010/main" val="2420323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DC081-D957-6102-6D7A-D9D289BAAD96}"/>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B383E020-9CE9-3C55-35B5-BB837E9EE408}"/>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9B655F56-EECB-E684-889A-B18C5BFA541E}"/>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3D4D915C-F469-88A7-3411-F188BCED468B}"/>
              </a:ext>
            </a:extLst>
          </p:cNvPr>
          <p:cNvSpPr txBox="1">
            <a:spLocks/>
          </p:cNvSpPr>
          <p:nvPr/>
        </p:nvSpPr>
        <p:spPr>
          <a:xfrm>
            <a:off x="581183" y="256122"/>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What would help you overcome barriers? </a:t>
            </a:r>
            <a:endParaRPr lang="en-GB" sz="3600" dirty="0">
              <a:solidFill>
                <a:schemeClr val="bg1"/>
              </a:solidFill>
            </a:endParaRPr>
          </a:p>
        </p:txBody>
      </p:sp>
      <p:sp>
        <p:nvSpPr>
          <p:cNvPr id="12" name="Rectangle: Rounded Corners 11">
            <a:extLst>
              <a:ext uri="{FF2B5EF4-FFF2-40B4-BE49-F238E27FC236}">
                <a16:creationId xmlns:a16="http://schemas.microsoft.com/office/drawing/2014/main" id="{E67DEE54-2CF2-93F0-6BBD-050E7F3E7B24}"/>
              </a:ext>
            </a:extLst>
          </p:cNvPr>
          <p:cNvSpPr/>
          <p:nvPr/>
        </p:nvSpPr>
        <p:spPr>
          <a:xfrm>
            <a:off x="581183" y="1845008"/>
            <a:ext cx="3654119"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3" name="Rectangle: Rounded Corners 12">
            <a:extLst>
              <a:ext uri="{FF2B5EF4-FFF2-40B4-BE49-F238E27FC236}">
                <a16:creationId xmlns:a16="http://schemas.microsoft.com/office/drawing/2014/main" id="{A3EEEED4-6E0E-F6B3-8556-2A9E53AC7E55}"/>
              </a:ext>
            </a:extLst>
          </p:cNvPr>
          <p:cNvSpPr/>
          <p:nvPr/>
        </p:nvSpPr>
        <p:spPr>
          <a:xfrm>
            <a:off x="4430200" y="1845008"/>
            <a:ext cx="3654119"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4" name="Rectangle: Rounded Corners 13">
            <a:extLst>
              <a:ext uri="{FF2B5EF4-FFF2-40B4-BE49-F238E27FC236}">
                <a16:creationId xmlns:a16="http://schemas.microsoft.com/office/drawing/2014/main" id="{E7BEFD0A-E5D2-22DC-E236-9FF9CFD238BE}"/>
              </a:ext>
            </a:extLst>
          </p:cNvPr>
          <p:cNvSpPr/>
          <p:nvPr/>
        </p:nvSpPr>
        <p:spPr>
          <a:xfrm>
            <a:off x="8275612" y="1845008"/>
            <a:ext cx="3654119"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5" name="TextBox 14">
            <a:extLst>
              <a:ext uri="{FF2B5EF4-FFF2-40B4-BE49-F238E27FC236}">
                <a16:creationId xmlns:a16="http://schemas.microsoft.com/office/drawing/2014/main" id="{1243E93F-9F0A-EB95-7921-76C6F9C80D49}"/>
              </a:ext>
            </a:extLst>
          </p:cNvPr>
          <p:cNvSpPr txBox="1"/>
          <p:nvPr/>
        </p:nvSpPr>
        <p:spPr>
          <a:xfrm>
            <a:off x="838200" y="2222205"/>
            <a:ext cx="3202172" cy="4678204"/>
          </a:xfrm>
          <a:prstGeom prst="rect">
            <a:avLst/>
          </a:prstGeom>
          <a:noFill/>
        </p:spPr>
        <p:txBody>
          <a:bodyPr wrap="square" rtlCol="0">
            <a:spAutoFit/>
          </a:bodyPr>
          <a:lstStyle/>
          <a:p>
            <a:pPr algn="ctr"/>
            <a:r>
              <a:rPr lang="en-GB" sz="2400" b="1" dirty="0">
                <a:solidFill>
                  <a:schemeClr val="bg1"/>
                </a:solidFill>
              </a:rPr>
              <a:t>Support groups</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Advice on where to go or what to do if you have a flare-up  - there is no support</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Fitness groups with fibro in mind, love a team sport/activity helps with motivation, but don't want to let the team down lol. But also, as a young man, it is a little embarrassing as they seem to be for an older group (32yr old)</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This session is a step in the right direction for others who don’t have fibro, to see how debilitating it is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More local support e.g. support groups</a:t>
            </a:r>
          </a:p>
          <a:p>
            <a:endParaRPr lang="en-GB" dirty="0"/>
          </a:p>
        </p:txBody>
      </p:sp>
      <p:sp>
        <p:nvSpPr>
          <p:cNvPr id="16" name="TextBox 15">
            <a:extLst>
              <a:ext uri="{FF2B5EF4-FFF2-40B4-BE49-F238E27FC236}">
                <a16:creationId xmlns:a16="http://schemas.microsoft.com/office/drawing/2014/main" id="{1270F3C5-4588-E4A6-BFE0-53296A6690D9}"/>
              </a:ext>
            </a:extLst>
          </p:cNvPr>
          <p:cNvSpPr txBox="1"/>
          <p:nvPr/>
        </p:nvSpPr>
        <p:spPr>
          <a:xfrm>
            <a:off x="4656173" y="2222205"/>
            <a:ext cx="3202172" cy="4216539"/>
          </a:xfrm>
          <a:prstGeom prst="rect">
            <a:avLst/>
          </a:prstGeom>
          <a:noFill/>
        </p:spPr>
        <p:txBody>
          <a:bodyPr wrap="square" rtlCol="0">
            <a:spAutoFit/>
          </a:bodyPr>
          <a:lstStyle/>
          <a:p>
            <a:pPr algn="ctr"/>
            <a:r>
              <a:rPr lang="en-GB" sz="2400" b="1" dirty="0">
                <a:solidFill>
                  <a:schemeClr val="bg1"/>
                </a:solidFill>
              </a:rPr>
              <a:t>Access to exercise </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Online exercise classes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Having discounts available for local leisure centres/swimming pools so that exercise can be more suitable and accessible.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Access to a hydrotherapy pool</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Allocated times for swimming sessions (like autism hour) to avoid crowds, noise, etc.</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Clearer guidance on pacing, diet, and exercise specific to fibromyalgia</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Walking pad at home for exercise/movement</a:t>
            </a:r>
          </a:p>
          <a:p>
            <a:endParaRPr lang="en-GB" dirty="0"/>
          </a:p>
        </p:txBody>
      </p:sp>
      <p:sp>
        <p:nvSpPr>
          <p:cNvPr id="17" name="TextBox 16">
            <a:extLst>
              <a:ext uri="{FF2B5EF4-FFF2-40B4-BE49-F238E27FC236}">
                <a16:creationId xmlns:a16="http://schemas.microsoft.com/office/drawing/2014/main" id="{356D0087-8CDB-416C-D0AF-002C818D815C}"/>
              </a:ext>
            </a:extLst>
          </p:cNvPr>
          <p:cNvSpPr txBox="1"/>
          <p:nvPr/>
        </p:nvSpPr>
        <p:spPr>
          <a:xfrm>
            <a:off x="8501585" y="2249492"/>
            <a:ext cx="3202172" cy="4355038"/>
          </a:xfrm>
          <a:prstGeom prst="rect">
            <a:avLst/>
          </a:prstGeom>
          <a:noFill/>
        </p:spPr>
        <p:txBody>
          <a:bodyPr wrap="square" rtlCol="0">
            <a:spAutoFit/>
          </a:bodyPr>
          <a:lstStyle/>
          <a:p>
            <a:pPr algn="ctr"/>
            <a:r>
              <a:rPr lang="en-GB" sz="2400" b="1" dirty="0">
                <a:solidFill>
                  <a:schemeClr val="bg1"/>
                </a:solidFill>
              </a:rPr>
              <a:t>Self Care / </a:t>
            </a:r>
          </a:p>
          <a:p>
            <a:pPr algn="ctr"/>
            <a:r>
              <a:rPr lang="en-GB" sz="2400" b="1" dirty="0">
                <a:solidFill>
                  <a:schemeClr val="bg1"/>
                </a:solidFill>
              </a:rPr>
              <a:t>Self Care Courses</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Availability of a structured self management programme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 monthly check-in with people 6 weeks after attending any self-care courses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Knowing and understanding your own body, not overdoing it, pacing yourself</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Positive self-talk</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Prioritising and making time for the things that make you happy, focusing on the positives where possible etc.</a:t>
            </a:r>
          </a:p>
          <a:p>
            <a:endParaRPr lang="en-GB" dirty="0"/>
          </a:p>
        </p:txBody>
      </p:sp>
    </p:spTree>
    <p:extLst>
      <p:ext uri="{BB962C8B-B14F-4D97-AF65-F5344CB8AC3E}">
        <p14:creationId xmlns:p14="http://schemas.microsoft.com/office/powerpoint/2010/main" val="632605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B6BFF-A999-0338-E773-5D936144D3C3}"/>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DB181717-9216-6155-1EF4-E8379EF51E6B}"/>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EFBEFE80-9C38-0534-BF0C-694A77183C9D}"/>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CA7E62C3-4E64-D2AA-464E-37244F4D7CB6}"/>
              </a:ext>
            </a:extLst>
          </p:cNvPr>
          <p:cNvSpPr txBox="1">
            <a:spLocks/>
          </p:cNvSpPr>
          <p:nvPr/>
        </p:nvSpPr>
        <p:spPr>
          <a:xfrm>
            <a:off x="581183" y="256122"/>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What would help you overcome barriers? </a:t>
            </a:r>
          </a:p>
        </p:txBody>
      </p:sp>
      <p:sp>
        <p:nvSpPr>
          <p:cNvPr id="12" name="Rectangle: Rounded Corners 11">
            <a:extLst>
              <a:ext uri="{FF2B5EF4-FFF2-40B4-BE49-F238E27FC236}">
                <a16:creationId xmlns:a16="http://schemas.microsoft.com/office/drawing/2014/main" id="{33C58232-CCAC-DB0C-35CF-7A69AD88DD39}"/>
              </a:ext>
            </a:extLst>
          </p:cNvPr>
          <p:cNvSpPr/>
          <p:nvPr/>
        </p:nvSpPr>
        <p:spPr>
          <a:xfrm>
            <a:off x="581183" y="1845008"/>
            <a:ext cx="7286910"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3" name="Rectangle: Rounded Corners 12">
            <a:extLst>
              <a:ext uri="{FF2B5EF4-FFF2-40B4-BE49-F238E27FC236}">
                <a16:creationId xmlns:a16="http://schemas.microsoft.com/office/drawing/2014/main" id="{44391B3A-08B4-9E7E-5AEB-E7C2547FF709}"/>
              </a:ext>
            </a:extLst>
          </p:cNvPr>
          <p:cNvSpPr/>
          <p:nvPr/>
        </p:nvSpPr>
        <p:spPr>
          <a:xfrm>
            <a:off x="8194125" y="1845008"/>
            <a:ext cx="3654119"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5" name="TextBox 14">
            <a:extLst>
              <a:ext uri="{FF2B5EF4-FFF2-40B4-BE49-F238E27FC236}">
                <a16:creationId xmlns:a16="http://schemas.microsoft.com/office/drawing/2014/main" id="{09D8B12A-5651-2DDD-4EE4-09527CD7BE02}"/>
              </a:ext>
            </a:extLst>
          </p:cNvPr>
          <p:cNvSpPr txBox="1"/>
          <p:nvPr/>
        </p:nvSpPr>
        <p:spPr>
          <a:xfrm>
            <a:off x="2623552" y="2120846"/>
            <a:ext cx="3202172" cy="461665"/>
          </a:xfrm>
          <a:prstGeom prst="rect">
            <a:avLst/>
          </a:prstGeom>
          <a:noFill/>
        </p:spPr>
        <p:txBody>
          <a:bodyPr wrap="square" rtlCol="0">
            <a:spAutoFit/>
          </a:bodyPr>
          <a:lstStyle/>
          <a:p>
            <a:pPr algn="ctr"/>
            <a:r>
              <a:rPr lang="en-GB" sz="2400" b="1" dirty="0">
                <a:solidFill>
                  <a:schemeClr val="bg1"/>
                </a:solidFill>
              </a:rPr>
              <a:t>Healthcare</a:t>
            </a:r>
          </a:p>
        </p:txBody>
      </p:sp>
      <p:sp>
        <p:nvSpPr>
          <p:cNvPr id="16" name="TextBox 15">
            <a:extLst>
              <a:ext uri="{FF2B5EF4-FFF2-40B4-BE49-F238E27FC236}">
                <a16:creationId xmlns:a16="http://schemas.microsoft.com/office/drawing/2014/main" id="{FF29565C-2BD3-9D15-B031-183E3C98650C}"/>
              </a:ext>
            </a:extLst>
          </p:cNvPr>
          <p:cNvSpPr txBox="1"/>
          <p:nvPr/>
        </p:nvSpPr>
        <p:spPr>
          <a:xfrm>
            <a:off x="8451997" y="2211572"/>
            <a:ext cx="3202172" cy="4401205"/>
          </a:xfrm>
          <a:prstGeom prst="rect">
            <a:avLst/>
          </a:prstGeom>
          <a:noFill/>
        </p:spPr>
        <p:txBody>
          <a:bodyPr wrap="square" rtlCol="0">
            <a:spAutoFit/>
          </a:bodyPr>
          <a:lstStyle/>
          <a:p>
            <a:pPr algn="ctr"/>
            <a:r>
              <a:rPr lang="en-GB" sz="2400" b="1" dirty="0">
                <a:solidFill>
                  <a:schemeClr val="bg1"/>
                </a:solidFill>
              </a:rPr>
              <a:t>Support services</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Accessing support services like – Just Straight Talk and Dudley Community Information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Having options of face-to-face or online would be helpful.</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Introduction of fibromyalgia advocates/navigation for patients in GP settings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Workplace events within the community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 special phone line for when I have a flare-up</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The mental health side of fibro needs to be better and more timely – there needs to be a variety of support</a:t>
            </a:r>
          </a:p>
        </p:txBody>
      </p:sp>
      <p:sp>
        <p:nvSpPr>
          <p:cNvPr id="2" name="TextBox 1">
            <a:extLst>
              <a:ext uri="{FF2B5EF4-FFF2-40B4-BE49-F238E27FC236}">
                <a16:creationId xmlns:a16="http://schemas.microsoft.com/office/drawing/2014/main" id="{D67C82AF-DA13-9B0C-7D3A-EFEE0A3EF587}"/>
              </a:ext>
            </a:extLst>
          </p:cNvPr>
          <p:cNvSpPr txBox="1"/>
          <p:nvPr/>
        </p:nvSpPr>
        <p:spPr>
          <a:xfrm>
            <a:off x="4224638" y="2696766"/>
            <a:ext cx="3202172" cy="3785652"/>
          </a:xfrm>
          <a:prstGeom prst="rect">
            <a:avLst/>
          </a:prstGeom>
          <a:noFill/>
        </p:spPr>
        <p:txBody>
          <a:bodyPr wrap="square" rtlCol="0">
            <a:spAutoFit/>
          </a:bodyPr>
          <a:lstStyle/>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Increase in GP engagement in referring patients to available support groups.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Annual check-up, including blood tests.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Better understanding and knowledge from primary care on inflammatory markers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 holistic treatment plan for fibro can mask other symptoms.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Managing medication – giving my own thoughts on what I think I need</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Honest conversations about medication and the management of this with GP’s/doctors</a:t>
            </a:r>
          </a:p>
        </p:txBody>
      </p:sp>
      <p:sp>
        <p:nvSpPr>
          <p:cNvPr id="3" name="TextBox 2">
            <a:extLst>
              <a:ext uri="{FF2B5EF4-FFF2-40B4-BE49-F238E27FC236}">
                <a16:creationId xmlns:a16="http://schemas.microsoft.com/office/drawing/2014/main" id="{193D8C42-BD5C-61E1-3CAC-D82D0DC7DDBE}"/>
              </a:ext>
            </a:extLst>
          </p:cNvPr>
          <p:cNvSpPr txBox="1"/>
          <p:nvPr/>
        </p:nvSpPr>
        <p:spPr>
          <a:xfrm>
            <a:off x="1022466" y="2674560"/>
            <a:ext cx="3202172" cy="4016484"/>
          </a:xfrm>
          <a:prstGeom prst="rect">
            <a:avLst/>
          </a:prstGeom>
          <a:noFill/>
        </p:spPr>
        <p:txBody>
          <a:bodyPr wrap="square" rtlCol="0">
            <a:spAutoFit/>
          </a:bodyPr>
          <a:lstStyle/>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 GP with a specialist interest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It can be too medicine driven and we are too reliant on it. What about the help that vitamins and alternative therapies can offer</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Advice on vitamin D – what doses do we take and what are the contraindications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We didn’t know about health coaches before we did the workshop and that hey could help</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Access to a good osteopath</a:t>
            </a:r>
          </a:p>
          <a:p>
            <a:pPr marL="285750" indent="-285750">
              <a:buFont typeface="Arial" panose="020B0604020202020204" pitchFamily="34" charset="0"/>
              <a:buChar char="•"/>
            </a:pPr>
            <a:r>
              <a:rPr lang="en-GB" sz="15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T</a:t>
            </a: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 get definite answers because the not knowing is very difficult to live with</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Quicker diagnosis</a:t>
            </a:r>
          </a:p>
        </p:txBody>
      </p:sp>
    </p:spTree>
    <p:extLst>
      <p:ext uri="{BB962C8B-B14F-4D97-AF65-F5344CB8AC3E}">
        <p14:creationId xmlns:p14="http://schemas.microsoft.com/office/powerpoint/2010/main" val="1995334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69DD1-E8AA-CE75-1216-C9CEF7A9D7EC}"/>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D9B6AAB7-6E77-1306-6F90-A2D36150DAAA}"/>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5A73E5FD-8CAF-0FF7-35A5-E77BAF7AA359}"/>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44D343EE-DC2B-06C1-E247-B71ACB2C2FB3}"/>
              </a:ext>
            </a:extLst>
          </p:cNvPr>
          <p:cNvSpPr txBox="1">
            <a:spLocks/>
          </p:cNvSpPr>
          <p:nvPr/>
        </p:nvSpPr>
        <p:spPr>
          <a:xfrm>
            <a:off x="581183" y="256122"/>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What would help you overcome barriers? </a:t>
            </a:r>
          </a:p>
        </p:txBody>
      </p:sp>
      <p:sp>
        <p:nvSpPr>
          <p:cNvPr id="12" name="Rectangle: Rounded Corners 11">
            <a:extLst>
              <a:ext uri="{FF2B5EF4-FFF2-40B4-BE49-F238E27FC236}">
                <a16:creationId xmlns:a16="http://schemas.microsoft.com/office/drawing/2014/main" id="{2EF2B597-9102-C517-0E41-E07DBD120304}"/>
              </a:ext>
            </a:extLst>
          </p:cNvPr>
          <p:cNvSpPr/>
          <p:nvPr/>
        </p:nvSpPr>
        <p:spPr>
          <a:xfrm>
            <a:off x="581182" y="1845008"/>
            <a:ext cx="11263487"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5" name="TextBox 14">
            <a:extLst>
              <a:ext uri="{FF2B5EF4-FFF2-40B4-BE49-F238E27FC236}">
                <a16:creationId xmlns:a16="http://schemas.microsoft.com/office/drawing/2014/main" id="{07D42EF8-55B8-0AA9-0150-0130EA77AEBD}"/>
              </a:ext>
            </a:extLst>
          </p:cNvPr>
          <p:cNvSpPr txBox="1"/>
          <p:nvPr/>
        </p:nvSpPr>
        <p:spPr>
          <a:xfrm>
            <a:off x="4452359" y="2120846"/>
            <a:ext cx="3202172" cy="461665"/>
          </a:xfrm>
          <a:prstGeom prst="rect">
            <a:avLst/>
          </a:prstGeom>
          <a:noFill/>
        </p:spPr>
        <p:txBody>
          <a:bodyPr wrap="square" rtlCol="0">
            <a:spAutoFit/>
          </a:bodyPr>
          <a:lstStyle/>
          <a:p>
            <a:pPr algn="ctr"/>
            <a:r>
              <a:rPr lang="en-GB" sz="2400" b="1" dirty="0">
                <a:solidFill>
                  <a:schemeClr val="bg1"/>
                </a:solidFill>
              </a:rPr>
              <a:t>Education and Training</a:t>
            </a:r>
          </a:p>
        </p:txBody>
      </p:sp>
      <p:sp>
        <p:nvSpPr>
          <p:cNvPr id="2" name="TextBox 1">
            <a:extLst>
              <a:ext uri="{FF2B5EF4-FFF2-40B4-BE49-F238E27FC236}">
                <a16:creationId xmlns:a16="http://schemas.microsoft.com/office/drawing/2014/main" id="{DD95194A-6F53-AE6B-EE68-7CD2D090707E}"/>
              </a:ext>
            </a:extLst>
          </p:cNvPr>
          <p:cNvSpPr txBox="1"/>
          <p:nvPr/>
        </p:nvSpPr>
        <p:spPr>
          <a:xfrm>
            <a:off x="4479820" y="2696766"/>
            <a:ext cx="3202172" cy="3785652"/>
          </a:xfrm>
          <a:prstGeom prst="rect">
            <a:avLst/>
          </a:prstGeom>
          <a:noFill/>
        </p:spPr>
        <p:txBody>
          <a:bodyPr wrap="square" rtlCol="0">
            <a:spAutoFit/>
          </a:bodyPr>
          <a:lstStyle/>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Education for employers and managers – understanding of impact both physical and brain fog symptoms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Education available for family, carers to access both written and online materials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Overall promotion of fibromyalgia services available across Dudley plus increased awareness and education for both patients and healthcare professionals.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An information pack that I can give to my work to help them understand</a:t>
            </a:r>
          </a:p>
          <a:p>
            <a:pPr marL="285750" indent="-285750">
              <a:buFont typeface="Arial" panose="020B0604020202020204" pitchFamily="34" charset="0"/>
              <a:buChar char="•"/>
            </a:pPr>
            <a:endPar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89BF0AAB-212E-70C6-AD46-C1CF282A824B}"/>
              </a:ext>
            </a:extLst>
          </p:cNvPr>
          <p:cNvSpPr txBox="1"/>
          <p:nvPr/>
        </p:nvSpPr>
        <p:spPr>
          <a:xfrm>
            <a:off x="1022466" y="2674560"/>
            <a:ext cx="3202172" cy="2862322"/>
          </a:xfrm>
          <a:prstGeom prst="rect">
            <a:avLst/>
          </a:prstGeom>
          <a:noFill/>
        </p:spPr>
        <p:txBody>
          <a:bodyPr wrap="square" rtlCol="0">
            <a:spAutoFit/>
          </a:bodyPr>
          <a:lstStyle/>
          <a:p>
            <a:pPr marL="285750" indent="-285750">
              <a:buFont typeface="Arial" panose="020B0604020202020204" pitchFamily="34" charset="0"/>
              <a:buChar char="•"/>
            </a:pPr>
            <a:r>
              <a:rPr lang="en-GB" sz="15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a:t>
            </a: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cknowledgement that fibro is real</a:t>
            </a:r>
          </a:p>
          <a:p>
            <a:pPr marL="285750" indent="-285750">
              <a:buFont typeface="Arial" panose="020B0604020202020204" pitchFamily="34" charset="0"/>
              <a:buChar char="•"/>
            </a:pPr>
            <a:r>
              <a:rPr lang="en-GB" sz="15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K</a:t>
            </a: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nowing what is out there and where to go and it being better promoted. </a:t>
            </a:r>
          </a:p>
          <a:p>
            <a:pPr marL="285750" indent="-285750">
              <a:buFont typeface="Arial" panose="020B0604020202020204" pitchFamily="34" charset="0"/>
              <a:buChar char="•"/>
            </a:pPr>
            <a:r>
              <a:rPr lang="en-GB" sz="15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T</a:t>
            </a: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 not only have informed staff dealing with us but also empathic staff dealing with us so more empathy an understanding and less dismissive attitude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Improving education for health care teams and easier access</a:t>
            </a:r>
          </a:p>
        </p:txBody>
      </p:sp>
      <p:sp>
        <p:nvSpPr>
          <p:cNvPr id="4" name="TextBox 3">
            <a:extLst>
              <a:ext uri="{FF2B5EF4-FFF2-40B4-BE49-F238E27FC236}">
                <a16:creationId xmlns:a16="http://schemas.microsoft.com/office/drawing/2014/main" id="{A617282F-569A-E6E0-BDDF-0F0BCA20561C}"/>
              </a:ext>
            </a:extLst>
          </p:cNvPr>
          <p:cNvSpPr txBox="1"/>
          <p:nvPr/>
        </p:nvSpPr>
        <p:spPr>
          <a:xfrm>
            <a:off x="7868094" y="2674560"/>
            <a:ext cx="3202172" cy="2631490"/>
          </a:xfrm>
          <a:prstGeom prst="rect">
            <a:avLst/>
          </a:prstGeom>
          <a:noFill/>
        </p:spPr>
        <p:txBody>
          <a:bodyPr wrap="square" rtlCol="0">
            <a:spAutoFit/>
          </a:bodyPr>
          <a:lstStyle/>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Other issues have an impact on fibro, so help with them - minor illnesses like a cold etc, flares up fibro.</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Having a manager who has a real understanding of the condition and how it can affect your work</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More awareness forums – increase the awareness and understanding of the condition - encouraging GP’s to attend </a:t>
            </a:r>
          </a:p>
        </p:txBody>
      </p:sp>
    </p:spTree>
    <p:extLst>
      <p:ext uri="{BB962C8B-B14F-4D97-AF65-F5344CB8AC3E}">
        <p14:creationId xmlns:p14="http://schemas.microsoft.com/office/powerpoint/2010/main" val="223571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7FD54-1C10-EE72-419C-19EB9EA5A18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82FA52A-EBC3-13FC-369F-061A87E90E94}"/>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B62F6177-A97A-B1EA-D2FD-65219EC10488}"/>
              </a:ext>
            </a:extLst>
          </p:cNvPr>
          <p:cNvSpPr>
            <a:spLocks noGrp="1"/>
          </p:cNvSpPr>
          <p:nvPr>
            <p:ph type="title"/>
          </p:nvPr>
        </p:nvSpPr>
        <p:spPr>
          <a:xfrm>
            <a:off x="838200" y="234497"/>
            <a:ext cx="10515600" cy="1325563"/>
          </a:xfrm>
        </p:spPr>
        <p:txBody>
          <a:bodyPr>
            <a:normAutofit/>
          </a:bodyPr>
          <a:lstStyle/>
          <a:p>
            <a:r>
              <a:rPr lang="en-GB" sz="3600" b="1" kern="100" dirty="0">
                <a:solidFill>
                  <a:schemeClr val="bg1"/>
                </a:solidFill>
                <a:latin typeface="Arial" panose="020B0604020202020204" pitchFamily="34" charset="0"/>
              </a:rPr>
              <a:t>What could we do better together?</a:t>
            </a:r>
            <a:endParaRPr lang="en-GB" sz="3600" dirty="0">
              <a:solidFill>
                <a:schemeClr val="bg1"/>
              </a:solidFill>
            </a:endParaRPr>
          </a:p>
        </p:txBody>
      </p:sp>
      <p:sp>
        <p:nvSpPr>
          <p:cNvPr id="10" name="Rectangle: Rounded Corners 9">
            <a:extLst>
              <a:ext uri="{FF2B5EF4-FFF2-40B4-BE49-F238E27FC236}">
                <a16:creationId xmlns:a16="http://schemas.microsoft.com/office/drawing/2014/main" id="{7AAD17F5-1799-D482-BB93-5B7CC081CECF}"/>
              </a:ext>
            </a:extLst>
          </p:cNvPr>
          <p:cNvSpPr/>
          <p:nvPr/>
        </p:nvSpPr>
        <p:spPr>
          <a:xfrm>
            <a:off x="1957037" y="4723256"/>
            <a:ext cx="1698331" cy="1389543"/>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Healthcare training and awareness </a:t>
            </a:r>
          </a:p>
        </p:txBody>
      </p:sp>
      <p:sp>
        <p:nvSpPr>
          <p:cNvPr id="12" name="Rectangle: Rounded Corners 11">
            <a:extLst>
              <a:ext uri="{FF2B5EF4-FFF2-40B4-BE49-F238E27FC236}">
                <a16:creationId xmlns:a16="http://schemas.microsoft.com/office/drawing/2014/main" id="{8E3154A5-791A-7686-F0CA-320228158B32}"/>
              </a:ext>
            </a:extLst>
          </p:cNvPr>
          <p:cNvSpPr/>
          <p:nvPr/>
        </p:nvSpPr>
        <p:spPr>
          <a:xfrm>
            <a:off x="8393393" y="4677764"/>
            <a:ext cx="2375488" cy="1102627"/>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Alternative/holistic </a:t>
            </a:r>
          </a:p>
        </p:txBody>
      </p:sp>
      <p:cxnSp>
        <p:nvCxnSpPr>
          <p:cNvPr id="13" name="Straight Connector 12">
            <a:extLst>
              <a:ext uri="{FF2B5EF4-FFF2-40B4-BE49-F238E27FC236}">
                <a16:creationId xmlns:a16="http://schemas.microsoft.com/office/drawing/2014/main" id="{D343AC19-D709-17CD-DE49-1C1E5F68E258}"/>
              </a:ext>
            </a:extLst>
          </p:cNvPr>
          <p:cNvCxnSpPr>
            <a:cxnSpLocks/>
          </p:cNvCxnSpPr>
          <p:nvPr/>
        </p:nvCxnSpPr>
        <p:spPr>
          <a:xfrm>
            <a:off x="2819792" y="3366452"/>
            <a:ext cx="1866510" cy="297187"/>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3C817E8-8E65-6455-7B0E-B758619ED777}"/>
              </a:ext>
            </a:extLst>
          </p:cNvPr>
          <p:cNvCxnSpPr>
            <a:cxnSpLocks/>
            <a:stCxn id="10" idx="3"/>
          </p:cNvCxnSpPr>
          <p:nvPr/>
        </p:nvCxnSpPr>
        <p:spPr>
          <a:xfrm flipV="1">
            <a:off x="3655368" y="4831530"/>
            <a:ext cx="2421646" cy="586498"/>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F1EB6F7-E8CE-CE6B-CFDD-F75305A1E852}"/>
              </a:ext>
            </a:extLst>
          </p:cNvPr>
          <p:cNvCxnSpPr>
            <a:cxnSpLocks/>
            <a:endCxn id="12" idx="1"/>
          </p:cNvCxnSpPr>
          <p:nvPr/>
        </p:nvCxnSpPr>
        <p:spPr>
          <a:xfrm>
            <a:off x="7212965" y="5163710"/>
            <a:ext cx="1180428" cy="65368"/>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sp>
        <p:nvSpPr>
          <p:cNvPr id="17" name="Rectangle: Rounded Corners 16">
            <a:extLst>
              <a:ext uri="{FF2B5EF4-FFF2-40B4-BE49-F238E27FC236}">
                <a16:creationId xmlns:a16="http://schemas.microsoft.com/office/drawing/2014/main" id="{FF21090F-3774-0CEE-9CE9-8969B0182AF2}"/>
              </a:ext>
            </a:extLst>
          </p:cNvPr>
          <p:cNvSpPr/>
          <p:nvPr/>
        </p:nvSpPr>
        <p:spPr>
          <a:xfrm>
            <a:off x="5176469" y="1436582"/>
            <a:ext cx="2194786" cy="819011"/>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Research</a:t>
            </a:r>
          </a:p>
        </p:txBody>
      </p:sp>
      <p:sp>
        <p:nvSpPr>
          <p:cNvPr id="18" name="Rectangle: Rounded Corners 17">
            <a:extLst>
              <a:ext uri="{FF2B5EF4-FFF2-40B4-BE49-F238E27FC236}">
                <a16:creationId xmlns:a16="http://schemas.microsoft.com/office/drawing/2014/main" id="{122D3D9B-8412-BF94-EF86-6C4DDB8E385B}"/>
              </a:ext>
            </a:extLst>
          </p:cNvPr>
          <p:cNvSpPr/>
          <p:nvPr/>
        </p:nvSpPr>
        <p:spPr>
          <a:xfrm>
            <a:off x="8460012" y="3239388"/>
            <a:ext cx="2713582" cy="1102627"/>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Support groups</a:t>
            </a:r>
          </a:p>
        </p:txBody>
      </p:sp>
      <p:cxnSp>
        <p:nvCxnSpPr>
          <p:cNvPr id="28" name="Straight Connector 27">
            <a:extLst>
              <a:ext uri="{FF2B5EF4-FFF2-40B4-BE49-F238E27FC236}">
                <a16:creationId xmlns:a16="http://schemas.microsoft.com/office/drawing/2014/main" id="{55EB52B3-B3A7-169F-00B7-F0D09306D859}"/>
              </a:ext>
            </a:extLst>
          </p:cNvPr>
          <p:cNvCxnSpPr>
            <a:cxnSpLocks/>
            <a:endCxn id="19" idx="0"/>
          </p:cNvCxnSpPr>
          <p:nvPr/>
        </p:nvCxnSpPr>
        <p:spPr>
          <a:xfrm>
            <a:off x="6622302" y="5229077"/>
            <a:ext cx="64401" cy="627758"/>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B566A7D7-1AAB-6EE0-FE0D-590C85AB7C23}"/>
              </a:ext>
            </a:extLst>
          </p:cNvPr>
          <p:cNvCxnSpPr>
            <a:cxnSpLocks/>
          </p:cNvCxnSpPr>
          <p:nvPr/>
        </p:nvCxnSpPr>
        <p:spPr>
          <a:xfrm flipV="1">
            <a:off x="7505700" y="3663639"/>
            <a:ext cx="954312" cy="187417"/>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FA760CD-98E4-2FDE-2772-D8B2A1B1151A}"/>
              </a:ext>
            </a:extLst>
          </p:cNvPr>
          <p:cNvCxnSpPr>
            <a:cxnSpLocks/>
          </p:cNvCxnSpPr>
          <p:nvPr/>
        </p:nvCxnSpPr>
        <p:spPr>
          <a:xfrm flipH="1">
            <a:off x="6264040" y="2255593"/>
            <a:ext cx="15870" cy="379419"/>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sp>
        <p:nvSpPr>
          <p:cNvPr id="19" name="Rectangle: Rounded Corners 18">
            <a:extLst>
              <a:ext uri="{FF2B5EF4-FFF2-40B4-BE49-F238E27FC236}">
                <a16:creationId xmlns:a16="http://schemas.microsoft.com/office/drawing/2014/main" id="{143666E0-B213-25C6-E734-5A02D416C013}"/>
              </a:ext>
            </a:extLst>
          </p:cNvPr>
          <p:cNvSpPr/>
          <p:nvPr/>
        </p:nvSpPr>
        <p:spPr>
          <a:xfrm>
            <a:off x="5764059" y="5856835"/>
            <a:ext cx="1845288" cy="786355"/>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Support services</a:t>
            </a:r>
          </a:p>
        </p:txBody>
      </p:sp>
      <p:sp>
        <p:nvSpPr>
          <p:cNvPr id="9" name="Rectangle: Rounded Corners 8">
            <a:extLst>
              <a:ext uri="{FF2B5EF4-FFF2-40B4-BE49-F238E27FC236}">
                <a16:creationId xmlns:a16="http://schemas.microsoft.com/office/drawing/2014/main" id="{226E4D9D-04F5-0FA7-85A2-D78F833657F5}"/>
              </a:ext>
            </a:extLst>
          </p:cNvPr>
          <p:cNvSpPr/>
          <p:nvPr/>
        </p:nvSpPr>
        <p:spPr>
          <a:xfrm>
            <a:off x="1018406" y="3054256"/>
            <a:ext cx="2553137" cy="1038526"/>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Visibility/accessibility of services </a:t>
            </a:r>
          </a:p>
        </p:txBody>
      </p:sp>
      <p:cxnSp>
        <p:nvCxnSpPr>
          <p:cNvPr id="7" name="Straight Connector 6">
            <a:extLst>
              <a:ext uri="{FF2B5EF4-FFF2-40B4-BE49-F238E27FC236}">
                <a16:creationId xmlns:a16="http://schemas.microsoft.com/office/drawing/2014/main" id="{1D69FD4E-054A-05C7-0CD4-91939AC9467A}"/>
              </a:ext>
            </a:extLst>
          </p:cNvPr>
          <p:cNvCxnSpPr>
            <a:cxnSpLocks/>
          </p:cNvCxnSpPr>
          <p:nvPr/>
        </p:nvCxnSpPr>
        <p:spPr>
          <a:xfrm>
            <a:off x="3679247" y="2211844"/>
            <a:ext cx="1310656" cy="1038526"/>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sp>
        <p:nvSpPr>
          <p:cNvPr id="5" name="Rectangle: Rounded Corners 4">
            <a:extLst>
              <a:ext uri="{FF2B5EF4-FFF2-40B4-BE49-F238E27FC236}">
                <a16:creationId xmlns:a16="http://schemas.microsoft.com/office/drawing/2014/main" id="{AD170C03-78F8-6A34-E6EC-E3A99430E6CF}"/>
              </a:ext>
            </a:extLst>
          </p:cNvPr>
          <p:cNvSpPr/>
          <p:nvPr/>
        </p:nvSpPr>
        <p:spPr>
          <a:xfrm>
            <a:off x="2055440" y="1697452"/>
            <a:ext cx="2258084" cy="704731"/>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Public education </a:t>
            </a:r>
          </a:p>
        </p:txBody>
      </p:sp>
      <p:sp>
        <p:nvSpPr>
          <p:cNvPr id="8" name="Oval 7">
            <a:extLst>
              <a:ext uri="{FF2B5EF4-FFF2-40B4-BE49-F238E27FC236}">
                <a16:creationId xmlns:a16="http://schemas.microsoft.com/office/drawing/2014/main" id="{2E226E9A-F66F-1C6B-8327-C8D613292F26}"/>
              </a:ext>
            </a:extLst>
          </p:cNvPr>
          <p:cNvSpPr/>
          <p:nvPr/>
        </p:nvSpPr>
        <p:spPr>
          <a:xfrm>
            <a:off x="4612502" y="2653030"/>
            <a:ext cx="3090836" cy="2931778"/>
          </a:xfrm>
          <a:prstGeom prst="ellipse">
            <a:avLst/>
          </a:prstGeom>
          <a:solidFill>
            <a:srgbClr val="009FE3"/>
          </a:solidFill>
          <a:ln>
            <a:solidFill>
              <a:srgbClr val="00AEEF"/>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dirty="0"/>
              <a:t>Do better together?</a:t>
            </a:r>
          </a:p>
        </p:txBody>
      </p:sp>
      <p:sp>
        <p:nvSpPr>
          <p:cNvPr id="24" name="Rectangle: Rounded Corners 23">
            <a:extLst>
              <a:ext uri="{FF2B5EF4-FFF2-40B4-BE49-F238E27FC236}">
                <a16:creationId xmlns:a16="http://schemas.microsoft.com/office/drawing/2014/main" id="{BFFD8B54-D834-4796-3FEF-CC7934812B04}"/>
              </a:ext>
            </a:extLst>
          </p:cNvPr>
          <p:cNvSpPr/>
          <p:nvPr/>
        </p:nvSpPr>
        <p:spPr>
          <a:xfrm>
            <a:off x="8299822" y="1783734"/>
            <a:ext cx="2194786" cy="819011"/>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Healthcare</a:t>
            </a:r>
          </a:p>
        </p:txBody>
      </p:sp>
      <p:cxnSp>
        <p:nvCxnSpPr>
          <p:cNvPr id="27" name="Straight Connector 26">
            <a:extLst>
              <a:ext uri="{FF2B5EF4-FFF2-40B4-BE49-F238E27FC236}">
                <a16:creationId xmlns:a16="http://schemas.microsoft.com/office/drawing/2014/main" id="{7C119458-542A-8674-BCB4-11A7984F305B}"/>
              </a:ext>
            </a:extLst>
          </p:cNvPr>
          <p:cNvCxnSpPr>
            <a:cxnSpLocks/>
          </p:cNvCxnSpPr>
          <p:nvPr/>
        </p:nvCxnSpPr>
        <p:spPr>
          <a:xfrm flipH="1">
            <a:off x="7310047" y="2599918"/>
            <a:ext cx="989775" cy="637479"/>
          </a:xfrm>
          <a:prstGeom prst="line">
            <a:avLst/>
          </a:prstGeom>
          <a:ln w="38100">
            <a:solidFill>
              <a:srgbClr val="00AEEF"/>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4939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4B201B9-60A0-7609-D916-E90C1ECC99DC}"/>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BEE353E8-08BA-AB32-2765-A598E1FA76EF}"/>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A8D63899-B74D-0A1D-4EA8-CAB378D6234C}"/>
              </a:ext>
            </a:extLst>
          </p:cNvPr>
          <p:cNvSpPr txBox="1">
            <a:spLocks/>
          </p:cNvSpPr>
          <p:nvPr/>
        </p:nvSpPr>
        <p:spPr>
          <a:xfrm>
            <a:off x="590513" y="139533"/>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The workshop  </a:t>
            </a:r>
            <a:endParaRPr lang="en-GB" sz="3600" dirty="0">
              <a:solidFill>
                <a:schemeClr val="bg1"/>
              </a:solidFill>
            </a:endParaRPr>
          </a:p>
        </p:txBody>
      </p:sp>
      <p:sp>
        <p:nvSpPr>
          <p:cNvPr id="11" name="TextBox 10">
            <a:extLst>
              <a:ext uri="{FF2B5EF4-FFF2-40B4-BE49-F238E27FC236}">
                <a16:creationId xmlns:a16="http://schemas.microsoft.com/office/drawing/2014/main" id="{FFC40B2C-A2F4-572B-83DB-0977611240E1}"/>
              </a:ext>
            </a:extLst>
          </p:cNvPr>
          <p:cNvSpPr txBox="1"/>
          <p:nvPr/>
        </p:nvSpPr>
        <p:spPr>
          <a:xfrm>
            <a:off x="590513" y="1265041"/>
            <a:ext cx="11010974" cy="707886"/>
          </a:xfrm>
          <a:prstGeom prst="rect">
            <a:avLst/>
          </a:prstGeom>
          <a:noFill/>
        </p:spPr>
        <p:txBody>
          <a:bodyPr wrap="square" rtlCol="0">
            <a:spAutoFit/>
          </a:bodyPr>
          <a:lstStyle/>
          <a:p>
            <a:pPr marL="0" indent="0">
              <a:buNone/>
            </a:pPr>
            <a:r>
              <a:rPr lang="en-GB" sz="2000" dirty="0">
                <a:cs typeface="Arial" panose="020B0604020202020204" pitchFamily="34" charset="0"/>
              </a:rPr>
              <a:t>We organised a workshop, Living with Fibromyalgia, to understand the experiences of patients who have fibromyalgia and their carers, focusing on: </a:t>
            </a:r>
            <a:endParaRPr lang="en-GB" dirty="0"/>
          </a:p>
        </p:txBody>
      </p:sp>
      <p:sp>
        <p:nvSpPr>
          <p:cNvPr id="2" name="Rectangle: Rounded Corners 1">
            <a:extLst>
              <a:ext uri="{FF2B5EF4-FFF2-40B4-BE49-F238E27FC236}">
                <a16:creationId xmlns:a16="http://schemas.microsoft.com/office/drawing/2014/main" id="{85337182-7A03-CEA3-E71C-CD3D884278DF}"/>
              </a:ext>
            </a:extLst>
          </p:cNvPr>
          <p:cNvSpPr/>
          <p:nvPr/>
        </p:nvSpPr>
        <p:spPr>
          <a:xfrm>
            <a:off x="2786006" y="2951133"/>
            <a:ext cx="2003461" cy="309162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What works well?</a:t>
            </a:r>
          </a:p>
        </p:txBody>
      </p:sp>
      <p:sp>
        <p:nvSpPr>
          <p:cNvPr id="3" name="Rectangle: Rounded Corners 2">
            <a:extLst>
              <a:ext uri="{FF2B5EF4-FFF2-40B4-BE49-F238E27FC236}">
                <a16:creationId xmlns:a16="http://schemas.microsoft.com/office/drawing/2014/main" id="{EBDE6416-AD57-4A80-F2C8-E818E55223CC}"/>
              </a:ext>
            </a:extLst>
          </p:cNvPr>
          <p:cNvSpPr/>
          <p:nvPr/>
        </p:nvSpPr>
        <p:spPr>
          <a:xfrm>
            <a:off x="7525816" y="2951133"/>
            <a:ext cx="2003461" cy="2999646"/>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What matters most?</a:t>
            </a:r>
          </a:p>
        </p:txBody>
      </p:sp>
      <p:sp>
        <p:nvSpPr>
          <p:cNvPr id="4" name="Rectangle: Rounded Corners 3">
            <a:extLst>
              <a:ext uri="{FF2B5EF4-FFF2-40B4-BE49-F238E27FC236}">
                <a16:creationId xmlns:a16="http://schemas.microsoft.com/office/drawing/2014/main" id="{3E4907A7-E190-F4F9-38B7-4961F1549B14}"/>
              </a:ext>
            </a:extLst>
          </p:cNvPr>
          <p:cNvSpPr/>
          <p:nvPr/>
        </p:nvSpPr>
        <p:spPr>
          <a:xfrm>
            <a:off x="5155911" y="2951132"/>
            <a:ext cx="2003461" cy="3091629"/>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What doesn’t work so well?</a:t>
            </a:r>
          </a:p>
        </p:txBody>
      </p:sp>
    </p:spTree>
    <p:extLst>
      <p:ext uri="{BB962C8B-B14F-4D97-AF65-F5344CB8AC3E}">
        <p14:creationId xmlns:p14="http://schemas.microsoft.com/office/powerpoint/2010/main" val="2036619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1E721-8C0B-C7BA-1347-64E9B73E58A4}"/>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566F07E1-B521-7783-DF1D-85A4D3A12D3E}"/>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5D381089-D6AB-EDF5-CB06-0059B4709EB3}"/>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2E818CEE-5356-A8A6-1A33-D72DD0E77F5C}"/>
              </a:ext>
            </a:extLst>
          </p:cNvPr>
          <p:cNvSpPr txBox="1">
            <a:spLocks/>
          </p:cNvSpPr>
          <p:nvPr/>
        </p:nvSpPr>
        <p:spPr>
          <a:xfrm>
            <a:off x="581183" y="256122"/>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What could we do better together?</a:t>
            </a:r>
          </a:p>
        </p:txBody>
      </p:sp>
      <p:sp>
        <p:nvSpPr>
          <p:cNvPr id="12" name="Rectangle: Rounded Corners 11">
            <a:extLst>
              <a:ext uri="{FF2B5EF4-FFF2-40B4-BE49-F238E27FC236}">
                <a16:creationId xmlns:a16="http://schemas.microsoft.com/office/drawing/2014/main" id="{B6D54582-3C6E-2E44-C973-D0C1E0841132}"/>
              </a:ext>
            </a:extLst>
          </p:cNvPr>
          <p:cNvSpPr/>
          <p:nvPr/>
        </p:nvSpPr>
        <p:spPr>
          <a:xfrm>
            <a:off x="581183" y="1633628"/>
            <a:ext cx="3654119" cy="1661993"/>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3" name="Rectangle: Rounded Corners 12">
            <a:extLst>
              <a:ext uri="{FF2B5EF4-FFF2-40B4-BE49-F238E27FC236}">
                <a16:creationId xmlns:a16="http://schemas.microsoft.com/office/drawing/2014/main" id="{F4F2CA74-4BCD-41AD-ABAE-46B57676C8A4}"/>
              </a:ext>
            </a:extLst>
          </p:cNvPr>
          <p:cNvSpPr/>
          <p:nvPr/>
        </p:nvSpPr>
        <p:spPr>
          <a:xfrm>
            <a:off x="4414095" y="1581078"/>
            <a:ext cx="3701267" cy="4274599"/>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4" name="Rectangle: Rounded Corners 13">
            <a:extLst>
              <a:ext uri="{FF2B5EF4-FFF2-40B4-BE49-F238E27FC236}">
                <a16:creationId xmlns:a16="http://schemas.microsoft.com/office/drawing/2014/main" id="{93B668DF-69A0-C5C8-B7D9-4FBB3B83CA86}"/>
              </a:ext>
            </a:extLst>
          </p:cNvPr>
          <p:cNvSpPr/>
          <p:nvPr/>
        </p:nvSpPr>
        <p:spPr>
          <a:xfrm>
            <a:off x="659219" y="3427888"/>
            <a:ext cx="3576906" cy="1788507"/>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5" name="TextBox 14">
            <a:extLst>
              <a:ext uri="{FF2B5EF4-FFF2-40B4-BE49-F238E27FC236}">
                <a16:creationId xmlns:a16="http://schemas.microsoft.com/office/drawing/2014/main" id="{CDBEE31D-8997-B41F-BD5F-1FE17ADFBD09}"/>
              </a:ext>
            </a:extLst>
          </p:cNvPr>
          <p:cNvSpPr txBox="1"/>
          <p:nvPr/>
        </p:nvSpPr>
        <p:spPr>
          <a:xfrm>
            <a:off x="838200" y="1679939"/>
            <a:ext cx="3202172" cy="1661993"/>
          </a:xfrm>
          <a:prstGeom prst="rect">
            <a:avLst/>
          </a:prstGeom>
          <a:noFill/>
        </p:spPr>
        <p:txBody>
          <a:bodyPr wrap="square" rtlCol="0">
            <a:spAutoFit/>
          </a:bodyPr>
          <a:lstStyle/>
          <a:p>
            <a:pPr algn="ctr"/>
            <a:r>
              <a:rPr lang="en-GB" sz="2400" b="1" dirty="0">
                <a:solidFill>
                  <a:schemeClr val="bg1"/>
                </a:solidFill>
              </a:rPr>
              <a:t>Public education</a:t>
            </a:r>
          </a:p>
          <a:p>
            <a:pPr algn="ctr"/>
            <a:r>
              <a:rPr lang="en-GB" sz="1400" b="1" dirty="0">
                <a:solidFill>
                  <a:schemeClr val="bg1"/>
                </a:solidFill>
              </a:rPr>
              <a:t> </a:t>
            </a:r>
            <a:endParaRPr lang="en-GB" sz="105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Spread the word better to help with the loneliness aspect</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Sharing of studies such as King’s College – Fibro study (2021)</a:t>
            </a:r>
          </a:p>
        </p:txBody>
      </p:sp>
      <p:sp>
        <p:nvSpPr>
          <p:cNvPr id="16" name="TextBox 15">
            <a:extLst>
              <a:ext uri="{FF2B5EF4-FFF2-40B4-BE49-F238E27FC236}">
                <a16:creationId xmlns:a16="http://schemas.microsoft.com/office/drawing/2014/main" id="{E0C7E260-A109-C99A-B6A4-B9D2B6D4CCEB}"/>
              </a:ext>
            </a:extLst>
          </p:cNvPr>
          <p:cNvSpPr txBox="1"/>
          <p:nvPr/>
        </p:nvSpPr>
        <p:spPr>
          <a:xfrm>
            <a:off x="4656173" y="1924493"/>
            <a:ext cx="3218310" cy="3715820"/>
          </a:xfrm>
          <a:prstGeom prst="rect">
            <a:avLst/>
          </a:prstGeom>
          <a:noFill/>
        </p:spPr>
        <p:txBody>
          <a:bodyPr wrap="square" rtlCol="0">
            <a:spAutoFit/>
          </a:bodyPr>
          <a:lstStyle/>
          <a:p>
            <a:pPr algn="ctr"/>
            <a:r>
              <a:rPr lang="en-GB" sz="2400" b="1" dirty="0">
                <a:solidFill>
                  <a:schemeClr val="bg1"/>
                </a:solidFill>
              </a:rPr>
              <a:t>Visibility/accessibility of services </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Make support groups more known as well as health coaches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Have an interpreter for those who may also be deaf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Talking therapies specific to fibro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Create more accessible educational resources to help individuals self-manage their condition effectively.</a:t>
            </a:r>
          </a:p>
          <a:p>
            <a:pPr marL="285750" indent="-285750">
              <a:buFont typeface="Arial" panose="020B0604020202020204" pitchFamily="34" charset="0"/>
              <a:buChar char="•"/>
            </a:pPr>
            <a:r>
              <a:rPr lang="en-GB" sz="15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The dietetic update was enormously helpful</a:t>
            </a:r>
            <a:endPar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5B7D8CA1-ECFB-6E90-2627-6367FE178499}"/>
              </a:ext>
            </a:extLst>
          </p:cNvPr>
          <p:cNvSpPr txBox="1"/>
          <p:nvPr/>
        </p:nvSpPr>
        <p:spPr>
          <a:xfrm>
            <a:off x="886274" y="3496760"/>
            <a:ext cx="3134509" cy="1631216"/>
          </a:xfrm>
          <a:prstGeom prst="rect">
            <a:avLst/>
          </a:prstGeom>
          <a:noFill/>
        </p:spPr>
        <p:txBody>
          <a:bodyPr wrap="square" rtlCol="0">
            <a:spAutoFit/>
          </a:bodyPr>
          <a:lstStyle/>
          <a:p>
            <a:pPr algn="ctr"/>
            <a:r>
              <a:rPr lang="en-GB" sz="2400" b="1" dirty="0">
                <a:solidFill>
                  <a:schemeClr val="bg1"/>
                </a:solidFill>
              </a:rPr>
              <a:t>Research </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Having a questionnaire at the start and end of the project to measure its success depending on objectives. </a:t>
            </a:r>
          </a:p>
        </p:txBody>
      </p:sp>
      <p:sp>
        <p:nvSpPr>
          <p:cNvPr id="2" name="Rectangle: Rounded Corners 1">
            <a:extLst>
              <a:ext uri="{FF2B5EF4-FFF2-40B4-BE49-F238E27FC236}">
                <a16:creationId xmlns:a16="http://schemas.microsoft.com/office/drawing/2014/main" id="{C219DA8B-B268-D2E9-F5A9-53B5B52ACF3D}"/>
              </a:ext>
            </a:extLst>
          </p:cNvPr>
          <p:cNvSpPr/>
          <p:nvPr/>
        </p:nvSpPr>
        <p:spPr>
          <a:xfrm>
            <a:off x="8310292" y="1581078"/>
            <a:ext cx="3654119" cy="483533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3" name="TextBox 2">
            <a:extLst>
              <a:ext uri="{FF2B5EF4-FFF2-40B4-BE49-F238E27FC236}">
                <a16:creationId xmlns:a16="http://schemas.microsoft.com/office/drawing/2014/main" id="{5AA3D6CD-FF47-AEDB-5468-74D37715A271}"/>
              </a:ext>
            </a:extLst>
          </p:cNvPr>
          <p:cNvSpPr txBox="1"/>
          <p:nvPr/>
        </p:nvSpPr>
        <p:spPr>
          <a:xfrm>
            <a:off x="8536265" y="1905110"/>
            <a:ext cx="3202172" cy="4308872"/>
          </a:xfrm>
          <a:prstGeom prst="rect">
            <a:avLst/>
          </a:prstGeom>
          <a:noFill/>
        </p:spPr>
        <p:txBody>
          <a:bodyPr wrap="square" rtlCol="0">
            <a:spAutoFit/>
          </a:bodyPr>
          <a:lstStyle/>
          <a:p>
            <a:pPr algn="ctr"/>
            <a:r>
              <a:rPr lang="en-GB" sz="2400" b="1" dirty="0">
                <a:solidFill>
                  <a:schemeClr val="bg1"/>
                </a:solidFill>
              </a:rPr>
              <a:t>Healthcare training and awareness </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More education for medical professionals on fibromyalgia</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Self-management programme; accessible at different times of the day</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6-week program sounds good, especially for newly diagnosed people with sessions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Information about help and support</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Better explanation of what fibro is and what can affect you</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6 week rolling programme of support </a:t>
            </a:r>
          </a:p>
        </p:txBody>
      </p:sp>
      <p:sp>
        <p:nvSpPr>
          <p:cNvPr id="4" name="Rectangle: Rounded Corners 3">
            <a:extLst>
              <a:ext uri="{FF2B5EF4-FFF2-40B4-BE49-F238E27FC236}">
                <a16:creationId xmlns:a16="http://schemas.microsoft.com/office/drawing/2014/main" id="{743CB954-8E53-33E7-432F-906BCFE80FE9}"/>
              </a:ext>
            </a:extLst>
          </p:cNvPr>
          <p:cNvSpPr/>
          <p:nvPr/>
        </p:nvSpPr>
        <p:spPr>
          <a:xfrm>
            <a:off x="644468" y="5348662"/>
            <a:ext cx="3654119" cy="1577313"/>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6" name="TextBox 5">
            <a:extLst>
              <a:ext uri="{FF2B5EF4-FFF2-40B4-BE49-F238E27FC236}">
                <a16:creationId xmlns:a16="http://schemas.microsoft.com/office/drawing/2014/main" id="{1E89AE4A-0DFA-653A-C999-768AD21D8031}"/>
              </a:ext>
            </a:extLst>
          </p:cNvPr>
          <p:cNvSpPr txBox="1"/>
          <p:nvPr/>
        </p:nvSpPr>
        <p:spPr>
          <a:xfrm>
            <a:off x="944525" y="5444359"/>
            <a:ext cx="3202173" cy="1400383"/>
          </a:xfrm>
          <a:prstGeom prst="rect">
            <a:avLst/>
          </a:prstGeom>
          <a:noFill/>
        </p:spPr>
        <p:txBody>
          <a:bodyPr wrap="square" rtlCol="0">
            <a:spAutoFit/>
          </a:bodyPr>
          <a:lstStyle/>
          <a:p>
            <a:pPr algn="ctr"/>
            <a:r>
              <a:rPr lang="en-GB" sz="2400" b="1" dirty="0">
                <a:solidFill>
                  <a:schemeClr val="bg1"/>
                </a:solidFill>
              </a:rPr>
              <a:t>Alternative/Holistic </a:t>
            </a:r>
          </a:p>
          <a:p>
            <a:pPr algn="ctr"/>
            <a:r>
              <a:rPr lang="en-GB" sz="1400" b="1" dirty="0">
                <a:solidFill>
                  <a:schemeClr val="bg1"/>
                </a:solidFill>
              </a:rPr>
              <a:t> </a:t>
            </a:r>
            <a:endParaRPr lang="en-GB" sz="105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Natural supplements on prescription / Self-help techniques</a:t>
            </a:r>
          </a:p>
        </p:txBody>
      </p:sp>
    </p:spTree>
    <p:extLst>
      <p:ext uri="{BB962C8B-B14F-4D97-AF65-F5344CB8AC3E}">
        <p14:creationId xmlns:p14="http://schemas.microsoft.com/office/powerpoint/2010/main" val="295748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43F72-337E-9979-A8E6-D0A13AE68944}"/>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8229C483-2839-369E-6499-1D1CF630C012}"/>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062D8273-5182-E2C7-4DD2-82B89C55FA22}"/>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B33007C0-DE25-D801-F441-9936A22B295A}"/>
              </a:ext>
            </a:extLst>
          </p:cNvPr>
          <p:cNvSpPr txBox="1">
            <a:spLocks/>
          </p:cNvSpPr>
          <p:nvPr/>
        </p:nvSpPr>
        <p:spPr>
          <a:xfrm>
            <a:off x="581183" y="256122"/>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What could we do better together?</a:t>
            </a:r>
          </a:p>
        </p:txBody>
      </p:sp>
      <p:sp>
        <p:nvSpPr>
          <p:cNvPr id="13" name="Rectangle: Rounded Corners 12">
            <a:extLst>
              <a:ext uri="{FF2B5EF4-FFF2-40B4-BE49-F238E27FC236}">
                <a16:creationId xmlns:a16="http://schemas.microsoft.com/office/drawing/2014/main" id="{BB24F7E5-6B28-3B4B-CB16-A6F619D1A4F8}"/>
              </a:ext>
            </a:extLst>
          </p:cNvPr>
          <p:cNvSpPr/>
          <p:nvPr/>
        </p:nvSpPr>
        <p:spPr>
          <a:xfrm>
            <a:off x="4430200" y="1845008"/>
            <a:ext cx="3654119" cy="483533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4" name="Rectangle: Rounded Corners 13">
            <a:extLst>
              <a:ext uri="{FF2B5EF4-FFF2-40B4-BE49-F238E27FC236}">
                <a16:creationId xmlns:a16="http://schemas.microsoft.com/office/drawing/2014/main" id="{E6891646-4076-5A7E-6EF6-1E5F43E29BE7}"/>
              </a:ext>
            </a:extLst>
          </p:cNvPr>
          <p:cNvSpPr/>
          <p:nvPr/>
        </p:nvSpPr>
        <p:spPr>
          <a:xfrm>
            <a:off x="581183" y="1766540"/>
            <a:ext cx="3654119" cy="483533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6" name="TextBox 15">
            <a:extLst>
              <a:ext uri="{FF2B5EF4-FFF2-40B4-BE49-F238E27FC236}">
                <a16:creationId xmlns:a16="http://schemas.microsoft.com/office/drawing/2014/main" id="{CC645834-91DC-E541-0D85-911AD82047E9}"/>
              </a:ext>
            </a:extLst>
          </p:cNvPr>
          <p:cNvSpPr txBox="1"/>
          <p:nvPr/>
        </p:nvSpPr>
        <p:spPr>
          <a:xfrm>
            <a:off x="4656173" y="2094609"/>
            <a:ext cx="3202172" cy="4601260"/>
          </a:xfrm>
          <a:prstGeom prst="rect">
            <a:avLst/>
          </a:prstGeom>
          <a:noFill/>
        </p:spPr>
        <p:txBody>
          <a:bodyPr wrap="square" rtlCol="0">
            <a:spAutoFit/>
          </a:bodyPr>
          <a:lstStyle/>
          <a:p>
            <a:pPr algn="ctr"/>
            <a:r>
              <a:rPr lang="en-GB" sz="2400" b="1" dirty="0">
                <a:solidFill>
                  <a:schemeClr val="bg1"/>
                </a:solidFill>
              </a:rPr>
              <a:t>Support services</a:t>
            </a:r>
          </a:p>
          <a:p>
            <a:pPr algn="ctr"/>
            <a:endParaRPr lang="en-GB" sz="14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To include MDT (multi disciplinary team) that can support with relevant symptoms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Strengthen collaboration between support services and healthcare providers.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Have a 6 week plan outside of work hours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Benefit from online pathways/sessions such as these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Help and support to access the services needed, quicker</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6-week plan is not long enough, not enough time to cover all of the factors that effect the patient’s day-to-day life </a:t>
            </a:r>
          </a:p>
        </p:txBody>
      </p:sp>
      <p:sp>
        <p:nvSpPr>
          <p:cNvPr id="17" name="TextBox 16">
            <a:extLst>
              <a:ext uri="{FF2B5EF4-FFF2-40B4-BE49-F238E27FC236}">
                <a16:creationId xmlns:a16="http://schemas.microsoft.com/office/drawing/2014/main" id="{FBEA9189-5869-9647-E9EF-CD823B33972E}"/>
              </a:ext>
            </a:extLst>
          </p:cNvPr>
          <p:cNvSpPr txBox="1"/>
          <p:nvPr/>
        </p:nvSpPr>
        <p:spPr>
          <a:xfrm>
            <a:off x="807156" y="2069565"/>
            <a:ext cx="3202172" cy="4339650"/>
          </a:xfrm>
          <a:prstGeom prst="rect">
            <a:avLst/>
          </a:prstGeom>
          <a:noFill/>
        </p:spPr>
        <p:txBody>
          <a:bodyPr wrap="square" rtlCol="0">
            <a:spAutoFit/>
          </a:bodyPr>
          <a:lstStyle/>
          <a:p>
            <a:pPr algn="ctr"/>
            <a:r>
              <a:rPr lang="en-GB" sz="2400" b="1" dirty="0">
                <a:solidFill>
                  <a:schemeClr val="bg1"/>
                </a:solidFill>
              </a:rPr>
              <a:t>Healthcare</a:t>
            </a:r>
          </a:p>
          <a:p>
            <a:pPr algn="ctr"/>
            <a:r>
              <a:rPr lang="en-GB" sz="1200" b="1" dirty="0">
                <a:solidFill>
                  <a:schemeClr val="bg1"/>
                </a:solidFill>
              </a:rPr>
              <a:t> </a:t>
            </a:r>
            <a:endParaRPr lang="en-GB" sz="10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Advocate for more GP/primary care awareness that can increase referrals and engagement in self-management programmes.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Create more accessible educational resources to help individuals self-manage their condition effectively.</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Help with sleep disturbances and fatigue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Improvement on referral processes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Re-instill confidence in the system </a:t>
            </a:r>
          </a:p>
          <a:p>
            <a:endPar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2" name="Rectangle: Rounded Corners 1">
            <a:extLst>
              <a:ext uri="{FF2B5EF4-FFF2-40B4-BE49-F238E27FC236}">
                <a16:creationId xmlns:a16="http://schemas.microsoft.com/office/drawing/2014/main" id="{B61DB3E0-11D8-390D-26F2-4F9A5A7319AE}"/>
              </a:ext>
            </a:extLst>
          </p:cNvPr>
          <p:cNvSpPr/>
          <p:nvPr/>
        </p:nvSpPr>
        <p:spPr>
          <a:xfrm>
            <a:off x="8310292" y="1825625"/>
            <a:ext cx="3654119" cy="483533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3" name="TextBox 2">
            <a:extLst>
              <a:ext uri="{FF2B5EF4-FFF2-40B4-BE49-F238E27FC236}">
                <a16:creationId xmlns:a16="http://schemas.microsoft.com/office/drawing/2014/main" id="{FEB4AFB9-7F2F-6DA3-4E3A-AAEC7F5DC633}"/>
              </a:ext>
            </a:extLst>
          </p:cNvPr>
          <p:cNvSpPr txBox="1"/>
          <p:nvPr/>
        </p:nvSpPr>
        <p:spPr>
          <a:xfrm>
            <a:off x="8536265" y="2149657"/>
            <a:ext cx="3202172" cy="4555093"/>
          </a:xfrm>
          <a:prstGeom prst="rect">
            <a:avLst/>
          </a:prstGeom>
          <a:noFill/>
        </p:spPr>
        <p:txBody>
          <a:bodyPr wrap="square" rtlCol="0">
            <a:spAutoFit/>
          </a:bodyPr>
          <a:lstStyle/>
          <a:p>
            <a:pPr algn="ctr"/>
            <a:r>
              <a:rPr lang="en-GB" sz="2400" b="1" dirty="0">
                <a:solidFill>
                  <a:schemeClr val="bg1"/>
                </a:solidFill>
              </a:rPr>
              <a:t>Support Groups</a:t>
            </a:r>
          </a:p>
          <a:p>
            <a:pPr algn="ctr"/>
            <a:endParaRPr lang="en-GB" sz="11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Support groups both face-to-face and online and hybrid in an accessible space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Find something you love and a group that does it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Wellbeing Hub in the community with access for individuals who work during the day</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Peer groups for sharing lived experiences and connection to enhance the sense of belonging, as fibromyalgia can lead to feelings of isolation.</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 physio led exercise class online or in person, and recorded so people can do it in their own time</a:t>
            </a:r>
          </a:p>
          <a:p>
            <a:endPar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54931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A3711B6-3EA2-4DA1-B20B-E3BD0A928C57}"/>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831ED41E-0F0C-5DB6-1BFD-5836D1656424}"/>
              </a:ext>
            </a:extLst>
          </p:cNvPr>
          <p:cNvSpPr>
            <a:spLocks noGrp="1"/>
          </p:cNvSpPr>
          <p:nvPr>
            <p:ph type="title"/>
          </p:nvPr>
        </p:nvSpPr>
        <p:spPr>
          <a:xfrm>
            <a:off x="838199" y="365125"/>
            <a:ext cx="10730023" cy="1325563"/>
          </a:xfrm>
        </p:spPr>
        <p:txBody>
          <a:bodyPr>
            <a:normAutofit/>
          </a:bodyPr>
          <a:lstStyle/>
          <a:p>
            <a:r>
              <a:rPr lang="en-GB" sz="3600" b="1" dirty="0">
                <a:solidFill>
                  <a:schemeClr val="bg1"/>
                </a:solidFill>
                <a:latin typeface="Arial" panose="020B0604020202020204" pitchFamily="34" charset="0"/>
                <a:cs typeface="Arial" panose="020B0604020202020204" pitchFamily="34" charset="0"/>
              </a:rPr>
              <a:t>Do you know what support is out there for you?</a:t>
            </a:r>
          </a:p>
        </p:txBody>
      </p:sp>
      <p:sp>
        <p:nvSpPr>
          <p:cNvPr id="5" name="Rectangle: Rounded Corners 4">
            <a:extLst>
              <a:ext uri="{FF2B5EF4-FFF2-40B4-BE49-F238E27FC236}">
                <a16:creationId xmlns:a16="http://schemas.microsoft.com/office/drawing/2014/main" id="{95ED0F52-91E0-5B1F-00CF-E2DD6686A73D}"/>
              </a:ext>
            </a:extLst>
          </p:cNvPr>
          <p:cNvSpPr/>
          <p:nvPr/>
        </p:nvSpPr>
        <p:spPr>
          <a:xfrm>
            <a:off x="838200" y="1916336"/>
            <a:ext cx="6381307" cy="2075999"/>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This question was met with silence and shrugging, basically the answer was no without anybody really saying it. Then they started saying apart from the GP and the pain management there's nothing.</a:t>
            </a:r>
          </a:p>
        </p:txBody>
      </p:sp>
      <p:sp>
        <p:nvSpPr>
          <p:cNvPr id="8" name="Rectangle: Rounded Corners 7">
            <a:extLst>
              <a:ext uri="{FF2B5EF4-FFF2-40B4-BE49-F238E27FC236}">
                <a16:creationId xmlns:a16="http://schemas.microsoft.com/office/drawing/2014/main" id="{0074BB93-0210-C411-EEA5-BC777139A4E4}"/>
              </a:ext>
            </a:extLst>
          </p:cNvPr>
          <p:cNvSpPr/>
          <p:nvPr/>
        </p:nvSpPr>
        <p:spPr>
          <a:xfrm>
            <a:off x="5524590" y="4217983"/>
            <a:ext cx="6381307" cy="2075999"/>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t>I asked around community and volunteer groups, and lots of shrugging, but nobody's looked into it or checked it out.</a:t>
            </a:r>
          </a:p>
        </p:txBody>
      </p:sp>
    </p:spTree>
    <p:extLst>
      <p:ext uri="{BB962C8B-B14F-4D97-AF65-F5344CB8AC3E}">
        <p14:creationId xmlns:p14="http://schemas.microsoft.com/office/powerpoint/2010/main" val="38064308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9F735-8AC7-4F65-2AB1-9553856279E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D4850E6-FA58-3A7C-CF9C-8AD5E0C7C9AC}"/>
              </a:ext>
            </a:extLst>
          </p:cNvPr>
          <p:cNvSpPr/>
          <p:nvPr/>
        </p:nvSpPr>
        <p:spPr>
          <a:xfrm rot="10800000">
            <a:off x="9746" y="-329609"/>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74E41DFC-1A24-B5AE-9B23-37DE5F833245}"/>
              </a:ext>
            </a:extLst>
          </p:cNvPr>
          <p:cNvSpPr>
            <a:spLocks noGrp="1"/>
          </p:cNvSpPr>
          <p:nvPr>
            <p:ph type="title"/>
          </p:nvPr>
        </p:nvSpPr>
        <p:spPr>
          <a:xfrm>
            <a:off x="838200" y="365125"/>
            <a:ext cx="10857614" cy="1325563"/>
          </a:xfrm>
        </p:spPr>
        <p:txBody>
          <a:bodyPr>
            <a:normAutofit/>
          </a:bodyPr>
          <a:lstStyle/>
          <a:p>
            <a:r>
              <a:rPr lang="en-GB" sz="3600" b="1" dirty="0">
                <a:solidFill>
                  <a:schemeClr val="accent1"/>
                </a:solidFill>
                <a:latin typeface="Arial" panose="020B0604020202020204" pitchFamily="34" charset="0"/>
                <a:cs typeface="Arial" panose="020B0604020202020204" pitchFamily="34" charset="0"/>
              </a:rPr>
              <a:t>Post Fibromyalgia Workshop Survey Responses</a:t>
            </a:r>
          </a:p>
        </p:txBody>
      </p:sp>
      <p:sp>
        <p:nvSpPr>
          <p:cNvPr id="4" name="Rectangle: Single Corner Snipped 3">
            <a:extLst>
              <a:ext uri="{FF2B5EF4-FFF2-40B4-BE49-F238E27FC236}">
                <a16:creationId xmlns:a16="http://schemas.microsoft.com/office/drawing/2014/main" id="{9899EA3F-5F99-D8E1-6F74-AABB058CD960}"/>
              </a:ext>
            </a:extLst>
          </p:cNvPr>
          <p:cNvSpPr/>
          <p:nvPr/>
        </p:nvSpPr>
        <p:spPr>
          <a:xfrm>
            <a:off x="3905157" y="1545271"/>
            <a:ext cx="4971099" cy="616577"/>
          </a:xfrm>
          <a:prstGeom prst="snip1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solidFill>
              </a:rPr>
              <a:t>33 survey responses. Key themes:</a:t>
            </a:r>
          </a:p>
        </p:txBody>
      </p:sp>
      <p:sp>
        <p:nvSpPr>
          <p:cNvPr id="6" name="Rectangle: Rounded Corners 5">
            <a:extLst>
              <a:ext uri="{FF2B5EF4-FFF2-40B4-BE49-F238E27FC236}">
                <a16:creationId xmlns:a16="http://schemas.microsoft.com/office/drawing/2014/main" id="{7C43CF7F-0252-B7FD-430C-DD0B87FAACF5}"/>
              </a:ext>
            </a:extLst>
          </p:cNvPr>
          <p:cNvSpPr/>
          <p:nvPr/>
        </p:nvSpPr>
        <p:spPr>
          <a:xfrm>
            <a:off x="8370284" y="2559602"/>
            <a:ext cx="3460202" cy="11034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Improved education for Healthcare Professionals, in particular GP’s</a:t>
            </a:r>
          </a:p>
        </p:txBody>
      </p:sp>
      <p:sp>
        <p:nvSpPr>
          <p:cNvPr id="7" name="Rectangle: Rounded Corners 6">
            <a:extLst>
              <a:ext uri="{FF2B5EF4-FFF2-40B4-BE49-F238E27FC236}">
                <a16:creationId xmlns:a16="http://schemas.microsoft.com/office/drawing/2014/main" id="{F653C344-18A9-BAD1-C106-7D519D41C719}"/>
              </a:ext>
            </a:extLst>
          </p:cNvPr>
          <p:cNvSpPr/>
          <p:nvPr/>
        </p:nvSpPr>
        <p:spPr>
          <a:xfrm>
            <a:off x="2635100" y="3904813"/>
            <a:ext cx="3460202" cy="11034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Raising awareness of fibromyalgia and associated symptoms</a:t>
            </a:r>
          </a:p>
        </p:txBody>
      </p:sp>
      <p:sp>
        <p:nvSpPr>
          <p:cNvPr id="8" name="Rectangle: Rounded Corners 7">
            <a:extLst>
              <a:ext uri="{FF2B5EF4-FFF2-40B4-BE49-F238E27FC236}">
                <a16:creationId xmlns:a16="http://schemas.microsoft.com/office/drawing/2014/main" id="{12E8AF1D-8E31-93DA-8927-9ECF3EF3E8D6}"/>
              </a:ext>
            </a:extLst>
          </p:cNvPr>
          <p:cNvSpPr/>
          <p:nvPr/>
        </p:nvSpPr>
        <p:spPr>
          <a:xfrm>
            <a:off x="6457506" y="3949153"/>
            <a:ext cx="3460202" cy="11034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Education for improved symptom management and lifestyle</a:t>
            </a:r>
          </a:p>
        </p:txBody>
      </p:sp>
      <p:sp>
        <p:nvSpPr>
          <p:cNvPr id="9" name="Rectangle: Rounded Corners 8">
            <a:extLst>
              <a:ext uri="{FF2B5EF4-FFF2-40B4-BE49-F238E27FC236}">
                <a16:creationId xmlns:a16="http://schemas.microsoft.com/office/drawing/2014/main" id="{C51FC3A6-D0F0-F4CC-62DC-D599D6E0200E}"/>
              </a:ext>
            </a:extLst>
          </p:cNvPr>
          <p:cNvSpPr/>
          <p:nvPr/>
        </p:nvSpPr>
        <p:spPr>
          <a:xfrm>
            <a:off x="785035" y="2475577"/>
            <a:ext cx="3460202" cy="11034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Streamlined provision for a quicker diagnosis </a:t>
            </a:r>
          </a:p>
        </p:txBody>
      </p:sp>
      <p:sp>
        <p:nvSpPr>
          <p:cNvPr id="10" name="Rectangle: Rounded Corners 9">
            <a:extLst>
              <a:ext uri="{FF2B5EF4-FFF2-40B4-BE49-F238E27FC236}">
                <a16:creationId xmlns:a16="http://schemas.microsoft.com/office/drawing/2014/main" id="{7B66D280-0C89-7A5E-8074-7131DA48E236}"/>
              </a:ext>
            </a:extLst>
          </p:cNvPr>
          <p:cNvSpPr/>
          <p:nvPr/>
        </p:nvSpPr>
        <p:spPr>
          <a:xfrm>
            <a:off x="785035" y="5347998"/>
            <a:ext cx="3460202" cy="11034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Support and provision within the community i.e. low impact exercise classes</a:t>
            </a:r>
          </a:p>
        </p:txBody>
      </p:sp>
      <p:sp>
        <p:nvSpPr>
          <p:cNvPr id="11" name="Rectangle: Rounded Corners 10">
            <a:extLst>
              <a:ext uri="{FF2B5EF4-FFF2-40B4-BE49-F238E27FC236}">
                <a16:creationId xmlns:a16="http://schemas.microsoft.com/office/drawing/2014/main" id="{DAA00781-F10C-FAC5-0AC7-F959A3F74E0C}"/>
              </a:ext>
            </a:extLst>
          </p:cNvPr>
          <p:cNvSpPr/>
          <p:nvPr/>
        </p:nvSpPr>
        <p:spPr>
          <a:xfrm>
            <a:off x="4607441" y="5389382"/>
            <a:ext cx="3460202" cy="11034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More information and awareness for families and carers</a:t>
            </a:r>
          </a:p>
        </p:txBody>
      </p:sp>
      <p:sp>
        <p:nvSpPr>
          <p:cNvPr id="12" name="Rectangle: Rounded Corners 11">
            <a:extLst>
              <a:ext uri="{FF2B5EF4-FFF2-40B4-BE49-F238E27FC236}">
                <a16:creationId xmlns:a16="http://schemas.microsoft.com/office/drawing/2014/main" id="{5EF1B638-A5C0-CF7D-BCEC-40F4E7E4012B}"/>
              </a:ext>
            </a:extLst>
          </p:cNvPr>
          <p:cNvSpPr/>
          <p:nvPr/>
        </p:nvSpPr>
        <p:spPr>
          <a:xfrm>
            <a:off x="8426997" y="5389382"/>
            <a:ext cx="3460202" cy="11034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Workplace support and education for employers</a:t>
            </a:r>
          </a:p>
        </p:txBody>
      </p:sp>
    </p:spTree>
    <p:extLst>
      <p:ext uri="{BB962C8B-B14F-4D97-AF65-F5344CB8AC3E}">
        <p14:creationId xmlns:p14="http://schemas.microsoft.com/office/powerpoint/2010/main" val="11349412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6B103-A6B3-21F6-77FA-10AB3652610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0B4C50E-A365-7A96-0226-E80E4EA2DBC4}"/>
              </a:ext>
            </a:extLst>
          </p:cNvPr>
          <p:cNvSpPr/>
          <p:nvPr/>
        </p:nvSpPr>
        <p:spPr>
          <a:xfrm rot="10800000">
            <a:off x="9746" y="-329609"/>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C7835BA4-C4DC-E9C7-4CE9-342E567ACAF9}"/>
              </a:ext>
            </a:extLst>
          </p:cNvPr>
          <p:cNvSpPr>
            <a:spLocks noGrp="1"/>
          </p:cNvSpPr>
          <p:nvPr>
            <p:ph type="title"/>
          </p:nvPr>
        </p:nvSpPr>
        <p:spPr>
          <a:xfrm>
            <a:off x="838200" y="365125"/>
            <a:ext cx="10857614" cy="1325563"/>
          </a:xfrm>
        </p:spPr>
        <p:txBody>
          <a:bodyPr>
            <a:normAutofit/>
          </a:bodyPr>
          <a:lstStyle/>
          <a:p>
            <a:r>
              <a:rPr lang="en-GB" sz="3200" b="1" dirty="0">
                <a:solidFill>
                  <a:schemeClr val="accent1"/>
                </a:solidFill>
                <a:latin typeface="Arial" panose="020B0604020202020204" pitchFamily="34" charset="0"/>
                <a:cs typeface="Arial" panose="020B0604020202020204" pitchFamily="34" charset="0"/>
              </a:rPr>
              <a:t>What three things do you feel are most important to you living with fibromyalgia?</a:t>
            </a:r>
          </a:p>
        </p:txBody>
      </p:sp>
      <p:sp>
        <p:nvSpPr>
          <p:cNvPr id="7" name="Rectangle: Rounded Corners 6">
            <a:extLst>
              <a:ext uri="{FF2B5EF4-FFF2-40B4-BE49-F238E27FC236}">
                <a16:creationId xmlns:a16="http://schemas.microsoft.com/office/drawing/2014/main" id="{E1747514-4269-5D34-B437-44768153F0D3}"/>
              </a:ext>
            </a:extLst>
          </p:cNvPr>
          <p:cNvSpPr/>
          <p:nvPr/>
        </p:nvSpPr>
        <p:spPr>
          <a:xfrm>
            <a:off x="4642185" y="2583712"/>
            <a:ext cx="3268817" cy="1435797"/>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Support</a:t>
            </a:r>
          </a:p>
          <a:p>
            <a:pPr algn="ctr"/>
            <a:r>
              <a:rPr lang="en-GB" dirty="0"/>
              <a:t>Lifestyle, employment, pacing, raising awareness </a:t>
            </a:r>
          </a:p>
        </p:txBody>
      </p:sp>
      <p:sp>
        <p:nvSpPr>
          <p:cNvPr id="8" name="Rectangle: Rounded Corners 7">
            <a:extLst>
              <a:ext uri="{FF2B5EF4-FFF2-40B4-BE49-F238E27FC236}">
                <a16:creationId xmlns:a16="http://schemas.microsoft.com/office/drawing/2014/main" id="{8F61F3C5-D4CE-0011-8009-7C9F11023985}"/>
              </a:ext>
            </a:extLst>
          </p:cNvPr>
          <p:cNvSpPr/>
          <p:nvPr/>
        </p:nvSpPr>
        <p:spPr>
          <a:xfrm>
            <a:off x="8426997" y="2583712"/>
            <a:ext cx="3268817" cy="1435797"/>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t>Improved Symptom Management</a:t>
            </a:r>
          </a:p>
          <a:p>
            <a:pPr algn="ctr"/>
            <a:r>
              <a:rPr lang="en-GB" sz="1600" dirty="0"/>
              <a:t>Understanding pain pathways and symptoms </a:t>
            </a:r>
          </a:p>
        </p:txBody>
      </p:sp>
      <p:sp>
        <p:nvSpPr>
          <p:cNvPr id="9" name="Rectangle: Rounded Corners 8">
            <a:extLst>
              <a:ext uri="{FF2B5EF4-FFF2-40B4-BE49-F238E27FC236}">
                <a16:creationId xmlns:a16="http://schemas.microsoft.com/office/drawing/2014/main" id="{5E6AE4AA-C434-CED9-3E3F-41735ECE9CDA}"/>
              </a:ext>
            </a:extLst>
          </p:cNvPr>
          <p:cNvSpPr/>
          <p:nvPr/>
        </p:nvSpPr>
        <p:spPr>
          <a:xfrm>
            <a:off x="857373" y="2567763"/>
            <a:ext cx="3268817" cy="1435797"/>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Being believed</a:t>
            </a:r>
          </a:p>
          <a:p>
            <a:pPr algn="ctr"/>
            <a:r>
              <a:rPr lang="en-GB" dirty="0"/>
              <a:t>Compassion, acceptance </a:t>
            </a:r>
          </a:p>
        </p:txBody>
      </p:sp>
      <p:sp>
        <p:nvSpPr>
          <p:cNvPr id="10" name="Rectangle: Rounded Corners 9">
            <a:extLst>
              <a:ext uri="{FF2B5EF4-FFF2-40B4-BE49-F238E27FC236}">
                <a16:creationId xmlns:a16="http://schemas.microsoft.com/office/drawing/2014/main" id="{E166D161-1773-30CD-C148-0CA362BCC955}"/>
              </a:ext>
            </a:extLst>
          </p:cNvPr>
          <p:cNvSpPr/>
          <p:nvPr/>
        </p:nvSpPr>
        <p:spPr>
          <a:xfrm>
            <a:off x="2719342" y="4855200"/>
            <a:ext cx="3268817" cy="1435797"/>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Understanding</a:t>
            </a:r>
          </a:p>
          <a:p>
            <a:pPr algn="ctr"/>
            <a:r>
              <a:rPr lang="en-GB" dirty="0"/>
              <a:t>from healthcare professionals and family </a:t>
            </a:r>
          </a:p>
        </p:txBody>
      </p:sp>
      <p:sp>
        <p:nvSpPr>
          <p:cNvPr id="11" name="Rectangle: Rounded Corners 10">
            <a:extLst>
              <a:ext uri="{FF2B5EF4-FFF2-40B4-BE49-F238E27FC236}">
                <a16:creationId xmlns:a16="http://schemas.microsoft.com/office/drawing/2014/main" id="{11B617A7-E8A7-4EC7-EFAF-BFD1DF9E1E1D}"/>
              </a:ext>
            </a:extLst>
          </p:cNvPr>
          <p:cNvSpPr/>
          <p:nvPr/>
        </p:nvSpPr>
        <p:spPr>
          <a:xfrm>
            <a:off x="6541748" y="4896584"/>
            <a:ext cx="3268817" cy="1435797"/>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Education &amp; Knowledge</a:t>
            </a:r>
          </a:p>
          <a:p>
            <a:pPr algn="ctr"/>
            <a:r>
              <a:rPr lang="en-GB" dirty="0"/>
              <a:t>Living with fibro, MH, relaxation, exercise </a:t>
            </a:r>
          </a:p>
        </p:txBody>
      </p:sp>
      <p:sp>
        <p:nvSpPr>
          <p:cNvPr id="13" name="Rectangle: Rounded Corners 12">
            <a:extLst>
              <a:ext uri="{FF2B5EF4-FFF2-40B4-BE49-F238E27FC236}">
                <a16:creationId xmlns:a16="http://schemas.microsoft.com/office/drawing/2014/main" id="{F3FFDE82-87EB-4E02-A869-5E925BB90A74}"/>
              </a:ext>
            </a:extLst>
          </p:cNvPr>
          <p:cNvSpPr/>
          <p:nvPr/>
        </p:nvSpPr>
        <p:spPr>
          <a:xfrm>
            <a:off x="1465200" y="2013919"/>
            <a:ext cx="2120401" cy="708013"/>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t>19%</a:t>
            </a:r>
          </a:p>
        </p:txBody>
      </p:sp>
      <p:sp>
        <p:nvSpPr>
          <p:cNvPr id="14" name="Rectangle: Rounded Corners 13">
            <a:extLst>
              <a:ext uri="{FF2B5EF4-FFF2-40B4-BE49-F238E27FC236}">
                <a16:creationId xmlns:a16="http://schemas.microsoft.com/office/drawing/2014/main" id="{084B91AF-1472-C046-A87D-284557EB23DC}"/>
              </a:ext>
            </a:extLst>
          </p:cNvPr>
          <p:cNvSpPr/>
          <p:nvPr/>
        </p:nvSpPr>
        <p:spPr>
          <a:xfrm>
            <a:off x="5250012" y="2013919"/>
            <a:ext cx="2120401" cy="708013"/>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t>18%</a:t>
            </a:r>
          </a:p>
        </p:txBody>
      </p:sp>
      <p:sp>
        <p:nvSpPr>
          <p:cNvPr id="15" name="Rectangle: Rounded Corners 14">
            <a:extLst>
              <a:ext uri="{FF2B5EF4-FFF2-40B4-BE49-F238E27FC236}">
                <a16:creationId xmlns:a16="http://schemas.microsoft.com/office/drawing/2014/main" id="{C87C2A14-C862-25B2-2D20-F0EB646C68F6}"/>
              </a:ext>
            </a:extLst>
          </p:cNvPr>
          <p:cNvSpPr/>
          <p:nvPr/>
        </p:nvSpPr>
        <p:spPr>
          <a:xfrm>
            <a:off x="9080896" y="2013919"/>
            <a:ext cx="2120401" cy="708013"/>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t>15%</a:t>
            </a:r>
          </a:p>
        </p:txBody>
      </p:sp>
      <p:sp>
        <p:nvSpPr>
          <p:cNvPr id="16" name="Rectangle: Rounded Corners 15">
            <a:extLst>
              <a:ext uri="{FF2B5EF4-FFF2-40B4-BE49-F238E27FC236}">
                <a16:creationId xmlns:a16="http://schemas.microsoft.com/office/drawing/2014/main" id="{FBD4EF9F-EFFC-2E53-82D3-8F54DDA0E6A8}"/>
              </a:ext>
            </a:extLst>
          </p:cNvPr>
          <p:cNvSpPr/>
          <p:nvPr/>
        </p:nvSpPr>
        <p:spPr>
          <a:xfrm>
            <a:off x="3399507" y="4271007"/>
            <a:ext cx="2120401" cy="708013"/>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t>11%</a:t>
            </a:r>
          </a:p>
        </p:txBody>
      </p:sp>
      <p:sp>
        <p:nvSpPr>
          <p:cNvPr id="17" name="Rectangle: Rounded Corners 16">
            <a:extLst>
              <a:ext uri="{FF2B5EF4-FFF2-40B4-BE49-F238E27FC236}">
                <a16:creationId xmlns:a16="http://schemas.microsoft.com/office/drawing/2014/main" id="{4B04E915-D6A7-26F4-63F5-1B4F080D9306}"/>
              </a:ext>
            </a:extLst>
          </p:cNvPr>
          <p:cNvSpPr/>
          <p:nvPr/>
        </p:nvSpPr>
        <p:spPr>
          <a:xfrm>
            <a:off x="7184319" y="4302906"/>
            <a:ext cx="2120401" cy="708013"/>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t>10%</a:t>
            </a:r>
          </a:p>
        </p:txBody>
      </p:sp>
    </p:spTree>
    <p:extLst>
      <p:ext uri="{BB962C8B-B14F-4D97-AF65-F5344CB8AC3E}">
        <p14:creationId xmlns:p14="http://schemas.microsoft.com/office/powerpoint/2010/main" val="3362839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8B260-9D84-37FD-2BBF-F51C472086B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1CFD5B3-F074-07A8-8CFA-182E13DB7840}"/>
              </a:ext>
            </a:extLst>
          </p:cNvPr>
          <p:cNvSpPr/>
          <p:nvPr/>
        </p:nvSpPr>
        <p:spPr>
          <a:xfrm rot="10800000">
            <a:off x="9746" y="-329609"/>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EC82A185-E2FE-3F68-43F0-104288CB5E0D}"/>
              </a:ext>
            </a:extLst>
          </p:cNvPr>
          <p:cNvSpPr>
            <a:spLocks noGrp="1"/>
          </p:cNvSpPr>
          <p:nvPr>
            <p:ph type="title"/>
          </p:nvPr>
        </p:nvSpPr>
        <p:spPr>
          <a:xfrm>
            <a:off x="838200" y="365125"/>
            <a:ext cx="10857614" cy="1325563"/>
          </a:xfrm>
        </p:spPr>
        <p:txBody>
          <a:bodyPr>
            <a:normAutofit/>
          </a:bodyPr>
          <a:lstStyle/>
          <a:p>
            <a:r>
              <a:rPr lang="en-GB" sz="3200" b="1" dirty="0">
                <a:solidFill>
                  <a:schemeClr val="accent1"/>
                </a:solidFill>
                <a:latin typeface="Arial" panose="020B0604020202020204" pitchFamily="34" charset="0"/>
                <a:cs typeface="Arial" panose="020B0604020202020204" pitchFamily="34" charset="0"/>
              </a:rPr>
              <a:t>Please share a real-life experience that identifies how the current service has aided you</a:t>
            </a:r>
          </a:p>
        </p:txBody>
      </p:sp>
      <p:sp>
        <p:nvSpPr>
          <p:cNvPr id="4" name="Rectangle: Single Corner Snipped 3">
            <a:extLst>
              <a:ext uri="{FF2B5EF4-FFF2-40B4-BE49-F238E27FC236}">
                <a16:creationId xmlns:a16="http://schemas.microsoft.com/office/drawing/2014/main" id="{AF31B444-11A1-2808-B8B6-48A5B8D842FC}"/>
              </a:ext>
            </a:extLst>
          </p:cNvPr>
          <p:cNvSpPr/>
          <p:nvPr/>
        </p:nvSpPr>
        <p:spPr>
          <a:xfrm>
            <a:off x="967561" y="1696318"/>
            <a:ext cx="10675087" cy="1103493"/>
          </a:xfrm>
          <a:prstGeom prst="snip1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bg1"/>
                </a:solidFill>
              </a:rPr>
              <a:t>Responses to the question were largely negative, with perceived limited support available. Clinicians often offer medications for pain management but demonstrate little understanding of the underlying issues:</a:t>
            </a:r>
          </a:p>
        </p:txBody>
      </p:sp>
      <p:sp>
        <p:nvSpPr>
          <p:cNvPr id="7" name="Rectangle: Rounded Corners 6">
            <a:extLst>
              <a:ext uri="{FF2B5EF4-FFF2-40B4-BE49-F238E27FC236}">
                <a16:creationId xmlns:a16="http://schemas.microsoft.com/office/drawing/2014/main" id="{EBCDA2FF-5EEA-41C2-D980-E5B24DD59EA5}"/>
              </a:ext>
            </a:extLst>
          </p:cNvPr>
          <p:cNvSpPr/>
          <p:nvPr/>
        </p:nvSpPr>
        <p:spPr>
          <a:xfrm>
            <a:off x="6553196" y="3004848"/>
            <a:ext cx="5089452" cy="11034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i="1" dirty="0"/>
              <a:t>“I don’t feel it (my fibromyalgia) has been recognised yet but maybe after this invitation &amp; professionals out there, things may change now.“</a:t>
            </a:r>
          </a:p>
        </p:txBody>
      </p:sp>
      <p:sp>
        <p:nvSpPr>
          <p:cNvPr id="9" name="Rectangle: Rounded Corners 8">
            <a:extLst>
              <a:ext uri="{FF2B5EF4-FFF2-40B4-BE49-F238E27FC236}">
                <a16:creationId xmlns:a16="http://schemas.microsoft.com/office/drawing/2014/main" id="{4789BC0F-5167-99AF-A68F-12DA4F95EBDD}"/>
              </a:ext>
            </a:extLst>
          </p:cNvPr>
          <p:cNvSpPr/>
          <p:nvPr/>
        </p:nvSpPr>
        <p:spPr>
          <a:xfrm>
            <a:off x="967561" y="3004848"/>
            <a:ext cx="5089452" cy="11034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i="1" dirty="0"/>
              <a:t>“No help or recognition from my GP Practice for fibromyalgia.”</a:t>
            </a:r>
          </a:p>
        </p:txBody>
      </p:sp>
      <p:sp>
        <p:nvSpPr>
          <p:cNvPr id="5" name="Rectangle: Single Corner Snipped 4">
            <a:extLst>
              <a:ext uri="{FF2B5EF4-FFF2-40B4-BE49-F238E27FC236}">
                <a16:creationId xmlns:a16="http://schemas.microsoft.com/office/drawing/2014/main" id="{79476F4E-B73C-3B12-755C-711927D37DD9}"/>
              </a:ext>
            </a:extLst>
          </p:cNvPr>
          <p:cNvSpPr/>
          <p:nvPr/>
        </p:nvSpPr>
        <p:spPr>
          <a:xfrm>
            <a:off x="967561" y="4340957"/>
            <a:ext cx="10675087" cy="603187"/>
          </a:xfrm>
          <a:prstGeom prst="snip1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bg1"/>
                </a:solidFill>
              </a:rPr>
              <a:t>A handful of responses provide positive feedback on their experience; </a:t>
            </a:r>
          </a:p>
        </p:txBody>
      </p:sp>
      <p:sp>
        <p:nvSpPr>
          <p:cNvPr id="13" name="Rectangle: Rounded Corners 12">
            <a:extLst>
              <a:ext uri="{FF2B5EF4-FFF2-40B4-BE49-F238E27FC236}">
                <a16:creationId xmlns:a16="http://schemas.microsoft.com/office/drawing/2014/main" id="{A37223C8-C041-FC93-27F8-63E8C3BF0D43}"/>
              </a:ext>
            </a:extLst>
          </p:cNvPr>
          <p:cNvSpPr/>
          <p:nvPr/>
        </p:nvSpPr>
        <p:spPr>
          <a:xfrm>
            <a:off x="6553196" y="5202917"/>
            <a:ext cx="5089452" cy="11034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i="1" dirty="0"/>
              <a:t>“My GP has worked with me to titrate my medications to get the best balance between benefits and side effects listening to me.”</a:t>
            </a:r>
          </a:p>
        </p:txBody>
      </p:sp>
      <p:sp>
        <p:nvSpPr>
          <p:cNvPr id="14" name="Rectangle: Rounded Corners 13">
            <a:extLst>
              <a:ext uri="{FF2B5EF4-FFF2-40B4-BE49-F238E27FC236}">
                <a16:creationId xmlns:a16="http://schemas.microsoft.com/office/drawing/2014/main" id="{C584FB93-69CA-F069-0AE9-72B6DC6B9BC6}"/>
              </a:ext>
            </a:extLst>
          </p:cNvPr>
          <p:cNvSpPr/>
          <p:nvPr/>
        </p:nvSpPr>
        <p:spPr>
          <a:xfrm>
            <a:off x="967561" y="5202917"/>
            <a:ext cx="5089452" cy="11034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i="1" dirty="0"/>
              <a:t>“I have a wonderful consultant who has supported me through my journey with fibromyalgia.”</a:t>
            </a:r>
          </a:p>
        </p:txBody>
      </p:sp>
    </p:spTree>
    <p:extLst>
      <p:ext uri="{BB962C8B-B14F-4D97-AF65-F5344CB8AC3E}">
        <p14:creationId xmlns:p14="http://schemas.microsoft.com/office/powerpoint/2010/main" val="4706273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765DE-35B7-61EC-0328-5BDF6E1F0DB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5E34E1A-B9BE-E2D3-2149-EAAFCA683C41}"/>
              </a:ext>
            </a:extLst>
          </p:cNvPr>
          <p:cNvSpPr/>
          <p:nvPr/>
        </p:nvSpPr>
        <p:spPr>
          <a:xfrm rot="10800000">
            <a:off x="9746" y="-329609"/>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F03CF12C-AB1D-054B-51BD-3E9D8A622A3E}"/>
              </a:ext>
            </a:extLst>
          </p:cNvPr>
          <p:cNvSpPr>
            <a:spLocks noGrp="1"/>
          </p:cNvSpPr>
          <p:nvPr>
            <p:ph type="title"/>
          </p:nvPr>
        </p:nvSpPr>
        <p:spPr>
          <a:xfrm>
            <a:off x="838200" y="365125"/>
            <a:ext cx="10857614" cy="1325563"/>
          </a:xfrm>
        </p:spPr>
        <p:txBody>
          <a:bodyPr>
            <a:normAutofit/>
          </a:bodyPr>
          <a:lstStyle/>
          <a:p>
            <a:r>
              <a:rPr lang="en-GB" sz="2400" b="1" dirty="0">
                <a:solidFill>
                  <a:schemeClr val="accent1"/>
                </a:solidFill>
                <a:latin typeface="Arial" panose="020B0604020202020204" pitchFamily="34" charset="0"/>
                <a:cs typeface="Arial" panose="020B0604020202020204" pitchFamily="34" charset="0"/>
              </a:rPr>
              <a:t>Do you feel a six-week self-management programme would better enable you to understand and manage your fibromyalgia?</a:t>
            </a:r>
          </a:p>
        </p:txBody>
      </p:sp>
      <p:sp>
        <p:nvSpPr>
          <p:cNvPr id="4" name="Rectangle: Single Corner Snipped 3">
            <a:extLst>
              <a:ext uri="{FF2B5EF4-FFF2-40B4-BE49-F238E27FC236}">
                <a16:creationId xmlns:a16="http://schemas.microsoft.com/office/drawing/2014/main" id="{63C5AA0E-0435-06A4-1CEE-F4E2447160C5}"/>
              </a:ext>
            </a:extLst>
          </p:cNvPr>
          <p:cNvSpPr/>
          <p:nvPr/>
        </p:nvSpPr>
        <p:spPr>
          <a:xfrm>
            <a:off x="967561" y="1696318"/>
            <a:ext cx="10675087" cy="1222728"/>
          </a:xfrm>
          <a:prstGeom prst="snip1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bg1"/>
                </a:solidFill>
              </a:rPr>
              <a:t>An overwhelmingly positive response to a six-week fibromyalgia self-management programme, and 87% of participants feel that this additional support would be very beneficial in helping them to navigate their way through:</a:t>
            </a:r>
          </a:p>
        </p:txBody>
      </p:sp>
      <p:sp>
        <p:nvSpPr>
          <p:cNvPr id="7" name="Rectangle: Rounded Corners 6">
            <a:extLst>
              <a:ext uri="{FF2B5EF4-FFF2-40B4-BE49-F238E27FC236}">
                <a16:creationId xmlns:a16="http://schemas.microsoft.com/office/drawing/2014/main" id="{355E8CB8-4172-24E9-0717-CA517B03CCCC}"/>
              </a:ext>
            </a:extLst>
          </p:cNvPr>
          <p:cNvSpPr/>
          <p:nvPr/>
        </p:nvSpPr>
        <p:spPr>
          <a:xfrm>
            <a:off x="6553196" y="3277409"/>
            <a:ext cx="5089452" cy="162869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i="1" dirty="0"/>
              <a:t>“I would greatly appreciate any support, information, programme that better educates me regarding my fibromyalgia symptoms.“</a:t>
            </a:r>
          </a:p>
        </p:txBody>
      </p:sp>
      <p:sp>
        <p:nvSpPr>
          <p:cNvPr id="9" name="Rectangle: Rounded Corners 8">
            <a:extLst>
              <a:ext uri="{FF2B5EF4-FFF2-40B4-BE49-F238E27FC236}">
                <a16:creationId xmlns:a16="http://schemas.microsoft.com/office/drawing/2014/main" id="{F894DC0E-A3CC-5268-671A-E3EB6AAE4AD4}"/>
              </a:ext>
            </a:extLst>
          </p:cNvPr>
          <p:cNvSpPr/>
          <p:nvPr/>
        </p:nvSpPr>
        <p:spPr>
          <a:xfrm>
            <a:off x="967561" y="3277408"/>
            <a:ext cx="5089452" cy="1628699"/>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i="1" dirty="0"/>
              <a:t>“Yes, and this would be especially helpful for newly diagnosed. I did a lot of research myself as not supported after diagnosis.”</a:t>
            </a:r>
          </a:p>
        </p:txBody>
      </p:sp>
    </p:spTree>
    <p:extLst>
      <p:ext uri="{BB962C8B-B14F-4D97-AF65-F5344CB8AC3E}">
        <p14:creationId xmlns:p14="http://schemas.microsoft.com/office/powerpoint/2010/main" val="30855302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1D45C-4CA1-7040-03DF-31F333A9794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26E9BF4-CE76-CC7C-DBA2-8A30C4E98190}"/>
              </a:ext>
            </a:extLst>
          </p:cNvPr>
          <p:cNvSpPr/>
          <p:nvPr/>
        </p:nvSpPr>
        <p:spPr>
          <a:xfrm rot="10800000">
            <a:off x="9746" y="-329609"/>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161A2518-3DF1-BF44-7D52-804C57A4BBC0}"/>
              </a:ext>
            </a:extLst>
          </p:cNvPr>
          <p:cNvSpPr>
            <a:spLocks noGrp="1"/>
          </p:cNvSpPr>
          <p:nvPr>
            <p:ph type="title"/>
          </p:nvPr>
        </p:nvSpPr>
        <p:spPr>
          <a:xfrm>
            <a:off x="838200" y="365125"/>
            <a:ext cx="10857614" cy="1325563"/>
          </a:xfrm>
        </p:spPr>
        <p:txBody>
          <a:bodyPr>
            <a:normAutofit/>
          </a:bodyPr>
          <a:lstStyle/>
          <a:p>
            <a:r>
              <a:rPr lang="en-GB" sz="2400" b="1" dirty="0">
                <a:solidFill>
                  <a:schemeClr val="accent1"/>
                </a:solidFill>
                <a:latin typeface="Arial" panose="020B0604020202020204" pitchFamily="34" charset="0"/>
                <a:cs typeface="Arial" panose="020B0604020202020204" pitchFamily="34" charset="0"/>
              </a:rPr>
              <a:t>Which one improvement could be implemented to enhance the care pathway for fibromyalgia patients?</a:t>
            </a:r>
          </a:p>
        </p:txBody>
      </p:sp>
      <p:sp>
        <p:nvSpPr>
          <p:cNvPr id="4" name="Rectangle: Single Corner Snipped 3">
            <a:extLst>
              <a:ext uri="{FF2B5EF4-FFF2-40B4-BE49-F238E27FC236}">
                <a16:creationId xmlns:a16="http://schemas.microsoft.com/office/drawing/2014/main" id="{D0421AF4-B7F1-FF5E-57B9-379A59A5EF66}"/>
              </a:ext>
            </a:extLst>
          </p:cNvPr>
          <p:cNvSpPr/>
          <p:nvPr/>
        </p:nvSpPr>
        <p:spPr>
          <a:xfrm>
            <a:off x="967561" y="1529265"/>
            <a:ext cx="10675087" cy="510551"/>
          </a:xfrm>
          <a:prstGeom prst="snip1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bg1"/>
                </a:solidFill>
              </a:rPr>
              <a:t>Participants provided some valuable ideas for implementing improvements to current provision:</a:t>
            </a:r>
          </a:p>
        </p:txBody>
      </p:sp>
      <p:sp>
        <p:nvSpPr>
          <p:cNvPr id="5" name="Rectangle: Rounded Corners 4">
            <a:extLst>
              <a:ext uri="{FF2B5EF4-FFF2-40B4-BE49-F238E27FC236}">
                <a16:creationId xmlns:a16="http://schemas.microsoft.com/office/drawing/2014/main" id="{4FF60FD9-76E2-B41C-A70C-109F799B55C9}"/>
              </a:ext>
            </a:extLst>
          </p:cNvPr>
          <p:cNvSpPr/>
          <p:nvPr/>
        </p:nvSpPr>
        <p:spPr>
          <a:xfrm>
            <a:off x="6583529" y="5712728"/>
            <a:ext cx="2350966" cy="738145"/>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Fast track clinic</a:t>
            </a:r>
          </a:p>
        </p:txBody>
      </p:sp>
      <p:sp>
        <p:nvSpPr>
          <p:cNvPr id="6" name="Rectangle: Rounded Corners 5">
            <a:extLst>
              <a:ext uri="{FF2B5EF4-FFF2-40B4-BE49-F238E27FC236}">
                <a16:creationId xmlns:a16="http://schemas.microsoft.com/office/drawing/2014/main" id="{256EBA53-FBAB-A8E9-D69A-C2D1F5309E21}"/>
              </a:ext>
            </a:extLst>
          </p:cNvPr>
          <p:cNvSpPr/>
          <p:nvPr/>
        </p:nvSpPr>
        <p:spPr>
          <a:xfrm>
            <a:off x="1330976" y="2229370"/>
            <a:ext cx="2350966" cy="1590794"/>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Educate and increase the level of understanding for GPs and healthcare professionals </a:t>
            </a:r>
          </a:p>
        </p:txBody>
      </p:sp>
      <p:sp>
        <p:nvSpPr>
          <p:cNvPr id="8" name="Rectangle: Rounded Corners 7">
            <a:extLst>
              <a:ext uri="{FF2B5EF4-FFF2-40B4-BE49-F238E27FC236}">
                <a16:creationId xmlns:a16="http://schemas.microsoft.com/office/drawing/2014/main" id="{256EBA53-FBAB-A8E9-D69A-C2D1F5309E21}"/>
              </a:ext>
            </a:extLst>
          </p:cNvPr>
          <p:cNvSpPr/>
          <p:nvPr/>
        </p:nvSpPr>
        <p:spPr>
          <a:xfrm>
            <a:off x="9082283" y="4587782"/>
            <a:ext cx="2350966" cy="921777"/>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Flexible working options &amp; career adaptations</a:t>
            </a:r>
          </a:p>
        </p:txBody>
      </p:sp>
      <p:sp>
        <p:nvSpPr>
          <p:cNvPr id="10" name="Rectangle: Rounded Corners 9">
            <a:extLst>
              <a:ext uri="{FF2B5EF4-FFF2-40B4-BE49-F238E27FC236}">
                <a16:creationId xmlns:a16="http://schemas.microsoft.com/office/drawing/2014/main" id="{5BF2BE0E-EC15-89D3-A70C-4DE2E33E260D}"/>
              </a:ext>
            </a:extLst>
          </p:cNvPr>
          <p:cNvSpPr/>
          <p:nvPr/>
        </p:nvSpPr>
        <p:spPr>
          <a:xfrm>
            <a:off x="3939191" y="5064988"/>
            <a:ext cx="2350966" cy="1002716"/>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Designated Dr who specialises in fibromyalgia</a:t>
            </a:r>
          </a:p>
        </p:txBody>
      </p:sp>
      <p:sp>
        <p:nvSpPr>
          <p:cNvPr id="11" name="Rectangle: Rounded Corners 10">
            <a:extLst>
              <a:ext uri="{FF2B5EF4-FFF2-40B4-BE49-F238E27FC236}">
                <a16:creationId xmlns:a16="http://schemas.microsoft.com/office/drawing/2014/main" id="{BA80ED5C-1153-F31E-FB80-DF74FC2A5920}"/>
              </a:ext>
            </a:extLst>
          </p:cNvPr>
          <p:cNvSpPr/>
          <p:nvPr/>
        </p:nvSpPr>
        <p:spPr>
          <a:xfrm>
            <a:off x="3892933" y="2229370"/>
            <a:ext cx="2350966" cy="126547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Point of contact for medical enquiries and signposting to services etc</a:t>
            </a:r>
          </a:p>
        </p:txBody>
      </p:sp>
      <p:sp>
        <p:nvSpPr>
          <p:cNvPr id="12" name="Rectangle: Rounded Corners 11">
            <a:extLst>
              <a:ext uri="{FF2B5EF4-FFF2-40B4-BE49-F238E27FC236}">
                <a16:creationId xmlns:a16="http://schemas.microsoft.com/office/drawing/2014/main" id="{BBD7A6B2-473C-E6EF-0617-08029CC9A0F2}"/>
              </a:ext>
            </a:extLst>
          </p:cNvPr>
          <p:cNvSpPr/>
          <p:nvPr/>
        </p:nvSpPr>
        <p:spPr>
          <a:xfrm>
            <a:off x="3930236" y="3647179"/>
            <a:ext cx="2350966" cy="126547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Being made aware of the services out there already and maybe exercise classes ?</a:t>
            </a:r>
          </a:p>
        </p:txBody>
      </p:sp>
      <p:sp>
        <p:nvSpPr>
          <p:cNvPr id="13" name="Rectangle: Rounded Corners 12">
            <a:extLst>
              <a:ext uri="{FF2B5EF4-FFF2-40B4-BE49-F238E27FC236}">
                <a16:creationId xmlns:a16="http://schemas.microsoft.com/office/drawing/2014/main" id="{922E8481-309A-090F-0B56-0B25D8262621}"/>
              </a:ext>
            </a:extLst>
          </p:cNvPr>
          <p:cNvSpPr/>
          <p:nvPr/>
        </p:nvSpPr>
        <p:spPr>
          <a:xfrm>
            <a:off x="6464478" y="2229371"/>
            <a:ext cx="2350966" cy="1590793"/>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The multi professional team working seamlessly together in order for a speedy diagnosis</a:t>
            </a:r>
          </a:p>
        </p:txBody>
      </p:sp>
      <p:sp>
        <p:nvSpPr>
          <p:cNvPr id="14" name="Rectangle: Rounded Corners 13">
            <a:extLst>
              <a:ext uri="{FF2B5EF4-FFF2-40B4-BE49-F238E27FC236}">
                <a16:creationId xmlns:a16="http://schemas.microsoft.com/office/drawing/2014/main" id="{6F9EFEFA-2D51-1E7C-CE27-6A9E60C1ED0F}"/>
              </a:ext>
            </a:extLst>
          </p:cNvPr>
          <p:cNvSpPr/>
          <p:nvPr/>
        </p:nvSpPr>
        <p:spPr>
          <a:xfrm>
            <a:off x="9036024" y="2229539"/>
            <a:ext cx="2350966" cy="2145346"/>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Having a good contact, i.e. counselling and pain management and especially talking to others who have this condition</a:t>
            </a:r>
          </a:p>
        </p:txBody>
      </p:sp>
      <p:sp>
        <p:nvSpPr>
          <p:cNvPr id="15" name="Rectangle: Rounded Corners 14">
            <a:extLst>
              <a:ext uri="{FF2B5EF4-FFF2-40B4-BE49-F238E27FC236}">
                <a16:creationId xmlns:a16="http://schemas.microsoft.com/office/drawing/2014/main" id="{BB6D4FF7-B91C-F152-DCD5-F18229E5C966}"/>
              </a:ext>
            </a:extLst>
          </p:cNvPr>
          <p:cNvSpPr/>
          <p:nvPr/>
        </p:nvSpPr>
        <p:spPr>
          <a:xfrm>
            <a:off x="6510737" y="3971865"/>
            <a:ext cx="2350966" cy="1590793"/>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Educating medical professionals about fibro and dispelling myth that it is "all in their head"</a:t>
            </a:r>
          </a:p>
        </p:txBody>
      </p:sp>
      <p:sp>
        <p:nvSpPr>
          <p:cNvPr id="16" name="Rectangle: Rounded Corners 15">
            <a:extLst>
              <a:ext uri="{FF2B5EF4-FFF2-40B4-BE49-F238E27FC236}">
                <a16:creationId xmlns:a16="http://schemas.microsoft.com/office/drawing/2014/main" id="{41C33128-5709-C7F2-C575-D69C730B2846}"/>
              </a:ext>
            </a:extLst>
          </p:cNvPr>
          <p:cNvSpPr/>
          <p:nvPr/>
        </p:nvSpPr>
        <p:spPr>
          <a:xfrm>
            <a:off x="1330976" y="3981616"/>
            <a:ext cx="2350966" cy="2621337"/>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An exercise programme with fellow sufferers where you could meet weekly or monthly like there’s an exercise class for people with Parkinson’s in certain areas</a:t>
            </a:r>
          </a:p>
        </p:txBody>
      </p:sp>
    </p:spTree>
    <p:extLst>
      <p:ext uri="{BB962C8B-B14F-4D97-AF65-F5344CB8AC3E}">
        <p14:creationId xmlns:p14="http://schemas.microsoft.com/office/powerpoint/2010/main" val="38111490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1D48CE0-C1E4-92DC-9186-8EAC668B0894}"/>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9D980046-CCFC-0D6D-2F08-A6CA9CB6AEDF}"/>
              </a:ext>
            </a:extLst>
          </p:cNvPr>
          <p:cNvSpPr>
            <a:spLocks noGrp="1"/>
          </p:cNvSpPr>
          <p:nvPr>
            <p:ph type="title"/>
          </p:nvPr>
        </p:nvSpPr>
        <p:spPr/>
        <p:txBody>
          <a:bodyPr>
            <a:normAutofit/>
          </a:bodyPr>
          <a:lstStyle/>
          <a:p>
            <a:r>
              <a:rPr lang="en-GB" sz="3600" b="1" dirty="0">
                <a:solidFill>
                  <a:schemeClr val="bg1"/>
                </a:solidFill>
                <a:latin typeface="Arial" panose="020B0604020202020204" pitchFamily="34" charset="0"/>
                <a:cs typeface="Arial" panose="020B0604020202020204" pitchFamily="34" charset="0"/>
              </a:rPr>
              <a:t>Thank you </a:t>
            </a:r>
          </a:p>
        </p:txBody>
      </p:sp>
      <p:sp>
        <p:nvSpPr>
          <p:cNvPr id="7" name="Flowchart: Alternate Process 6">
            <a:extLst>
              <a:ext uri="{FF2B5EF4-FFF2-40B4-BE49-F238E27FC236}">
                <a16:creationId xmlns:a16="http://schemas.microsoft.com/office/drawing/2014/main" id="{5C764628-1746-84CE-EB1B-AE0631E369BB}"/>
              </a:ext>
            </a:extLst>
          </p:cNvPr>
          <p:cNvSpPr/>
          <p:nvPr/>
        </p:nvSpPr>
        <p:spPr>
          <a:xfrm>
            <a:off x="862377" y="1690689"/>
            <a:ext cx="10825843" cy="2724975"/>
          </a:xfrm>
          <a:prstGeom prst="flowChartAlternateProcess">
            <a:avLst/>
          </a:prstGeom>
          <a:solidFill>
            <a:srgbClr val="00AEEF"/>
          </a:solidFill>
          <a:ln>
            <a:solidFill>
              <a:srgbClr val="00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Content Placeholder 2">
            <a:extLst>
              <a:ext uri="{FF2B5EF4-FFF2-40B4-BE49-F238E27FC236}">
                <a16:creationId xmlns:a16="http://schemas.microsoft.com/office/drawing/2014/main" id="{3C3A83BA-F1D0-E871-469B-F991FC58CD12}"/>
              </a:ext>
            </a:extLst>
          </p:cNvPr>
          <p:cNvSpPr>
            <a:spLocks noGrp="1"/>
          </p:cNvSpPr>
          <p:nvPr>
            <p:ph idx="1"/>
          </p:nvPr>
        </p:nvSpPr>
        <p:spPr>
          <a:xfrm>
            <a:off x="1237933" y="2091574"/>
            <a:ext cx="10243457" cy="2724975"/>
          </a:xfrm>
        </p:spPr>
        <p:txBody>
          <a:bodyPr>
            <a:normAutofit/>
          </a:bodyPr>
          <a:lstStyle/>
          <a:p>
            <a:pPr marL="0" indent="0" algn="ctr">
              <a:buNone/>
            </a:pPr>
            <a:r>
              <a:rPr lang="en-GB" sz="2000" b="1" dirty="0">
                <a:solidFill>
                  <a:schemeClr val="bg1"/>
                </a:solidFill>
                <a:latin typeface="Grandview" panose="020F0502020204030204" pitchFamily="34" charset="0"/>
                <a:cs typeface="Cavolini" panose="03000502040302020204" pitchFamily="66" charset="0"/>
              </a:rPr>
              <a:t>Thank you to all of the amazing honest attendees who shared their journeys and experiences with us</a:t>
            </a:r>
          </a:p>
          <a:p>
            <a:pPr marL="0" indent="0" algn="ctr">
              <a:buNone/>
            </a:pPr>
            <a:r>
              <a:rPr lang="en-GB" sz="2000" b="1" dirty="0">
                <a:solidFill>
                  <a:schemeClr val="bg1"/>
                </a:solidFill>
                <a:latin typeface="Grandview" panose="020F0502020204030204" pitchFamily="34" charset="0"/>
                <a:cs typeface="Cavolini" panose="03000502040302020204" pitchFamily="66" charset="0"/>
              </a:rPr>
              <a:t>We had an overwhelming response for people wanting to join the session which was quite humbling and it really highlighted the struggles that many are facing on a daily basis. </a:t>
            </a:r>
          </a:p>
          <a:p>
            <a:pPr marL="0" indent="0" algn="ctr">
              <a:buNone/>
            </a:pPr>
            <a:r>
              <a:rPr lang="en-GB" sz="2000" b="1" dirty="0">
                <a:solidFill>
                  <a:schemeClr val="bg1"/>
                </a:solidFill>
                <a:latin typeface="Grandview" panose="020F0502020204030204" pitchFamily="34" charset="0"/>
                <a:cs typeface="Cavolini" panose="03000502040302020204" pitchFamily="66" charset="0"/>
              </a:rPr>
              <a:t>We know we can be stronger together and make the difference that we all need.</a:t>
            </a:r>
          </a:p>
        </p:txBody>
      </p:sp>
      <p:sp>
        <p:nvSpPr>
          <p:cNvPr id="4" name="Speech Bubble: Rectangle with Corners Rounded 3">
            <a:extLst>
              <a:ext uri="{FF2B5EF4-FFF2-40B4-BE49-F238E27FC236}">
                <a16:creationId xmlns:a16="http://schemas.microsoft.com/office/drawing/2014/main" id="{54A503AD-D376-AA6A-D358-B4833A3116FA}"/>
              </a:ext>
            </a:extLst>
          </p:cNvPr>
          <p:cNvSpPr/>
          <p:nvPr/>
        </p:nvSpPr>
        <p:spPr>
          <a:xfrm>
            <a:off x="853447" y="4866812"/>
            <a:ext cx="2189168" cy="1087423"/>
          </a:xfrm>
          <a:prstGeom prst="wedgeRoundRectCallout">
            <a:avLst>
              <a:gd name="adj1" fmla="val 46962"/>
              <a:gd name="adj2" fmla="val 75803"/>
              <a:gd name="adj3" fmla="val 16667"/>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endParaRPr lang="en-GB" sz="1800" b="1" i="1" kern="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800"/>
              </a:spcAft>
            </a:pPr>
            <a:r>
              <a:rPr lang="en-GB" sz="1800" b="1" i="1" kern="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Thank you for trying to help us feel less alone.</a:t>
            </a: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pP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Speech Bubble: Rectangle with Corners Rounded 5">
            <a:extLst>
              <a:ext uri="{FF2B5EF4-FFF2-40B4-BE49-F238E27FC236}">
                <a16:creationId xmlns:a16="http://schemas.microsoft.com/office/drawing/2014/main" id="{5284CF1B-5A69-758F-E975-315B72AAFFBE}"/>
              </a:ext>
            </a:extLst>
          </p:cNvPr>
          <p:cNvSpPr/>
          <p:nvPr/>
        </p:nvSpPr>
        <p:spPr>
          <a:xfrm>
            <a:off x="3285770" y="4866812"/>
            <a:ext cx="4517128" cy="1087423"/>
          </a:xfrm>
          <a:prstGeom prst="wedgeRoundRectCallout">
            <a:avLst>
              <a:gd name="adj1" fmla="val 46962"/>
              <a:gd name="adj2" fmla="val 75803"/>
              <a:gd name="adj3" fmla="val 16667"/>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en-GB" sz="1800" b="1" i="1" kern="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This meeting was fantastic, well done. I'm not expecting sweeping change overnight, just happy to see work being done on it.</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8" name="Speech Bubble: Rectangle with Corners Rounded 7">
            <a:extLst>
              <a:ext uri="{FF2B5EF4-FFF2-40B4-BE49-F238E27FC236}">
                <a16:creationId xmlns:a16="http://schemas.microsoft.com/office/drawing/2014/main" id="{58EFCE90-40A8-98D0-BD65-C70A616E0606}"/>
              </a:ext>
            </a:extLst>
          </p:cNvPr>
          <p:cNvSpPr/>
          <p:nvPr/>
        </p:nvSpPr>
        <p:spPr>
          <a:xfrm>
            <a:off x="8102319" y="4866812"/>
            <a:ext cx="3593427" cy="1087423"/>
          </a:xfrm>
          <a:prstGeom prst="wedgeRoundRectCallout">
            <a:avLst>
              <a:gd name="adj1" fmla="val 46962"/>
              <a:gd name="adj2" fmla="val 75803"/>
              <a:gd name="adj3" fmla="val 16667"/>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en-GB" sz="1800" b="1" i="1" kern="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I would like to thank everyone for today's workshop. It was enlightening.</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347880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1FAB73D-3757-D440-E191-19714525EC20}"/>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9D980046-CCFC-0D6D-2F08-A6CA9CB6AEDF}"/>
              </a:ext>
            </a:extLst>
          </p:cNvPr>
          <p:cNvSpPr>
            <a:spLocks noGrp="1"/>
          </p:cNvSpPr>
          <p:nvPr>
            <p:ph type="title"/>
          </p:nvPr>
        </p:nvSpPr>
        <p:spPr/>
        <p:txBody>
          <a:bodyPr>
            <a:normAutofit/>
          </a:bodyPr>
          <a:lstStyle/>
          <a:p>
            <a:r>
              <a:rPr lang="en-GB" sz="3600" b="1" dirty="0">
                <a:solidFill>
                  <a:schemeClr val="bg1"/>
                </a:solidFill>
                <a:latin typeface="Arial" panose="020B0604020202020204" pitchFamily="34" charset="0"/>
                <a:cs typeface="Arial" panose="020B0604020202020204" pitchFamily="34" charset="0"/>
              </a:rPr>
              <a:t>Next steps</a:t>
            </a:r>
          </a:p>
        </p:txBody>
      </p:sp>
      <p:sp>
        <p:nvSpPr>
          <p:cNvPr id="5" name="Rectangle: Single Corner Snipped 4">
            <a:extLst>
              <a:ext uri="{FF2B5EF4-FFF2-40B4-BE49-F238E27FC236}">
                <a16:creationId xmlns:a16="http://schemas.microsoft.com/office/drawing/2014/main" id="{4658D392-49B3-6421-1BE5-ADCDBDDF3E5A}"/>
              </a:ext>
            </a:extLst>
          </p:cNvPr>
          <p:cNvSpPr/>
          <p:nvPr/>
        </p:nvSpPr>
        <p:spPr>
          <a:xfrm>
            <a:off x="1355273" y="1690687"/>
            <a:ext cx="9633871" cy="3690205"/>
          </a:xfrm>
          <a:prstGeom prst="snip1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000" dirty="0">
              <a:solidFill>
                <a:schemeClr val="bg1"/>
              </a:solidFill>
            </a:endParaRPr>
          </a:p>
          <a:p>
            <a:pPr algn="ctr"/>
            <a:r>
              <a:rPr lang="en-GB" sz="2000" dirty="0">
                <a:solidFill>
                  <a:schemeClr val="bg1"/>
                </a:solidFill>
              </a:rPr>
              <a:t>We are working with colleagues across health and care to see whether we can develop a self management programme</a:t>
            </a:r>
          </a:p>
          <a:p>
            <a:pPr algn="ctr"/>
            <a:endParaRPr lang="en-GB" sz="2000" dirty="0">
              <a:solidFill>
                <a:schemeClr val="bg1"/>
              </a:solidFill>
            </a:endParaRPr>
          </a:p>
          <a:p>
            <a:pPr algn="ctr"/>
            <a:r>
              <a:rPr lang="en-GB" sz="2000" dirty="0">
                <a:solidFill>
                  <a:schemeClr val="bg1"/>
                </a:solidFill>
              </a:rPr>
              <a:t>We are exploring what is needed in the programme based on your feedback and seeing which staff can support it</a:t>
            </a:r>
          </a:p>
          <a:p>
            <a:pPr algn="ctr"/>
            <a:endParaRPr lang="en-GB" sz="2000" dirty="0">
              <a:solidFill>
                <a:schemeClr val="bg1"/>
              </a:solidFill>
            </a:endParaRPr>
          </a:p>
          <a:p>
            <a:pPr algn="ctr"/>
            <a:r>
              <a:rPr lang="en-GB" sz="2000" dirty="0">
                <a:solidFill>
                  <a:schemeClr val="bg1"/>
                </a:solidFill>
              </a:rPr>
              <a:t>We may run a pilot/trial and seek feedback so we know whether the programme is working</a:t>
            </a:r>
          </a:p>
          <a:p>
            <a:pPr algn="ctr"/>
            <a:endParaRPr lang="en-GB" sz="2000" dirty="0">
              <a:solidFill>
                <a:schemeClr val="bg1"/>
              </a:solidFill>
            </a:endParaRPr>
          </a:p>
          <a:p>
            <a:pPr algn="ctr"/>
            <a:r>
              <a:rPr lang="en-GB" sz="2000" dirty="0">
                <a:solidFill>
                  <a:schemeClr val="bg1"/>
                </a:solidFill>
              </a:rPr>
              <a:t>We would like to roll this out as soon as possible and we will update you on what happens next</a:t>
            </a:r>
          </a:p>
          <a:p>
            <a:pPr algn="ctr"/>
            <a:endParaRPr lang="en-GB" sz="2000" dirty="0">
              <a:solidFill>
                <a:schemeClr val="bg1"/>
              </a:solidFill>
            </a:endParaRPr>
          </a:p>
        </p:txBody>
      </p:sp>
    </p:spTree>
    <p:extLst>
      <p:ext uri="{BB962C8B-B14F-4D97-AF65-F5344CB8AC3E}">
        <p14:creationId xmlns:p14="http://schemas.microsoft.com/office/powerpoint/2010/main" val="571902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88D64D5-E8F8-A2C9-D688-0A2D386F7D24}"/>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BEE353E8-08BA-AB32-2765-A598E1FA76EF}"/>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A8D63899-B74D-0A1D-4EA8-CAB378D6234C}"/>
              </a:ext>
            </a:extLst>
          </p:cNvPr>
          <p:cNvSpPr txBox="1">
            <a:spLocks/>
          </p:cNvSpPr>
          <p:nvPr/>
        </p:nvSpPr>
        <p:spPr>
          <a:xfrm>
            <a:off x="590513" y="139533"/>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The workshop  </a:t>
            </a:r>
            <a:endParaRPr lang="en-GB" sz="3600" dirty="0">
              <a:solidFill>
                <a:schemeClr val="bg1"/>
              </a:solidFill>
            </a:endParaRPr>
          </a:p>
        </p:txBody>
      </p:sp>
      <p:sp>
        <p:nvSpPr>
          <p:cNvPr id="11" name="TextBox 10">
            <a:extLst>
              <a:ext uri="{FF2B5EF4-FFF2-40B4-BE49-F238E27FC236}">
                <a16:creationId xmlns:a16="http://schemas.microsoft.com/office/drawing/2014/main" id="{FFC40B2C-A2F4-572B-83DB-0977611240E1}"/>
              </a:ext>
            </a:extLst>
          </p:cNvPr>
          <p:cNvSpPr txBox="1"/>
          <p:nvPr/>
        </p:nvSpPr>
        <p:spPr>
          <a:xfrm>
            <a:off x="639375" y="1317793"/>
            <a:ext cx="11010974" cy="1015663"/>
          </a:xfrm>
          <a:prstGeom prst="rect">
            <a:avLst/>
          </a:prstGeom>
          <a:noFill/>
        </p:spPr>
        <p:txBody>
          <a:bodyPr wrap="square" rtlCol="0">
            <a:spAutoFit/>
          </a:bodyPr>
          <a:lstStyle/>
          <a:p>
            <a:pPr marL="0" indent="0">
              <a:buNone/>
            </a:pPr>
            <a:r>
              <a:rPr lang="en-GB" sz="2000" dirty="0">
                <a:cs typeface="Arial" panose="020B0604020202020204" pitchFamily="34" charset="0"/>
              </a:rPr>
              <a:t>The purpose of the workshop was to provide an opportunity for local patients and carers to help shape what future support could look and feel like with the aim of potentially developing a structured self management programme. During the workshop, we wanted to: </a:t>
            </a:r>
            <a:endParaRPr lang="en-GB" dirty="0"/>
          </a:p>
        </p:txBody>
      </p:sp>
      <p:sp>
        <p:nvSpPr>
          <p:cNvPr id="2" name="Rectangle: Rounded Corners 1">
            <a:extLst>
              <a:ext uri="{FF2B5EF4-FFF2-40B4-BE49-F238E27FC236}">
                <a16:creationId xmlns:a16="http://schemas.microsoft.com/office/drawing/2014/main" id="{8D062605-8D34-8AB9-A47E-9549B90CD35B}"/>
              </a:ext>
            </a:extLst>
          </p:cNvPr>
          <p:cNvSpPr/>
          <p:nvPr/>
        </p:nvSpPr>
        <p:spPr>
          <a:xfrm>
            <a:off x="2786006" y="2951133"/>
            <a:ext cx="2003461" cy="3091628"/>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Understand what we could do better together. </a:t>
            </a:r>
          </a:p>
        </p:txBody>
      </p:sp>
      <p:sp>
        <p:nvSpPr>
          <p:cNvPr id="3" name="Rectangle: Rounded Corners 2">
            <a:extLst>
              <a:ext uri="{FF2B5EF4-FFF2-40B4-BE49-F238E27FC236}">
                <a16:creationId xmlns:a16="http://schemas.microsoft.com/office/drawing/2014/main" id="{486B23F2-32B4-3CDD-02C4-CB8D77FEFA7A}"/>
              </a:ext>
            </a:extLst>
          </p:cNvPr>
          <p:cNvSpPr/>
          <p:nvPr/>
        </p:nvSpPr>
        <p:spPr>
          <a:xfrm>
            <a:off x="7525816" y="2951133"/>
            <a:ext cx="2003461" cy="2999646"/>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To explore some of the barriers that people feel they face when trying to access care and support</a:t>
            </a:r>
          </a:p>
        </p:txBody>
      </p:sp>
      <p:sp>
        <p:nvSpPr>
          <p:cNvPr id="4" name="Rectangle: Rounded Corners 3">
            <a:extLst>
              <a:ext uri="{FF2B5EF4-FFF2-40B4-BE49-F238E27FC236}">
                <a16:creationId xmlns:a16="http://schemas.microsoft.com/office/drawing/2014/main" id="{30B869D3-EF3F-FE8C-9C5A-D8A97B618454}"/>
              </a:ext>
            </a:extLst>
          </p:cNvPr>
          <p:cNvSpPr/>
          <p:nvPr/>
        </p:nvSpPr>
        <p:spPr>
          <a:xfrm>
            <a:off x="5155911" y="2951132"/>
            <a:ext cx="2003461" cy="3091629"/>
          </a:xfrm>
          <a:prstGeom prst="round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Provide an opportunity for people to help shape future support systems. </a:t>
            </a:r>
          </a:p>
        </p:txBody>
      </p:sp>
    </p:spTree>
    <p:extLst>
      <p:ext uri="{BB962C8B-B14F-4D97-AF65-F5344CB8AC3E}">
        <p14:creationId xmlns:p14="http://schemas.microsoft.com/office/powerpoint/2010/main" val="9805918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A9B95-B98D-28A0-5DB5-4EAF6FB057A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B7B2C82-9B36-9F19-C4F6-AB25FAD7A6E6}"/>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16B3607C-2BC5-817C-FB2F-9DC88F7C1CE6}"/>
              </a:ext>
            </a:extLst>
          </p:cNvPr>
          <p:cNvSpPr>
            <a:spLocks noGrp="1"/>
          </p:cNvSpPr>
          <p:nvPr>
            <p:ph type="title"/>
          </p:nvPr>
        </p:nvSpPr>
        <p:spPr/>
        <p:txBody>
          <a:bodyPr>
            <a:normAutofit/>
          </a:bodyPr>
          <a:lstStyle/>
          <a:p>
            <a:r>
              <a:rPr lang="en-GB" sz="3600" b="1" dirty="0">
                <a:solidFill>
                  <a:schemeClr val="bg1"/>
                </a:solidFill>
                <a:latin typeface="Arial" panose="020B0604020202020204" pitchFamily="34" charset="0"/>
                <a:cs typeface="Arial" panose="020B0604020202020204" pitchFamily="34" charset="0"/>
              </a:rPr>
              <a:t>Help groups</a:t>
            </a:r>
          </a:p>
        </p:txBody>
      </p:sp>
      <p:sp>
        <p:nvSpPr>
          <p:cNvPr id="4" name="Rectangle: Rounded Corners 3">
            <a:extLst>
              <a:ext uri="{FF2B5EF4-FFF2-40B4-BE49-F238E27FC236}">
                <a16:creationId xmlns:a16="http://schemas.microsoft.com/office/drawing/2014/main" id="{6FC32EE2-6389-1CB5-95CC-5C1784FAA62B}"/>
              </a:ext>
            </a:extLst>
          </p:cNvPr>
          <p:cNvSpPr/>
          <p:nvPr/>
        </p:nvSpPr>
        <p:spPr>
          <a:xfrm>
            <a:off x="906014" y="1690688"/>
            <a:ext cx="5089452" cy="2248266"/>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Black Country Fibromyalgia Support Group</a:t>
            </a:r>
          </a:p>
          <a:p>
            <a:pPr algn="ctr"/>
            <a:endParaRPr lang="en-GB" sz="2000" dirty="0"/>
          </a:p>
          <a:p>
            <a:pPr algn="ctr"/>
            <a:r>
              <a:rPr lang="en-GB" sz="2000" dirty="0"/>
              <a:t>Nine Locks Community Centre, Hill Street, Brierley Hill, DY5 2UE </a:t>
            </a:r>
          </a:p>
          <a:p>
            <a:pPr algn="ctr"/>
            <a:r>
              <a:rPr lang="en-GB" sz="2000" dirty="0"/>
              <a:t>07485 473164 (Helpline: Monday-Friday 10.00am-4.00pm) </a:t>
            </a:r>
          </a:p>
        </p:txBody>
      </p:sp>
      <p:sp>
        <p:nvSpPr>
          <p:cNvPr id="6" name="Rectangle: Rounded Corners 5">
            <a:extLst>
              <a:ext uri="{FF2B5EF4-FFF2-40B4-BE49-F238E27FC236}">
                <a16:creationId xmlns:a16="http://schemas.microsoft.com/office/drawing/2014/main" id="{49A43950-2A3F-1857-8F66-85E2CFB092D4}"/>
              </a:ext>
            </a:extLst>
          </p:cNvPr>
          <p:cNvSpPr/>
          <p:nvPr/>
        </p:nvSpPr>
        <p:spPr>
          <a:xfrm>
            <a:off x="906014" y="4352962"/>
            <a:ext cx="5089452" cy="1628699"/>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Fibromyalgia Action UK </a:t>
            </a:r>
          </a:p>
          <a:p>
            <a:pPr algn="ctr"/>
            <a:r>
              <a:rPr lang="en-GB" sz="2000" dirty="0"/>
              <a:t>(helpline: 0300 999 3333, Monday to Friday, 10am to 4pm)</a:t>
            </a:r>
          </a:p>
        </p:txBody>
      </p:sp>
      <p:sp>
        <p:nvSpPr>
          <p:cNvPr id="7" name="Rectangle: Rounded Corners 6">
            <a:extLst>
              <a:ext uri="{FF2B5EF4-FFF2-40B4-BE49-F238E27FC236}">
                <a16:creationId xmlns:a16="http://schemas.microsoft.com/office/drawing/2014/main" id="{125644DA-4C50-92F2-DB02-7E9EFF0A1172}"/>
              </a:ext>
            </a:extLst>
          </p:cNvPr>
          <p:cNvSpPr/>
          <p:nvPr/>
        </p:nvSpPr>
        <p:spPr>
          <a:xfrm>
            <a:off x="6620126" y="1690688"/>
            <a:ext cx="5089452" cy="2916482"/>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Ideal for All </a:t>
            </a:r>
          </a:p>
          <a:p>
            <a:pPr algn="ctr"/>
            <a:r>
              <a:rPr lang="en-GB" sz="2000" dirty="0"/>
              <a:t>(Fibromyalgia Support Group)</a:t>
            </a:r>
          </a:p>
          <a:p>
            <a:pPr algn="ctr"/>
            <a:endParaRPr lang="en-GB" sz="2000" dirty="0"/>
          </a:p>
          <a:p>
            <a:pPr algn="ctr"/>
            <a:r>
              <a:rPr lang="en-GB" sz="2000" dirty="0"/>
              <a:t>2 Independent Living Centre, 100 Oldbury Road, Smethwick, West Midlands, B66 1JE</a:t>
            </a:r>
          </a:p>
          <a:p>
            <a:pPr algn="ctr"/>
            <a:r>
              <a:rPr lang="en-GB" sz="2000" dirty="0"/>
              <a:t> </a:t>
            </a:r>
          </a:p>
          <a:p>
            <a:pPr algn="ctr"/>
            <a:r>
              <a:rPr lang="en-GB" sz="2000" dirty="0"/>
              <a:t>0121 558 5555 </a:t>
            </a:r>
          </a:p>
          <a:p>
            <a:pPr algn="ctr"/>
            <a:r>
              <a:rPr lang="en-GB" sz="2000" dirty="0"/>
              <a:t>info@idealforall.co.uk </a:t>
            </a:r>
          </a:p>
        </p:txBody>
      </p:sp>
    </p:spTree>
    <p:extLst>
      <p:ext uri="{BB962C8B-B14F-4D97-AF65-F5344CB8AC3E}">
        <p14:creationId xmlns:p14="http://schemas.microsoft.com/office/powerpoint/2010/main" val="4098511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063B6E4-6FB3-C220-DC9A-59F89E1E6F09}"/>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BEE353E8-08BA-AB32-2765-A598E1FA76EF}"/>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A8D63899-B74D-0A1D-4EA8-CAB378D6234C}"/>
              </a:ext>
            </a:extLst>
          </p:cNvPr>
          <p:cNvSpPr txBox="1">
            <a:spLocks/>
          </p:cNvSpPr>
          <p:nvPr/>
        </p:nvSpPr>
        <p:spPr>
          <a:xfrm>
            <a:off x="590513" y="139533"/>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How we organised the workshop</a:t>
            </a:r>
            <a:endParaRPr lang="en-GB" sz="3600" dirty="0">
              <a:solidFill>
                <a:schemeClr val="bg1"/>
              </a:solidFill>
            </a:endParaRPr>
          </a:p>
        </p:txBody>
      </p:sp>
      <p:sp>
        <p:nvSpPr>
          <p:cNvPr id="3" name="Rectangle: Single Corner Snipped 2">
            <a:extLst>
              <a:ext uri="{FF2B5EF4-FFF2-40B4-BE49-F238E27FC236}">
                <a16:creationId xmlns:a16="http://schemas.microsoft.com/office/drawing/2014/main" id="{BCF1AEC9-A5AB-3F45-161F-1C32909FCF30}"/>
              </a:ext>
            </a:extLst>
          </p:cNvPr>
          <p:cNvSpPr/>
          <p:nvPr/>
        </p:nvSpPr>
        <p:spPr>
          <a:xfrm>
            <a:off x="838200" y="1654971"/>
            <a:ext cx="10831323" cy="1938833"/>
          </a:xfrm>
          <a:prstGeom prst="snip1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1"/>
                </a:solidFill>
              </a:rPr>
              <a:t>We asked key speakers to join us to provide context to the current services and support available for patients. After setting the scene, we split attendees into break out rooms with a facilitator and worked through some questions whilst allowing opportunity to explore thoughts and opinions</a:t>
            </a:r>
          </a:p>
        </p:txBody>
      </p:sp>
      <p:sp>
        <p:nvSpPr>
          <p:cNvPr id="4" name="Rectangle: Single Corner Snipped 3">
            <a:extLst>
              <a:ext uri="{FF2B5EF4-FFF2-40B4-BE49-F238E27FC236}">
                <a16:creationId xmlns:a16="http://schemas.microsoft.com/office/drawing/2014/main" id="{C8B94955-DB9A-3E18-FA1B-402CCB205E6D}"/>
              </a:ext>
            </a:extLst>
          </p:cNvPr>
          <p:cNvSpPr/>
          <p:nvPr/>
        </p:nvSpPr>
        <p:spPr>
          <a:xfrm>
            <a:off x="937846" y="3776948"/>
            <a:ext cx="10831323" cy="1938833"/>
          </a:xfrm>
          <a:prstGeom prst="snip1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1"/>
                </a:solidFill>
              </a:rPr>
              <a:t>                                    people joined the workshop all eager to find out more, hear from others and share their experiences </a:t>
            </a:r>
          </a:p>
        </p:txBody>
      </p:sp>
      <p:sp>
        <p:nvSpPr>
          <p:cNvPr id="6" name="Oval 5">
            <a:extLst>
              <a:ext uri="{FF2B5EF4-FFF2-40B4-BE49-F238E27FC236}">
                <a16:creationId xmlns:a16="http://schemas.microsoft.com/office/drawing/2014/main" id="{BEAD13DD-7891-95D0-2B16-1F8E87870169}"/>
              </a:ext>
            </a:extLst>
          </p:cNvPr>
          <p:cNvSpPr/>
          <p:nvPr/>
        </p:nvSpPr>
        <p:spPr>
          <a:xfrm>
            <a:off x="1477108" y="3914724"/>
            <a:ext cx="1723292" cy="1705708"/>
          </a:xfrm>
          <a:prstGeom prst="ellips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0146C752-9D8D-79C4-3B51-34FF97829C01}"/>
              </a:ext>
            </a:extLst>
          </p:cNvPr>
          <p:cNvSpPr txBox="1"/>
          <p:nvPr/>
        </p:nvSpPr>
        <p:spPr>
          <a:xfrm>
            <a:off x="1762858" y="4137477"/>
            <a:ext cx="1151792" cy="523220"/>
          </a:xfrm>
          <a:prstGeom prst="rect">
            <a:avLst/>
          </a:prstGeom>
          <a:noFill/>
        </p:spPr>
        <p:txBody>
          <a:bodyPr wrap="square" rtlCol="0">
            <a:spAutoFit/>
          </a:bodyPr>
          <a:lstStyle/>
          <a:p>
            <a:pPr algn="ctr"/>
            <a:r>
              <a:rPr lang="en-GB" sz="2800" dirty="0">
                <a:solidFill>
                  <a:srgbClr val="009FE3"/>
                </a:solidFill>
              </a:rPr>
              <a:t>Over</a:t>
            </a:r>
          </a:p>
        </p:txBody>
      </p:sp>
      <p:sp>
        <p:nvSpPr>
          <p:cNvPr id="8" name="TextBox 7">
            <a:extLst>
              <a:ext uri="{FF2B5EF4-FFF2-40B4-BE49-F238E27FC236}">
                <a16:creationId xmlns:a16="http://schemas.microsoft.com/office/drawing/2014/main" id="{756E545D-20B5-347E-E1B2-9ACD5EAFF46E}"/>
              </a:ext>
            </a:extLst>
          </p:cNvPr>
          <p:cNvSpPr txBox="1"/>
          <p:nvPr/>
        </p:nvSpPr>
        <p:spPr>
          <a:xfrm>
            <a:off x="1780442" y="4329452"/>
            <a:ext cx="1151792" cy="1107996"/>
          </a:xfrm>
          <a:prstGeom prst="rect">
            <a:avLst/>
          </a:prstGeom>
          <a:noFill/>
        </p:spPr>
        <p:txBody>
          <a:bodyPr wrap="square" rtlCol="0">
            <a:spAutoFit/>
          </a:bodyPr>
          <a:lstStyle/>
          <a:p>
            <a:pPr algn="ctr"/>
            <a:r>
              <a:rPr lang="en-GB" sz="6600" b="1" dirty="0">
                <a:solidFill>
                  <a:srgbClr val="009FE3"/>
                </a:solidFill>
              </a:rPr>
              <a:t>80</a:t>
            </a:r>
          </a:p>
        </p:txBody>
      </p:sp>
    </p:spTree>
    <p:extLst>
      <p:ext uri="{BB962C8B-B14F-4D97-AF65-F5344CB8AC3E}">
        <p14:creationId xmlns:p14="http://schemas.microsoft.com/office/powerpoint/2010/main" val="660501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6AD4B-8500-ADE7-43DE-E1A63464BE9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10408DE-0578-3FA2-C2AF-1569826EADF4}"/>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8C858CF7-16CA-2313-C91C-39ED6AAACB67}"/>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1EC9B42A-7A52-1D82-E164-C3AC62B19B70}"/>
              </a:ext>
            </a:extLst>
          </p:cNvPr>
          <p:cNvSpPr txBox="1">
            <a:spLocks/>
          </p:cNvSpPr>
          <p:nvPr/>
        </p:nvSpPr>
        <p:spPr>
          <a:xfrm>
            <a:off x="590513" y="139533"/>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Guest Speakers</a:t>
            </a:r>
            <a:endParaRPr lang="en-GB" sz="3600" dirty="0">
              <a:solidFill>
                <a:schemeClr val="bg1"/>
              </a:solidFill>
            </a:endParaRPr>
          </a:p>
        </p:txBody>
      </p:sp>
      <p:sp>
        <p:nvSpPr>
          <p:cNvPr id="3" name="Rectangle: Single Corner Snipped 2">
            <a:extLst>
              <a:ext uri="{FF2B5EF4-FFF2-40B4-BE49-F238E27FC236}">
                <a16:creationId xmlns:a16="http://schemas.microsoft.com/office/drawing/2014/main" id="{04C647A3-0381-A469-ADD5-D1B5B6CF167F}"/>
              </a:ext>
            </a:extLst>
          </p:cNvPr>
          <p:cNvSpPr/>
          <p:nvPr/>
        </p:nvSpPr>
        <p:spPr>
          <a:xfrm>
            <a:off x="763368" y="1974197"/>
            <a:ext cx="5000993" cy="1325561"/>
          </a:xfrm>
          <a:prstGeom prst="snip1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solidFill>
              </a:rPr>
              <a:t>Dr Rainer Klocke</a:t>
            </a:r>
          </a:p>
          <a:p>
            <a:pPr algn="ctr"/>
            <a:r>
              <a:rPr lang="en-GB" sz="2000" dirty="0">
                <a:solidFill>
                  <a:schemeClr val="bg1"/>
                </a:solidFill>
              </a:rPr>
              <a:t>Consultant Rheumatologist</a:t>
            </a:r>
          </a:p>
        </p:txBody>
      </p:sp>
      <p:sp>
        <p:nvSpPr>
          <p:cNvPr id="4" name="Rectangle: Single Corner Snipped 3">
            <a:extLst>
              <a:ext uri="{FF2B5EF4-FFF2-40B4-BE49-F238E27FC236}">
                <a16:creationId xmlns:a16="http://schemas.microsoft.com/office/drawing/2014/main" id="{39745604-2ED9-3103-4EC1-4A1EBB13BE4A}"/>
              </a:ext>
            </a:extLst>
          </p:cNvPr>
          <p:cNvSpPr/>
          <p:nvPr/>
        </p:nvSpPr>
        <p:spPr>
          <a:xfrm>
            <a:off x="763368" y="3596205"/>
            <a:ext cx="5000993" cy="1325561"/>
          </a:xfrm>
          <a:prstGeom prst="snip1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Halima Bashir</a:t>
            </a:r>
          </a:p>
          <a:p>
            <a:pPr algn="ctr"/>
            <a:r>
              <a:rPr lang="en-GB" sz="2000" dirty="0"/>
              <a:t>Primary Care Network Lead Pharmacist- Brierley Hill and Amblecote</a:t>
            </a:r>
          </a:p>
        </p:txBody>
      </p:sp>
      <p:sp>
        <p:nvSpPr>
          <p:cNvPr id="6" name="Rectangle: Single Corner Snipped 5">
            <a:extLst>
              <a:ext uri="{FF2B5EF4-FFF2-40B4-BE49-F238E27FC236}">
                <a16:creationId xmlns:a16="http://schemas.microsoft.com/office/drawing/2014/main" id="{163152DD-8B14-6BB1-B128-330F514B77D1}"/>
              </a:ext>
            </a:extLst>
          </p:cNvPr>
          <p:cNvSpPr/>
          <p:nvPr/>
        </p:nvSpPr>
        <p:spPr>
          <a:xfrm>
            <a:off x="763368" y="5159026"/>
            <a:ext cx="5000993" cy="1325563"/>
          </a:xfrm>
          <a:prstGeom prst="snip1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Sarah Lee</a:t>
            </a:r>
          </a:p>
          <a:p>
            <a:pPr algn="ctr"/>
            <a:r>
              <a:rPr lang="en-GB" sz="2000" dirty="0"/>
              <a:t>Clinical Lead Community Dietitian - Adults</a:t>
            </a:r>
          </a:p>
        </p:txBody>
      </p:sp>
      <p:sp>
        <p:nvSpPr>
          <p:cNvPr id="8" name="Rectangle: Single Corner Snipped 7">
            <a:extLst>
              <a:ext uri="{FF2B5EF4-FFF2-40B4-BE49-F238E27FC236}">
                <a16:creationId xmlns:a16="http://schemas.microsoft.com/office/drawing/2014/main" id="{D1085602-4DFE-2911-3297-5A21F4CEB227}"/>
              </a:ext>
            </a:extLst>
          </p:cNvPr>
          <p:cNvSpPr/>
          <p:nvPr/>
        </p:nvSpPr>
        <p:spPr>
          <a:xfrm>
            <a:off x="6747984" y="1974195"/>
            <a:ext cx="5000993" cy="1325563"/>
          </a:xfrm>
          <a:prstGeom prst="snip1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Alex Deutsch </a:t>
            </a:r>
          </a:p>
          <a:p>
            <a:pPr algn="ctr"/>
            <a:r>
              <a:rPr lang="en-GB" sz="2000" dirty="0"/>
              <a:t>Advanced Pain Practitioner</a:t>
            </a:r>
          </a:p>
        </p:txBody>
      </p:sp>
      <p:sp>
        <p:nvSpPr>
          <p:cNvPr id="15" name="Rectangle: Single Corner Snipped 14">
            <a:extLst>
              <a:ext uri="{FF2B5EF4-FFF2-40B4-BE49-F238E27FC236}">
                <a16:creationId xmlns:a16="http://schemas.microsoft.com/office/drawing/2014/main" id="{C5ECEE2B-8CD0-F183-EF03-10C23A8EE5B2}"/>
              </a:ext>
            </a:extLst>
          </p:cNvPr>
          <p:cNvSpPr/>
          <p:nvPr/>
        </p:nvSpPr>
        <p:spPr>
          <a:xfrm>
            <a:off x="6747984" y="3596203"/>
            <a:ext cx="5000993" cy="1325563"/>
          </a:xfrm>
          <a:prstGeom prst="snip1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Jo McGoldrick</a:t>
            </a:r>
          </a:p>
          <a:p>
            <a:pPr algn="ctr"/>
            <a:r>
              <a:rPr lang="en-GB" sz="2000" dirty="0"/>
              <a:t>Health &amp; Wellbeing Coach, SWL PCN </a:t>
            </a:r>
          </a:p>
        </p:txBody>
      </p:sp>
      <p:sp>
        <p:nvSpPr>
          <p:cNvPr id="9" name="Rectangle: Single Corner Snipped 8">
            <a:extLst>
              <a:ext uri="{FF2B5EF4-FFF2-40B4-BE49-F238E27FC236}">
                <a16:creationId xmlns:a16="http://schemas.microsoft.com/office/drawing/2014/main" id="{A1BDBA28-7A4B-38A8-6FEA-EF3D047ABFAF}"/>
              </a:ext>
            </a:extLst>
          </p:cNvPr>
          <p:cNvSpPr/>
          <p:nvPr/>
        </p:nvSpPr>
        <p:spPr>
          <a:xfrm>
            <a:off x="6747984" y="5159026"/>
            <a:ext cx="5000993" cy="1325561"/>
          </a:xfrm>
          <a:prstGeom prst="snip1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Richard Tasker</a:t>
            </a:r>
          </a:p>
          <a:p>
            <a:pPr algn="ctr"/>
            <a:r>
              <a:rPr lang="en-GB" sz="2000" dirty="0"/>
              <a:t>Lived experience expert</a:t>
            </a:r>
          </a:p>
        </p:txBody>
      </p:sp>
    </p:spTree>
    <p:extLst>
      <p:ext uri="{BB962C8B-B14F-4D97-AF65-F5344CB8AC3E}">
        <p14:creationId xmlns:p14="http://schemas.microsoft.com/office/powerpoint/2010/main" val="3368121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C35D53F-FB3B-9806-E7B1-8A4E01F6DE06}"/>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FC957816-8978-A69D-D54A-6518705E4719}"/>
              </a:ext>
            </a:extLst>
          </p:cNvPr>
          <p:cNvSpPr>
            <a:spLocks noGrp="1"/>
          </p:cNvSpPr>
          <p:nvPr>
            <p:ph type="title"/>
          </p:nvPr>
        </p:nvSpPr>
        <p:spPr/>
        <p:txBody>
          <a:bodyPr>
            <a:normAutofit/>
          </a:bodyPr>
          <a:lstStyle/>
          <a:p>
            <a:r>
              <a:rPr lang="en-GB" sz="3600" b="1" dirty="0">
                <a:solidFill>
                  <a:schemeClr val="bg1"/>
                </a:solidFill>
                <a:latin typeface="Arial" panose="020B0604020202020204" pitchFamily="34" charset="0"/>
                <a:cs typeface="Arial" panose="020B0604020202020204" pitchFamily="34" charset="0"/>
              </a:rPr>
              <a:t>Themes </a:t>
            </a:r>
          </a:p>
        </p:txBody>
      </p:sp>
      <p:sp>
        <p:nvSpPr>
          <p:cNvPr id="3" name="Content Placeholder 2">
            <a:extLst>
              <a:ext uri="{FF2B5EF4-FFF2-40B4-BE49-F238E27FC236}">
                <a16:creationId xmlns:a16="http://schemas.microsoft.com/office/drawing/2014/main" id="{084CBA66-E5AC-AD3B-8566-3AB28E489C8D}"/>
              </a:ext>
            </a:extLst>
          </p:cNvPr>
          <p:cNvSpPr>
            <a:spLocks noGrp="1"/>
          </p:cNvSpPr>
          <p:nvPr>
            <p:ph idx="1"/>
          </p:nvPr>
        </p:nvSpPr>
        <p:spPr>
          <a:xfrm>
            <a:off x="928007" y="1458232"/>
            <a:ext cx="10515600" cy="1157195"/>
          </a:xfrm>
        </p:spPr>
        <p:txBody>
          <a:bodyPr>
            <a:normAutofit/>
          </a:bodyPr>
          <a:lstStyle/>
          <a:p>
            <a:pPr marL="0" indent="0">
              <a:buNone/>
            </a:pPr>
            <a:r>
              <a:rPr lang="en-GB" sz="2000" dirty="0"/>
              <a:t>Although we had questions we wanted to ask, the conversation flowed and the following themes came up. </a:t>
            </a:r>
          </a:p>
        </p:txBody>
      </p:sp>
      <p:sp>
        <p:nvSpPr>
          <p:cNvPr id="5" name="Rectangle: Rounded Corners 4">
            <a:extLst>
              <a:ext uri="{FF2B5EF4-FFF2-40B4-BE49-F238E27FC236}">
                <a16:creationId xmlns:a16="http://schemas.microsoft.com/office/drawing/2014/main" id="{58C76F02-1C8A-FFD2-162E-590398C3B8E6}"/>
              </a:ext>
            </a:extLst>
          </p:cNvPr>
          <p:cNvSpPr/>
          <p:nvPr/>
        </p:nvSpPr>
        <p:spPr>
          <a:xfrm>
            <a:off x="2883978" y="2234743"/>
            <a:ext cx="2003461" cy="1830295"/>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t>It feels like we are given a label</a:t>
            </a:r>
          </a:p>
        </p:txBody>
      </p:sp>
      <p:sp>
        <p:nvSpPr>
          <p:cNvPr id="6" name="Rectangle: Rounded Corners 5">
            <a:extLst>
              <a:ext uri="{FF2B5EF4-FFF2-40B4-BE49-F238E27FC236}">
                <a16:creationId xmlns:a16="http://schemas.microsoft.com/office/drawing/2014/main" id="{A62C7994-3DC5-A7D1-CC1D-4A75CA5C027D}"/>
              </a:ext>
            </a:extLst>
          </p:cNvPr>
          <p:cNvSpPr/>
          <p:nvPr/>
        </p:nvSpPr>
        <p:spPr>
          <a:xfrm>
            <a:off x="7623788" y="2270692"/>
            <a:ext cx="2003461" cy="1775840"/>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t>We know it’s our responsibility to manage our health but we need support and advice to do this</a:t>
            </a:r>
          </a:p>
        </p:txBody>
      </p:sp>
      <p:sp>
        <p:nvSpPr>
          <p:cNvPr id="7" name="Rectangle: Rounded Corners 6">
            <a:extLst>
              <a:ext uri="{FF2B5EF4-FFF2-40B4-BE49-F238E27FC236}">
                <a16:creationId xmlns:a16="http://schemas.microsoft.com/office/drawing/2014/main" id="{1115AD34-F494-8119-92F9-481747C46C4E}"/>
              </a:ext>
            </a:extLst>
          </p:cNvPr>
          <p:cNvSpPr/>
          <p:nvPr/>
        </p:nvSpPr>
        <p:spPr>
          <a:xfrm>
            <a:off x="5253883" y="2234743"/>
            <a:ext cx="2003461" cy="1830296"/>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t>No one really understands it – like it’s a made-up illness and you get fobbed off</a:t>
            </a:r>
          </a:p>
        </p:txBody>
      </p:sp>
      <p:sp>
        <p:nvSpPr>
          <p:cNvPr id="8" name="Rectangle: Rounded Corners 7">
            <a:extLst>
              <a:ext uri="{FF2B5EF4-FFF2-40B4-BE49-F238E27FC236}">
                <a16:creationId xmlns:a16="http://schemas.microsoft.com/office/drawing/2014/main" id="{7F271A5B-E861-513D-21A9-8304BE0B2A30}"/>
              </a:ext>
            </a:extLst>
          </p:cNvPr>
          <p:cNvSpPr/>
          <p:nvPr/>
        </p:nvSpPr>
        <p:spPr>
          <a:xfrm>
            <a:off x="2883978" y="4578326"/>
            <a:ext cx="2003461" cy="1830295"/>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t>It can feel so isolating and debilitating</a:t>
            </a:r>
          </a:p>
        </p:txBody>
      </p:sp>
      <p:sp>
        <p:nvSpPr>
          <p:cNvPr id="9" name="Rectangle: Rounded Corners 8">
            <a:extLst>
              <a:ext uri="{FF2B5EF4-FFF2-40B4-BE49-F238E27FC236}">
                <a16:creationId xmlns:a16="http://schemas.microsoft.com/office/drawing/2014/main" id="{DF200C7D-7FB4-9E13-E4DC-76063449AF4C}"/>
              </a:ext>
            </a:extLst>
          </p:cNvPr>
          <p:cNvSpPr/>
          <p:nvPr/>
        </p:nvSpPr>
        <p:spPr>
          <a:xfrm>
            <a:off x="7623788" y="4614275"/>
            <a:ext cx="2003461" cy="1775840"/>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t>We need more than just medication – we need a holistic treatment plan</a:t>
            </a:r>
          </a:p>
        </p:txBody>
      </p:sp>
      <p:sp>
        <p:nvSpPr>
          <p:cNvPr id="10" name="Rectangle: Rounded Corners 9">
            <a:extLst>
              <a:ext uri="{FF2B5EF4-FFF2-40B4-BE49-F238E27FC236}">
                <a16:creationId xmlns:a16="http://schemas.microsoft.com/office/drawing/2014/main" id="{E5D67FB0-6CE4-A8CD-4D81-3DF42C49312F}"/>
              </a:ext>
            </a:extLst>
          </p:cNvPr>
          <p:cNvSpPr/>
          <p:nvPr/>
        </p:nvSpPr>
        <p:spPr>
          <a:xfrm>
            <a:off x="5253883" y="4578326"/>
            <a:ext cx="2003461" cy="1830296"/>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t>Just because we look okay on the outside it doesn’t mean we are</a:t>
            </a:r>
          </a:p>
        </p:txBody>
      </p:sp>
    </p:spTree>
    <p:extLst>
      <p:ext uri="{BB962C8B-B14F-4D97-AF65-F5344CB8AC3E}">
        <p14:creationId xmlns:p14="http://schemas.microsoft.com/office/powerpoint/2010/main" val="868230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A745700-F25C-6028-E49D-10B79A3084D3}"/>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A1926F6B-4F17-8D90-2F8C-1643492DAA33}"/>
              </a:ext>
            </a:extLst>
          </p:cNvPr>
          <p:cNvSpPr>
            <a:spLocks noGrp="1"/>
          </p:cNvSpPr>
          <p:nvPr>
            <p:ph type="title"/>
          </p:nvPr>
        </p:nvSpPr>
        <p:spPr>
          <a:xfrm>
            <a:off x="838200" y="234497"/>
            <a:ext cx="10515600" cy="1325563"/>
          </a:xfrm>
        </p:spPr>
        <p:txBody>
          <a:bodyPr>
            <a:normAutofit/>
          </a:bodyPr>
          <a:lstStyle/>
          <a:p>
            <a:r>
              <a:rPr lang="en-GB" sz="3600" b="1" kern="100" dirty="0">
                <a:solidFill>
                  <a:schemeClr val="bg1"/>
                </a:solidFill>
                <a:latin typeface="Arial" panose="020B0604020202020204" pitchFamily="34" charset="0"/>
              </a:rPr>
              <a:t>What are some of the biggest barriers? </a:t>
            </a:r>
            <a:endParaRPr lang="en-GB" sz="3600" dirty="0">
              <a:solidFill>
                <a:schemeClr val="bg1"/>
              </a:solidFill>
            </a:endParaRPr>
          </a:p>
        </p:txBody>
      </p:sp>
      <p:sp>
        <p:nvSpPr>
          <p:cNvPr id="8" name="Oval 7">
            <a:extLst>
              <a:ext uri="{FF2B5EF4-FFF2-40B4-BE49-F238E27FC236}">
                <a16:creationId xmlns:a16="http://schemas.microsoft.com/office/drawing/2014/main" id="{E2FE4BCE-347B-A698-8B67-33188BD23C6E}"/>
              </a:ext>
            </a:extLst>
          </p:cNvPr>
          <p:cNvSpPr/>
          <p:nvPr/>
        </p:nvSpPr>
        <p:spPr>
          <a:xfrm>
            <a:off x="4612502" y="2943177"/>
            <a:ext cx="3090836" cy="2931778"/>
          </a:xfrm>
          <a:prstGeom prst="ellipse">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dirty="0"/>
              <a:t>The biggest barriers</a:t>
            </a:r>
          </a:p>
        </p:txBody>
      </p:sp>
      <p:sp>
        <p:nvSpPr>
          <p:cNvPr id="10" name="Rectangle: Rounded Corners 9">
            <a:extLst>
              <a:ext uri="{FF2B5EF4-FFF2-40B4-BE49-F238E27FC236}">
                <a16:creationId xmlns:a16="http://schemas.microsoft.com/office/drawing/2014/main" id="{EE71F2F7-F46C-A75F-97D8-81E560821472}"/>
              </a:ext>
            </a:extLst>
          </p:cNvPr>
          <p:cNvSpPr/>
          <p:nvPr/>
        </p:nvSpPr>
        <p:spPr>
          <a:xfrm>
            <a:off x="1236720" y="4712551"/>
            <a:ext cx="1698331" cy="949759"/>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Managing our health</a:t>
            </a:r>
          </a:p>
        </p:txBody>
      </p:sp>
      <p:sp>
        <p:nvSpPr>
          <p:cNvPr id="12" name="Rectangle: Rounded Corners 11">
            <a:extLst>
              <a:ext uri="{FF2B5EF4-FFF2-40B4-BE49-F238E27FC236}">
                <a16:creationId xmlns:a16="http://schemas.microsoft.com/office/drawing/2014/main" id="{9CF1BD79-BF43-20C1-AA5F-4C6ED190A562}"/>
              </a:ext>
            </a:extLst>
          </p:cNvPr>
          <p:cNvSpPr/>
          <p:nvPr/>
        </p:nvSpPr>
        <p:spPr>
          <a:xfrm>
            <a:off x="7693638" y="5411167"/>
            <a:ext cx="2375488" cy="1102627"/>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Accessing the right healthcare</a:t>
            </a:r>
          </a:p>
        </p:txBody>
      </p:sp>
      <p:cxnSp>
        <p:nvCxnSpPr>
          <p:cNvPr id="13" name="Straight Connector 12">
            <a:extLst>
              <a:ext uri="{FF2B5EF4-FFF2-40B4-BE49-F238E27FC236}">
                <a16:creationId xmlns:a16="http://schemas.microsoft.com/office/drawing/2014/main" id="{5FBF3FCC-B469-012B-8A7F-C5D1B59FE859}"/>
              </a:ext>
            </a:extLst>
          </p:cNvPr>
          <p:cNvCxnSpPr>
            <a:cxnSpLocks/>
          </p:cNvCxnSpPr>
          <p:nvPr/>
        </p:nvCxnSpPr>
        <p:spPr>
          <a:xfrm>
            <a:off x="2819792" y="3656599"/>
            <a:ext cx="1866510" cy="297187"/>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244A690-6FFA-3483-F295-A828ABA3828C}"/>
              </a:ext>
            </a:extLst>
          </p:cNvPr>
          <p:cNvCxnSpPr>
            <a:cxnSpLocks/>
            <a:stCxn id="10" idx="3"/>
          </p:cNvCxnSpPr>
          <p:nvPr/>
        </p:nvCxnSpPr>
        <p:spPr>
          <a:xfrm flipV="1">
            <a:off x="2935051" y="4381041"/>
            <a:ext cx="2421646" cy="806390"/>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547826E-05B6-A184-AF3B-901EDF35F16D}"/>
              </a:ext>
            </a:extLst>
          </p:cNvPr>
          <p:cNvCxnSpPr>
            <a:cxnSpLocks/>
          </p:cNvCxnSpPr>
          <p:nvPr/>
        </p:nvCxnSpPr>
        <p:spPr>
          <a:xfrm flipV="1">
            <a:off x="7557821" y="2910521"/>
            <a:ext cx="815186" cy="776947"/>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F70C727-D648-78D5-515F-66EAD21B42C4}"/>
              </a:ext>
            </a:extLst>
          </p:cNvPr>
          <p:cNvCxnSpPr>
            <a:cxnSpLocks/>
          </p:cNvCxnSpPr>
          <p:nvPr/>
        </p:nvCxnSpPr>
        <p:spPr>
          <a:xfrm>
            <a:off x="7557821" y="5085501"/>
            <a:ext cx="395380" cy="325666"/>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17" name="Rectangle: Rounded Corners 16">
            <a:extLst>
              <a:ext uri="{FF2B5EF4-FFF2-40B4-BE49-F238E27FC236}">
                <a16:creationId xmlns:a16="http://schemas.microsoft.com/office/drawing/2014/main" id="{C961765B-2D39-E6AF-20E9-B279CC5887BD}"/>
              </a:ext>
            </a:extLst>
          </p:cNvPr>
          <p:cNvSpPr/>
          <p:nvPr/>
        </p:nvSpPr>
        <p:spPr>
          <a:xfrm>
            <a:off x="5176469" y="1726729"/>
            <a:ext cx="2194786" cy="819011"/>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Work life balance</a:t>
            </a:r>
          </a:p>
        </p:txBody>
      </p:sp>
      <p:sp>
        <p:nvSpPr>
          <p:cNvPr id="18" name="Rectangle: Rounded Corners 17">
            <a:extLst>
              <a:ext uri="{FF2B5EF4-FFF2-40B4-BE49-F238E27FC236}">
                <a16:creationId xmlns:a16="http://schemas.microsoft.com/office/drawing/2014/main" id="{E4257233-BB33-EB3F-D5F8-230E6A51F732}"/>
              </a:ext>
            </a:extLst>
          </p:cNvPr>
          <p:cNvSpPr/>
          <p:nvPr/>
        </p:nvSpPr>
        <p:spPr>
          <a:xfrm>
            <a:off x="8712335" y="3838407"/>
            <a:ext cx="2713582" cy="1102627"/>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Other underlying medical conditions that have an impact</a:t>
            </a:r>
          </a:p>
        </p:txBody>
      </p:sp>
      <p:cxnSp>
        <p:nvCxnSpPr>
          <p:cNvPr id="28" name="Straight Connector 27">
            <a:extLst>
              <a:ext uri="{FF2B5EF4-FFF2-40B4-BE49-F238E27FC236}">
                <a16:creationId xmlns:a16="http://schemas.microsoft.com/office/drawing/2014/main" id="{547ECCD8-987C-348A-B7C7-99928D758FC8}"/>
              </a:ext>
            </a:extLst>
          </p:cNvPr>
          <p:cNvCxnSpPr>
            <a:cxnSpLocks/>
          </p:cNvCxnSpPr>
          <p:nvPr/>
        </p:nvCxnSpPr>
        <p:spPr>
          <a:xfrm flipH="1">
            <a:off x="4658660" y="5600700"/>
            <a:ext cx="607304" cy="434560"/>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E4175F9-7948-85DA-E81A-77D6126E5E22}"/>
              </a:ext>
            </a:extLst>
          </p:cNvPr>
          <p:cNvCxnSpPr>
            <a:cxnSpLocks/>
          </p:cNvCxnSpPr>
          <p:nvPr/>
        </p:nvCxnSpPr>
        <p:spPr>
          <a:xfrm>
            <a:off x="7729018" y="4407313"/>
            <a:ext cx="959524" cy="0"/>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7434F5D8-F9F9-FDB6-7825-1335089BE036}"/>
              </a:ext>
            </a:extLst>
          </p:cNvPr>
          <p:cNvCxnSpPr>
            <a:cxnSpLocks/>
            <a:stCxn id="17" idx="2"/>
          </p:cNvCxnSpPr>
          <p:nvPr/>
        </p:nvCxnSpPr>
        <p:spPr>
          <a:xfrm flipH="1">
            <a:off x="6257992" y="2545740"/>
            <a:ext cx="15870" cy="379419"/>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19" name="Rectangle: Rounded Corners 18">
            <a:extLst>
              <a:ext uri="{FF2B5EF4-FFF2-40B4-BE49-F238E27FC236}">
                <a16:creationId xmlns:a16="http://schemas.microsoft.com/office/drawing/2014/main" id="{3D57FFF3-A3B0-EF69-CC44-BEEF2D8087B5}"/>
              </a:ext>
            </a:extLst>
          </p:cNvPr>
          <p:cNvSpPr/>
          <p:nvPr/>
        </p:nvSpPr>
        <p:spPr>
          <a:xfrm>
            <a:off x="2877955" y="5801197"/>
            <a:ext cx="1845288" cy="786355"/>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Impact on our mental health</a:t>
            </a:r>
          </a:p>
        </p:txBody>
      </p:sp>
      <p:sp>
        <p:nvSpPr>
          <p:cNvPr id="9" name="Rectangle: Rounded Corners 8">
            <a:extLst>
              <a:ext uri="{FF2B5EF4-FFF2-40B4-BE49-F238E27FC236}">
                <a16:creationId xmlns:a16="http://schemas.microsoft.com/office/drawing/2014/main" id="{2CFB3C19-9AC3-DF2F-85B4-FF2EBF72B9D8}"/>
              </a:ext>
            </a:extLst>
          </p:cNvPr>
          <p:cNvSpPr/>
          <p:nvPr/>
        </p:nvSpPr>
        <p:spPr>
          <a:xfrm>
            <a:off x="1313459" y="3344403"/>
            <a:ext cx="2258084" cy="704731"/>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Finding motivation</a:t>
            </a:r>
          </a:p>
        </p:txBody>
      </p:sp>
      <p:cxnSp>
        <p:nvCxnSpPr>
          <p:cNvPr id="7" name="Straight Connector 6">
            <a:extLst>
              <a:ext uri="{FF2B5EF4-FFF2-40B4-BE49-F238E27FC236}">
                <a16:creationId xmlns:a16="http://schemas.microsoft.com/office/drawing/2014/main" id="{DB9C7C1C-5A79-8685-EC62-A1813F8130A9}"/>
              </a:ext>
            </a:extLst>
          </p:cNvPr>
          <p:cNvCxnSpPr>
            <a:cxnSpLocks/>
          </p:cNvCxnSpPr>
          <p:nvPr/>
        </p:nvCxnSpPr>
        <p:spPr>
          <a:xfrm>
            <a:off x="3679247" y="2501991"/>
            <a:ext cx="1310656" cy="1038526"/>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5" name="Rectangle: Rounded Corners 4">
            <a:extLst>
              <a:ext uri="{FF2B5EF4-FFF2-40B4-BE49-F238E27FC236}">
                <a16:creationId xmlns:a16="http://schemas.microsoft.com/office/drawing/2014/main" id="{29A7C94B-C311-C62E-19F3-2D49D9D14843}"/>
              </a:ext>
            </a:extLst>
          </p:cNvPr>
          <p:cNvSpPr/>
          <p:nvPr/>
        </p:nvSpPr>
        <p:spPr>
          <a:xfrm>
            <a:off x="2055440" y="1987599"/>
            <a:ext cx="2258084" cy="704731"/>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Access to additional support</a:t>
            </a:r>
          </a:p>
        </p:txBody>
      </p:sp>
      <p:sp>
        <p:nvSpPr>
          <p:cNvPr id="11" name="Rectangle: Rounded Corners 10">
            <a:extLst>
              <a:ext uri="{FF2B5EF4-FFF2-40B4-BE49-F238E27FC236}">
                <a16:creationId xmlns:a16="http://schemas.microsoft.com/office/drawing/2014/main" id="{E31095F2-3484-5C2E-3354-81109E063B57}"/>
              </a:ext>
            </a:extLst>
          </p:cNvPr>
          <p:cNvSpPr/>
          <p:nvPr/>
        </p:nvSpPr>
        <p:spPr>
          <a:xfrm>
            <a:off x="8373007" y="2196367"/>
            <a:ext cx="1881987" cy="1102627"/>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Lack of education for us and others</a:t>
            </a:r>
          </a:p>
        </p:txBody>
      </p:sp>
    </p:spTree>
    <p:extLst>
      <p:ext uri="{BB962C8B-B14F-4D97-AF65-F5344CB8AC3E}">
        <p14:creationId xmlns:p14="http://schemas.microsoft.com/office/powerpoint/2010/main" val="283739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64F03DD-EEBE-FC6F-4E4A-B4EA3DBB12F9}"/>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BEE353E8-08BA-AB32-2765-A598E1FA76EF}"/>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A8D63899-B74D-0A1D-4EA8-CAB378D6234C}"/>
              </a:ext>
            </a:extLst>
          </p:cNvPr>
          <p:cNvSpPr txBox="1">
            <a:spLocks/>
          </p:cNvSpPr>
          <p:nvPr/>
        </p:nvSpPr>
        <p:spPr>
          <a:xfrm>
            <a:off x="581183" y="256122"/>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What are some of the biggest barriers? </a:t>
            </a:r>
            <a:endParaRPr lang="en-GB" sz="3600" dirty="0">
              <a:solidFill>
                <a:schemeClr val="bg1"/>
              </a:solidFill>
            </a:endParaRPr>
          </a:p>
        </p:txBody>
      </p:sp>
      <p:sp>
        <p:nvSpPr>
          <p:cNvPr id="12" name="Rectangle: Rounded Corners 11">
            <a:extLst>
              <a:ext uri="{FF2B5EF4-FFF2-40B4-BE49-F238E27FC236}">
                <a16:creationId xmlns:a16="http://schemas.microsoft.com/office/drawing/2014/main" id="{6042FADB-D236-321D-F81E-019262B462F8}"/>
              </a:ext>
            </a:extLst>
          </p:cNvPr>
          <p:cNvSpPr/>
          <p:nvPr/>
        </p:nvSpPr>
        <p:spPr>
          <a:xfrm>
            <a:off x="581183" y="1845008"/>
            <a:ext cx="3654119"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3" name="Rectangle: Rounded Corners 12">
            <a:extLst>
              <a:ext uri="{FF2B5EF4-FFF2-40B4-BE49-F238E27FC236}">
                <a16:creationId xmlns:a16="http://schemas.microsoft.com/office/drawing/2014/main" id="{F517FE22-8FCF-A38D-BC2D-A0885EDCCE08}"/>
              </a:ext>
            </a:extLst>
          </p:cNvPr>
          <p:cNvSpPr/>
          <p:nvPr/>
        </p:nvSpPr>
        <p:spPr>
          <a:xfrm>
            <a:off x="4430200" y="1845008"/>
            <a:ext cx="3654119"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4" name="Rectangle: Rounded Corners 13">
            <a:extLst>
              <a:ext uri="{FF2B5EF4-FFF2-40B4-BE49-F238E27FC236}">
                <a16:creationId xmlns:a16="http://schemas.microsoft.com/office/drawing/2014/main" id="{C7758B0F-7A95-7C17-15C1-CD83F9F8FDBB}"/>
              </a:ext>
            </a:extLst>
          </p:cNvPr>
          <p:cNvSpPr/>
          <p:nvPr/>
        </p:nvSpPr>
        <p:spPr>
          <a:xfrm>
            <a:off x="8275612" y="1845008"/>
            <a:ext cx="3654119"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5" name="TextBox 14">
            <a:extLst>
              <a:ext uri="{FF2B5EF4-FFF2-40B4-BE49-F238E27FC236}">
                <a16:creationId xmlns:a16="http://schemas.microsoft.com/office/drawing/2014/main" id="{453DEC01-D9A8-8204-F237-DCF95A20E25A}"/>
              </a:ext>
            </a:extLst>
          </p:cNvPr>
          <p:cNvSpPr txBox="1"/>
          <p:nvPr/>
        </p:nvSpPr>
        <p:spPr>
          <a:xfrm>
            <a:off x="838200" y="2222205"/>
            <a:ext cx="3202172" cy="4216539"/>
          </a:xfrm>
          <a:prstGeom prst="rect">
            <a:avLst/>
          </a:prstGeom>
          <a:noFill/>
        </p:spPr>
        <p:txBody>
          <a:bodyPr wrap="square" rtlCol="0">
            <a:spAutoFit/>
          </a:bodyPr>
          <a:lstStyle/>
          <a:p>
            <a:pPr algn="ctr"/>
            <a:r>
              <a:rPr lang="en-GB" sz="2400" b="1" dirty="0">
                <a:solidFill>
                  <a:schemeClr val="bg1"/>
                </a:solidFill>
              </a:rPr>
              <a:t>Motivation</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Having the motivation and realising that you have to take ownership</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weather can often increase pain symptoms for some people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Have to plan way in advance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Needing rest days and ‘do’ days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Struggle to set goals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Starting somewhere new for work/leisure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Breakthrough pain and feeling that you don’t want to socialise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You prioritise what you have to do rather than what you want to do</a:t>
            </a:r>
          </a:p>
          <a:p>
            <a:endParaRPr lang="en-GB" dirty="0"/>
          </a:p>
        </p:txBody>
      </p:sp>
      <p:sp>
        <p:nvSpPr>
          <p:cNvPr id="16" name="TextBox 15">
            <a:extLst>
              <a:ext uri="{FF2B5EF4-FFF2-40B4-BE49-F238E27FC236}">
                <a16:creationId xmlns:a16="http://schemas.microsoft.com/office/drawing/2014/main" id="{E7AB5C2B-2A40-3DC6-A92E-1A2E217E3F43}"/>
              </a:ext>
            </a:extLst>
          </p:cNvPr>
          <p:cNvSpPr txBox="1"/>
          <p:nvPr/>
        </p:nvSpPr>
        <p:spPr>
          <a:xfrm>
            <a:off x="4656173" y="2222205"/>
            <a:ext cx="3202172" cy="4216539"/>
          </a:xfrm>
          <a:prstGeom prst="rect">
            <a:avLst/>
          </a:prstGeom>
          <a:noFill/>
        </p:spPr>
        <p:txBody>
          <a:bodyPr wrap="square" rtlCol="0">
            <a:spAutoFit/>
          </a:bodyPr>
          <a:lstStyle/>
          <a:p>
            <a:pPr algn="ctr"/>
            <a:r>
              <a:rPr lang="en-GB" sz="2400" b="1" dirty="0">
                <a:solidFill>
                  <a:schemeClr val="bg1"/>
                </a:solidFill>
              </a:rPr>
              <a:t>Personal Health</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Losing weight is difficult</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Would like to exercise but there are cost implications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Isolation and struggles due to the symptoms; draining, brain fog and pain</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Difficulty managing unexpected flare-ups whilst trying to get on with day-to-day life and/or working full time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Lack of sleep</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Having to take time off after doing anything</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Stomach aches</a:t>
            </a:r>
          </a:p>
          <a:p>
            <a:endParaRPr lang="en-GB" dirty="0"/>
          </a:p>
        </p:txBody>
      </p:sp>
      <p:sp>
        <p:nvSpPr>
          <p:cNvPr id="17" name="TextBox 16">
            <a:extLst>
              <a:ext uri="{FF2B5EF4-FFF2-40B4-BE49-F238E27FC236}">
                <a16:creationId xmlns:a16="http://schemas.microsoft.com/office/drawing/2014/main" id="{472204FE-B412-717B-7771-55BE6E68F265}"/>
              </a:ext>
            </a:extLst>
          </p:cNvPr>
          <p:cNvSpPr txBox="1"/>
          <p:nvPr/>
        </p:nvSpPr>
        <p:spPr>
          <a:xfrm>
            <a:off x="8501585" y="2249492"/>
            <a:ext cx="3202172" cy="4216539"/>
          </a:xfrm>
          <a:prstGeom prst="rect">
            <a:avLst/>
          </a:prstGeom>
          <a:noFill/>
        </p:spPr>
        <p:txBody>
          <a:bodyPr wrap="square" rtlCol="0">
            <a:spAutoFit/>
          </a:bodyPr>
          <a:lstStyle/>
          <a:p>
            <a:pPr algn="ctr"/>
            <a:r>
              <a:rPr lang="en-GB" sz="2400" b="1" dirty="0">
                <a:solidFill>
                  <a:schemeClr val="bg1"/>
                </a:solidFill>
              </a:rPr>
              <a:t>Mental Health</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Depression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Bias that it’s all in your head and the negative effect this has on those suffering.</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Feeling disconnected from other people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There's a lot of anxiety around this, which causes you to self isolate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Struggle to be kind to themselves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Losing your sense of identity as a person</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You get angry because people are dismissive of your condition</a:t>
            </a:r>
          </a:p>
          <a:p>
            <a:endParaRPr lang="en-GB" dirty="0"/>
          </a:p>
        </p:txBody>
      </p:sp>
    </p:spTree>
    <p:extLst>
      <p:ext uri="{BB962C8B-B14F-4D97-AF65-F5344CB8AC3E}">
        <p14:creationId xmlns:p14="http://schemas.microsoft.com/office/powerpoint/2010/main" val="4132185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88F2C-1DF5-5B08-B6D9-CBE11D4A128E}"/>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F705A94F-58AE-6C23-5053-55B5FD8DA735}"/>
              </a:ext>
            </a:extLst>
          </p:cNvPr>
          <p:cNvSpPr/>
          <p:nvPr/>
        </p:nvSpPr>
        <p:spPr>
          <a:xfrm>
            <a:off x="0" y="0"/>
            <a:ext cx="12514521" cy="7187609"/>
          </a:xfrm>
          <a:prstGeom prst="rect">
            <a:avLst/>
          </a:prstGeom>
          <a:gradFill flip="none" rotWithShape="1">
            <a:gsLst>
              <a:gs pos="0">
                <a:srgbClr val="0070C0"/>
              </a:gs>
              <a:gs pos="3100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00798D4D-ABCD-A244-BE3C-FCB0FD038EBE}"/>
              </a:ext>
            </a:extLst>
          </p:cNvPr>
          <p:cNvSpPr txBox="1">
            <a:spLocks/>
          </p:cNvSpPr>
          <p:nvPr/>
        </p:nvSpPr>
        <p:spPr>
          <a:xfrm>
            <a:off x="838200" y="5000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0" name="Title 1">
            <a:extLst>
              <a:ext uri="{FF2B5EF4-FFF2-40B4-BE49-F238E27FC236}">
                <a16:creationId xmlns:a16="http://schemas.microsoft.com/office/drawing/2014/main" id="{F12F8AA2-F49F-6999-FFC5-A000BDFE08C5}"/>
              </a:ext>
            </a:extLst>
          </p:cNvPr>
          <p:cNvSpPr txBox="1">
            <a:spLocks/>
          </p:cNvSpPr>
          <p:nvPr/>
        </p:nvSpPr>
        <p:spPr>
          <a:xfrm>
            <a:off x="581183" y="256122"/>
            <a:ext cx="116992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kern="100" dirty="0">
                <a:solidFill>
                  <a:schemeClr val="bg1"/>
                </a:solidFill>
                <a:latin typeface="Arial" panose="020B0604020202020204" pitchFamily="34" charset="0"/>
              </a:rPr>
              <a:t>What are some of the biggest barriers? </a:t>
            </a:r>
            <a:endParaRPr lang="en-GB" sz="3600" dirty="0">
              <a:solidFill>
                <a:schemeClr val="bg1"/>
              </a:solidFill>
            </a:endParaRPr>
          </a:p>
        </p:txBody>
      </p:sp>
      <p:sp>
        <p:nvSpPr>
          <p:cNvPr id="12" name="Rectangle: Rounded Corners 11">
            <a:extLst>
              <a:ext uri="{FF2B5EF4-FFF2-40B4-BE49-F238E27FC236}">
                <a16:creationId xmlns:a16="http://schemas.microsoft.com/office/drawing/2014/main" id="{BC68784F-7330-72D4-48C3-03B999E5CDE7}"/>
              </a:ext>
            </a:extLst>
          </p:cNvPr>
          <p:cNvSpPr/>
          <p:nvPr/>
        </p:nvSpPr>
        <p:spPr>
          <a:xfrm>
            <a:off x="581183" y="1845008"/>
            <a:ext cx="3654119"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3" name="Rectangle: Rounded Corners 12">
            <a:extLst>
              <a:ext uri="{FF2B5EF4-FFF2-40B4-BE49-F238E27FC236}">
                <a16:creationId xmlns:a16="http://schemas.microsoft.com/office/drawing/2014/main" id="{D23A41DD-234A-CE06-444D-2B358CC21B36}"/>
              </a:ext>
            </a:extLst>
          </p:cNvPr>
          <p:cNvSpPr/>
          <p:nvPr/>
        </p:nvSpPr>
        <p:spPr>
          <a:xfrm>
            <a:off x="4430200" y="1845008"/>
            <a:ext cx="3654119"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4" name="Rectangle: Rounded Corners 13">
            <a:extLst>
              <a:ext uri="{FF2B5EF4-FFF2-40B4-BE49-F238E27FC236}">
                <a16:creationId xmlns:a16="http://schemas.microsoft.com/office/drawing/2014/main" id="{0230FE7F-8E4C-B8A3-68E6-A31523D54B1A}"/>
              </a:ext>
            </a:extLst>
          </p:cNvPr>
          <p:cNvSpPr/>
          <p:nvPr/>
        </p:nvSpPr>
        <p:spPr>
          <a:xfrm>
            <a:off x="8275612" y="1845008"/>
            <a:ext cx="3654119" cy="4835338"/>
          </a:xfrm>
          <a:prstGeom prst="roundRect">
            <a:avLst/>
          </a:prstGeom>
          <a:solidFill>
            <a:srgbClr val="009FE3"/>
          </a:solidFill>
          <a:ln>
            <a:solidFill>
              <a:srgbClr val="009FE3"/>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sp>
        <p:nvSpPr>
          <p:cNvPr id="15" name="TextBox 14">
            <a:extLst>
              <a:ext uri="{FF2B5EF4-FFF2-40B4-BE49-F238E27FC236}">
                <a16:creationId xmlns:a16="http://schemas.microsoft.com/office/drawing/2014/main" id="{5C319CA4-A22D-4DD0-D196-150EA61C8E02}"/>
              </a:ext>
            </a:extLst>
          </p:cNvPr>
          <p:cNvSpPr txBox="1"/>
          <p:nvPr/>
        </p:nvSpPr>
        <p:spPr>
          <a:xfrm>
            <a:off x="838200" y="2222205"/>
            <a:ext cx="3202172" cy="3924151"/>
          </a:xfrm>
          <a:prstGeom prst="rect">
            <a:avLst/>
          </a:prstGeom>
          <a:noFill/>
        </p:spPr>
        <p:txBody>
          <a:bodyPr wrap="square" rtlCol="0">
            <a:spAutoFit/>
          </a:bodyPr>
          <a:lstStyle/>
          <a:p>
            <a:pPr algn="ctr"/>
            <a:r>
              <a:rPr lang="en-GB" sz="2400" b="1" dirty="0">
                <a:solidFill>
                  <a:schemeClr val="bg1"/>
                </a:solidFill>
              </a:rPr>
              <a:t>Work life </a:t>
            </a:r>
          </a:p>
          <a:p>
            <a:endPar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Working full-time and being in pain as well</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Waiting for months for them to do a risk assessment</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Working is hard due to lack of understanding, been told I have had lots of time off, but have chronic fatigue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Struggling with pain management - currently on morphine patch and work doesn't understand</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Work is so hard now, doing 30 hours, which isn’t a lot but everyday is a struggle.</a:t>
            </a:r>
          </a:p>
        </p:txBody>
      </p:sp>
      <p:sp>
        <p:nvSpPr>
          <p:cNvPr id="16" name="TextBox 15">
            <a:extLst>
              <a:ext uri="{FF2B5EF4-FFF2-40B4-BE49-F238E27FC236}">
                <a16:creationId xmlns:a16="http://schemas.microsoft.com/office/drawing/2014/main" id="{70555C13-A351-0688-F380-0C86BAE005E6}"/>
              </a:ext>
            </a:extLst>
          </p:cNvPr>
          <p:cNvSpPr txBox="1"/>
          <p:nvPr/>
        </p:nvSpPr>
        <p:spPr>
          <a:xfrm>
            <a:off x="4656173" y="2222205"/>
            <a:ext cx="3202172" cy="4170372"/>
          </a:xfrm>
          <a:prstGeom prst="rect">
            <a:avLst/>
          </a:prstGeom>
          <a:noFill/>
        </p:spPr>
        <p:txBody>
          <a:bodyPr wrap="square" rtlCol="0">
            <a:spAutoFit/>
          </a:bodyPr>
          <a:lstStyle/>
          <a:p>
            <a:pPr algn="ctr"/>
            <a:r>
              <a:rPr lang="en-GB" sz="2400" b="1" dirty="0">
                <a:solidFill>
                  <a:schemeClr val="bg1"/>
                </a:solidFill>
              </a:rPr>
              <a:t>Lack of education </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It’s not recognised by others and can also be seen as a label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Seems to be aimed at middle aged/older people with no recognition for young people suffering with the condition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Ignorance towards the illness as it’s “invisible”</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Dismissed - seen as a hypochondriac / several GP appointments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Confusion about what "healthy eating" and "exercise" mean for individuals with fibromyalgia</a:t>
            </a:r>
          </a:p>
          <a:p>
            <a:endPar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B926A356-5337-D81D-78F7-7CF9B4F9E79C}"/>
              </a:ext>
            </a:extLst>
          </p:cNvPr>
          <p:cNvSpPr txBox="1"/>
          <p:nvPr/>
        </p:nvSpPr>
        <p:spPr>
          <a:xfrm>
            <a:off x="8501585" y="2249492"/>
            <a:ext cx="3202172" cy="3385542"/>
          </a:xfrm>
          <a:prstGeom prst="rect">
            <a:avLst/>
          </a:prstGeom>
          <a:noFill/>
        </p:spPr>
        <p:txBody>
          <a:bodyPr wrap="square" rtlCol="0">
            <a:spAutoFit/>
          </a:bodyPr>
          <a:lstStyle/>
          <a:p>
            <a:pPr algn="ctr"/>
            <a:r>
              <a:rPr lang="en-GB" sz="2400" b="1" dirty="0">
                <a:solidFill>
                  <a:schemeClr val="bg1"/>
                </a:solidFill>
              </a:rPr>
              <a:t>Other underlying medical conditions</a:t>
            </a:r>
          </a:p>
          <a:p>
            <a:pPr algn="ctr"/>
            <a:endParaRPr lang="en-GB" sz="1600" b="1" dirty="0">
              <a:solidFill>
                <a:schemeClr val="bg1"/>
              </a:solidFill>
            </a:endParaRP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Dealing with additional underlying medical conditions</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How it morphs with other conditions such as ME and you can end up having several co conditions </a:t>
            </a:r>
          </a:p>
          <a:p>
            <a:pPr marL="285750" indent="-285750">
              <a:buFont typeface="Arial" panose="020B0604020202020204" pitchFamily="34" charset="0"/>
              <a:buChar char="•"/>
            </a:pPr>
            <a:r>
              <a:rPr lang="en-GB"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Other conditions which are also aligned to fibro, feeling like you are a burden especially on your children</a:t>
            </a:r>
          </a:p>
        </p:txBody>
      </p:sp>
    </p:spTree>
    <p:extLst>
      <p:ext uri="{BB962C8B-B14F-4D97-AF65-F5344CB8AC3E}">
        <p14:creationId xmlns:p14="http://schemas.microsoft.com/office/powerpoint/2010/main" val="2019338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udley Place PowerPoint template" id="{FD6E1978-D959-4ABB-8F0A-1E679A06BEDD}" vid="{19252328-DB93-4D51-B2EB-422D382DFB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39770BBBBFC48449EC23B704620D492" ma:contentTypeVersion="20" ma:contentTypeDescription="Create a new document." ma:contentTypeScope="" ma:versionID="5cf70b92dc89290f95264a41673ae3ee">
  <xsd:schema xmlns:xsd="http://www.w3.org/2001/XMLSchema" xmlns:xs="http://www.w3.org/2001/XMLSchema" xmlns:p="http://schemas.microsoft.com/office/2006/metadata/properties" xmlns:ns1="http://schemas.microsoft.com/sharepoint/v3" xmlns:ns2="81ec5423-fbe8-4b16-b751-4ab4be16d9c7" xmlns:ns3="9b4b8998-134a-4d4d-a9b1-74d1a1ca4edb" targetNamespace="http://schemas.microsoft.com/office/2006/metadata/properties" ma:root="true" ma:fieldsID="26a0741f4fc318be1dcc9d46b5d6cd12" ns1:_="" ns2:_="" ns3:_="">
    <xsd:import namespace="http://schemas.microsoft.com/sharepoint/v3"/>
    <xsd:import namespace="81ec5423-fbe8-4b16-b751-4ab4be16d9c7"/>
    <xsd:import namespace="9b4b8998-134a-4d4d-a9b1-74d1a1ca4ed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1:_ip_UnifiedCompliancePolicyProperties" minOccurs="0"/>
                <xsd:element ref="ns1:_ip_UnifiedCompliancePolicyUIAction"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1ec5423-fbe8-4b16-b751-4ab4be16d9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b4b8998-134a-4d4d-a9b1-74d1a1ca4edb"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088c865-4015-4277-b1ed-fc455bd1be76}" ma:internalName="TaxCatchAll" ma:showField="CatchAllData" ma:web="9b4b8998-134a-4d4d-a9b1-74d1a1ca4edb">
      <xsd:complexType>
        <xsd:complexContent>
          <xsd:extension base="dms:MultiChoiceLookup">
            <xsd:sequence>
              <xsd:element name="Value" type="dms:Lookup" maxOccurs="unbounded" minOccurs="0" nillable="true"/>
            </xsd:sequence>
          </xsd:extension>
        </xsd:complexContent>
      </xsd:complexType>
    </xsd:element>
    <xsd:element name="SharedWithUsers" ma:index="2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81ec5423-fbe8-4b16-b751-4ab4be16d9c7">
      <Terms xmlns="http://schemas.microsoft.com/office/infopath/2007/PartnerControls"/>
    </lcf76f155ced4ddcb4097134ff3c332f>
    <TaxCatchAll xmlns="9b4b8998-134a-4d4d-a9b1-74d1a1ca4edb" xsi:nil="true"/>
  </documentManagement>
</p:properties>
</file>

<file path=customXml/itemProps1.xml><?xml version="1.0" encoding="utf-8"?>
<ds:datastoreItem xmlns:ds="http://schemas.openxmlformats.org/officeDocument/2006/customXml" ds:itemID="{FDE42AF8-29CC-4E21-B617-2E4604E2E94E}">
  <ds:schemaRefs>
    <ds:schemaRef ds:uri="http://schemas.microsoft.com/sharepoint/v3/contenttype/forms"/>
  </ds:schemaRefs>
</ds:datastoreItem>
</file>

<file path=customXml/itemProps2.xml><?xml version="1.0" encoding="utf-8"?>
<ds:datastoreItem xmlns:ds="http://schemas.openxmlformats.org/officeDocument/2006/customXml" ds:itemID="{660E4272-2E57-457C-997F-176C61ADED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1ec5423-fbe8-4b16-b751-4ab4be16d9c7"/>
    <ds:schemaRef ds:uri="9b4b8998-134a-4d4d-a9b1-74d1a1ca4e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69529B1-4801-466C-AAD8-F72687943539}">
  <ds:schemaRefs>
    <ds:schemaRef ds:uri="http://purl.org/dc/elements/1.1/"/>
    <ds:schemaRef ds:uri="http://schemas.microsoft.com/office/2006/metadata/properties"/>
    <ds:schemaRef ds:uri="http://schemas.microsoft.com/office/2006/documentManagement/types"/>
    <ds:schemaRef ds:uri="http://purl.org/dc/dcmitype/"/>
    <ds:schemaRef ds:uri="http://schemas.openxmlformats.org/package/2006/metadata/core-properties"/>
    <ds:schemaRef ds:uri="9b4b8998-134a-4d4d-a9b1-74d1a1ca4edb"/>
    <ds:schemaRef ds:uri="http://purl.org/dc/terms/"/>
    <ds:schemaRef ds:uri="http://schemas.microsoft.com/sharepoint/v3"/>
    <ds:schemaRef ds:uri="http://schemas.microsoft.com/office/infopath/2007/PartnerControls"/>
    <ds:schemaRef ds:uri="81ec5423-fbe8-4b16-b751-4ab4be16d9c7"/>
    <ds:schemaRef ds:uri="http://www.w3.org/XML/1998/namespace"/>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Women's Health Hub report</Template>
  <TotalTime>1054</TotalTime>
  <Words>3565</Words>
  <Application>Microsoft Office PowerPoint</Application>
  <PresentationFormat>Widescreen</PresentationFormat>
  <Paragraphs>407</Paragraphs>
  <Slides>30</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Aptos</vt:lpstr>
      <vt:lpstr>Arial</vt:lpstr>
      <vt:lpstr>Calibri</vt:lpstr>
      <vt:lpstr>Calibri Light</vt:lpstr>
      <vt:lpstr>Grandview</vt:lpstr>
      <vt:lpstr>Office Theme</vt:lpstr>
      <vt:lpstr>Living with Fibromyalgia</vt:lpstr>
      <vt:lpstr>PowerPoint Presentation</vt:lpstr>
      <vt:lpstr>PowerPoint Presentation</vt:lpstr>
      <vt:lpstr>PowerPoint Presentation</vt:lpstr>
      <vt:lpstr>PowerPoint Presentation</vt:lpstr>
      <vt:lpstr>Themes </vt:lpstr>
      <vt:lpstr>What are some of the biggest barriers? </vt:lpstr>
      <vt:lpstr>PowerPoint Presentation</vt:lpstr>
      <vt:lpstr>PowerPoint Presentation</vt:lpstr>
      <vt:lpstr>PowerPoint Presentation</vt:lpstr>
      <vt:lpstr>Tell us about some of the positive experiences  </vt:lpstr>
      <vt:lpstr>PowerPoint Presentation</vt:lpstr>
      <vt:lpstr>PowerPoint Presentation</vt:lpstr>
      <vt:lpstr>PowerPoint Presentation</vt:lpstr>
      <vt:lpstr>What would help you overcome barriers? </vt:lpstr>
      <vt:lpstr>PowerPoint Presentation</vt:lpstr>
      <vt:lpstr>PowerPoint Presentation</vt:lpstr>
      <vt:lpstr>PowerPoint Presentation</vt:lpstr>
      <vt:lpstr>What could we do better together?</vt:lpstr>
      <vt:lpstr>PowerPoint Presentation</vt:lpstr>
      <vt:lpstr>PowerPoint Presentation</vt:lpstr>
      <vt:lpstr>Do you know what support is out there for you?</vt:lpstr>
      <vt:lpstr>Post Fibromyalgia Workshop Survey Responses</vt:lpstr>
      <vt:lpstr>What three things do you feel are most important to you living with fibromyalgia?</vt:lpstr>
      <vt:lpstr>Please share a real-life experience that identifies how the current service has aided you</vt:lpstr>
      <vt:lpstr>Do you feel a six-week self-management programme would better enable you to understand and manage your fibromyalgia?</vt:lpstr>
      <vt:lpstr>Which one improvement could be implemented to enhance the care pathway for fibromyalgia patients?</vt:lpstr>
      <vt:lpstr>Thank you </vt:lpstr>
      <vt:lpstr>Next steps</vt:lpstr>
      <vt:lpstr>Help groups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CODD, Helen (THE DUDLEY GROUP NHS FOUNDATION TRUST)</dc:creator>
  <cp:lastModifiedBy>CODD, Helen (THE DUDLEY GROUP NHS FOUNDATION TRUST)</cp:lastModifiedBy>
  <cp:revision>20</cp:revision>
  <dcterms:created xsi:type="dcterms:W3CDTF">2024-12-02T10:27:56Z</dcterms:created>
  <dcterms:modified xsi:type="dcterms:W3CDTF">2025-04-15T07:45:24Z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0x010100D39770BBBBFC48449EC23B704620D492</vt:lpwstr>
  </property>
  <property fmtid="{D5CDD505-2E9C-101B-9397-08002B2CF9AE}" pid="3" name="MediaServiceImageTags">
    <vt:lpwstr/>
  </property>
</Properties>
</file>