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260" r:id="rId5"/>
    <p:sldId id="3284" r:id="rId6"/>
    <p:sldId id="3304" r:id="rId7"/>
    <p:sldId id="3319" r:id="rId8"/>
    <p:sldId id="3321" r:id="rId9"/>
    <p:sldId id="3344" r:id="rId10"/>
    <p:sldId id="3345" r:id="rId11"/>
    <p:sldId id="3346" r:id="rId12"/>
    <p:sldId id="3347" r:id="rId13"/>
    <p:sldId id="3318" r:id="rId14"/>
    <p:sldId id="3317" r:id="rId15"/>
    <p:sldId id="334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FABB6AF-F0E4-84D7-2B26-9ACFF0BE2E42}" name="BIRCH, Steven (NHS ARDEN AND GREATER EAST MIDLANDS COMMISSIONING SUPPORT UNIT)" initials="SB" userId="S::s.birch5@nhs.net::31295614-c8ac-4d06-873a-8f418d41cddb" providerId="AD"/>
  <p188:author id="{D43DC3E5-D3BD-5CD8-6694-8DE8D1DB24F7}" name="CODD, Helen (THE DUDLEY GROUP NHS FOUNDATION TRUST)" initials="HC" userId="S::h.codd@nhs.net::e186355c-fe57-4b34-a98c-47a36c0b1f7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FE3"/>
    <a:srgbClr val="00AEEF"/>
    <a:srgbClr val="4F549F"/>
    <a:srgbClr val="EC609F"/>
    <a:srgbClr val="89C43F"/>
    <a:srgbClr val="EF7B60"/>
    <a:srgbClr val="F89826"/>
    <a:srgbClr val="A9D26E"/>
    <a:srgbClr val="47A3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87" autoAdjust="0"/>
    <p:restoredTop sz="93557" autoAdjust="0"/>
  </p:normalViewPr>
  <p:slideViewPr>
    <p:cSldViewPr snapToGrid="0">
      <p:cViewPr varScale="1">
        <p:scale>
          <a:sx n="103" d="100"/>
          <a:sy n="103" d="100"/>
        </p:scale>
        <p:origin x="82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736D2B-59F2-4D07-9E2C-2A000916C10F}" type="datetimeFigureOut">
              <a:rPr lang="en-GB" smtClean="0"/>
              <a:t>03/09/2025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766AA6-21A4-4CE6-94F6-353ADDC2920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6970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766AA6-21A4-4CE6-94F6-353ADDC29201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78836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766AA6-21A4-4CE6-94F6-353ADDC29201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47776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766AA6-21A4-4CE6-94F6-353ADDC29201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2310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6CF23-D271-87AD-5A0B-BE939ADB7C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E350CE-F48F-7106-2DAD-CBDE870C0F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1B8094-5530-B737-2E7A-157274EE0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016D7-F841-46CA-A53A-49FB886154AA}" type="datetimeFigureOut">
              <a:rPr lang="en-GB" smtClean="0"/>
              <a:t>03/09/2025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445CC9-2BB2-7E86-580C-BDBE0479E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EC247A-012A-CBD6-E2A7-0CD35751C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964EF-95BA-4BE4-B21D-00D63B79F42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9215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527ED-E4D8-69FC-A6FC-F8D8B9574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BA81DF-7D9C-53DE-9FF9-2FA39928C0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22100-A213-B942-ECF7-6B7C14857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016D7-F841-46CA-A53A-49FB886154AA}" type="datetimeFigureOut">
              <a:rPr lang="en-GB" smtClean="0"/>
              <a:t>03/09/2025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9901E9-3969-A7F1-1C84-1743B7080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8649F0-F85A-28C5-02E0-946F1C3B9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964EF-95BA-4BE4-B21D-00D63B79F42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1469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AD2B08-2F5C-650E-CCA3-A909A7FB67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ABCF57-CFB2-4945-3526-E48E107C70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7F58D9-90A3-366F-4169-2A9A52B6B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016D7-F841-46CA-A53A-49FB886154AA}" type="datetimeFigureOut">
              <a:rPr lang="en-GB" smtClean="0"/>
              <a:t>03/09/2025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653B67-065D-D845-F8FB-40402730E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F68716-AB40-610A-1F2D-2D4141724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964EF-95BA-4BE4-B21D-00D63B79F42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5294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731A7-50F3-1F33-5728-B7DEFE0B8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C028A3-563E-5989-7D33-BBD8D6416C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2B8ABD-642B-B19F-A260-0FAA9FB7C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016D7-F841-46CA-A53A-49FB886154AA}" type="datetimeFigureOut">
              <a:rPr lang="en-GB" smtClean="0"/>
              <a:t>03/09/2025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CF38B8-58E8-8148-EF19-444A86170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E03A-AF31-62D7-62D3-7810F1962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964EF-95BA-4BE4-B21D-00D63B79F42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7414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DA4EEB-BF91-B87D-4094-E7ACD8245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2D819A-441D-FDCF-DA2D-A653C68EDB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2554F-BA76-09DC-289F-1C7D9C357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016D7-F841-46CA-A53A-49FB886154AA}" type="datetimeFigureOut">
              <a:rPr lang="en-GB" smtClean="0"/>
              <a:t>03/09/2025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79C609-67FB-E441-DE20-0FC8CD728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C37E52-FAE9-F964-870A-E9EF7713E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964EF-95BA-4BE4-B21D-00D63B79F42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259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A0BB1-5E5C-FEE5-2FC8-F45B51C19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CBE509-9334-9F5D-36FC-3F85F1D5ED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12D447-3363-F38A-4DE9-709AD8EFC8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2A7D76-BDF5-2086-0BE3-5B8CB3D69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016D7-F841-46CA-A53A-49FB886154AA}" type="datetimeFigureOut">
              <a:rPr lang="en-GB" smtClean="0"/>
              <a:t>03/09/2025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3F5D15-1F91-F8E8-8F1C-157F3301A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31787B-1740-A808-33F7-3098EC3A0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964EF-95BA-4BE4-B21D-00D63B79F42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0367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01F08-DFE4-EEF0-289C-45D2B9B2A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10E1AA-0A5B-BC71-A7B4-6F4F14CB47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AF0BC8-9D6A-4EDA-130B-523A542DB5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0F88A4-7169-E595-2433-B1A5B04EA1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CC010F-D2AD-D0CF-310C-1F65B3305F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803D3E-B841-0982-C5C9-224A311A5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016D7-F841-46CA-A53A-49FB886154AA}" type="datetimeFigureOut">
              <a:rPr lang="en-GB" smtClean="0"/>
              <a:t>03/09/2025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D98EBB-BAAA-3DCD-0D07-EAB45D9A8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5C492F-F6A5-CB6A-3AB1-377741C79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964EF-95BA-4BE4-B21D-00D63B79F42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5878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897D2-9911-703D-5E5D-6E20D24DA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10050C-D875-066E-83E0-335A54425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016D7-F841-46CA-A53A-49FB886154AA}" type="datetimeFigureOut">
              <a:rPr lang="en-GB" smtClean="0"/>
              <a:t>03/09/2025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C11CA9-1FED-1DF2-E908-6B355D1C9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1BBA56-CCF7-1BE2-8B14-AD11E1CDC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964EF-95BA-4BE4-B21D-00D63B79F42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7592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DF9EEB-4FF3-1820-D7CB-E0D18479A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016D7-F841-46CA-A53A-49FB886154AA}" type="datetimeFigureOut">
              <a:rPr lang="en-GB" smtClean="0"/>
              <a:t>03/09/2025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FCB417-1356-D0E2-A92F-A372BB3C4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FE674D-8CB5-EC59-2E02-AA0D17D3B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964EF-95BA-4BE4-B21D-00D63B79F42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2642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883D9-5D4E-0454-4B68-417BB31EC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95F5CF-638F-0D11-777E-8719A1E871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00A9FC-928C-C34E-A139-731507491A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F47A57-CE69-CCD8-4550-275731C83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016D7-F841-46CA-A53A-49FB886154AA}" type="datetimeFigureOut">
              <a:rPr lang="en-GB" smtClean="0"/>
              <a:t>03/09/2025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941BF2-A0E4-C662-3D2B-CA688FA65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6BF49D-FA32-90A4-B46A-D11304094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964EF-95BA-4BE4-B21D-00D63B79F42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2362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3487E-88E9-262B-0051-D772266FB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68A00C-9BD8-9A10-E48E-AAE066C7DD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890BAC-9188-34B8-C042-45204FEDA6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D50148-8D28-B31B-EEDB-F5B979B4D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016D7-F841-46CA-A53A-49FB886154AA}" type="datetimeFigureOut">
              <a:rPr lang="en-GB" smtClean="0"/>
              <a:t>03/09/2025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522BD5-CEED-AF27-1533-4693821CB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47D291-4B21-4998-15E1-1F113BC8E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964EF-95BA-4BE4-B21D-00D63B79F42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9483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A11468-9FC4-2011-41F8-B1C17AF85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3992D2-18CD-34F8-95BB-04C7BBCECE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6108A8-E6C9-22D2-CD3D-B72CD9EF0D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016D7-F841-46CA-A53A-49FB886154AA}" type="datetimeFigureOut">
              <a:rPr lang="en-GB" smtClean="0"/>
              <a:t>03/09/2025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B30DD5-8B3E-36A1-E7A0-5BAA0E34B3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C37BEE-E70C-771C-5A73-010A76F679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964EF-95BA-4BE4-B21D-00D63B79F42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266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9B44A66-CB3C-1DD5-D648-1D6597F94EB3}"/>
              </a:ext>
            </a:extLst>
          </p:cNvPr>
          <p:cNvSpPr/>
          <p:nvPr/>
        </p:nvSpPr>
        <p:spPr>
          <a:xfrm>
            <a:off x="0" y="0"/>
            <a:ext cx="12514521" cy="6858000"/>
          </a:xfrm>
          <a:prstGeom prst="rect">
            <a:avLst/>
          </a:prstGeom>
          <a:gradFill flip="none" rotWithShape="1">
            <a:gsLst>
              <a:gs pos="0">
                <a:srgbClr val="0070C0"/>
              </a:gs>
              <a:gs pos="31000">
                <a:schemeClr val="bg1"/>
              </a:gs>
            </a:gsLst>
            <a:lin ang="54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010818-6A96-A206-6045-0EF473CBE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654" y="2492929"/>
            <a:ext cx="11699212" cy="1325563"/>
          </a:xfrm>
        </p:spPr>
        <p:txBody>
          <a:bodyPr>
            <a:noAutofit/>
          </a:bodyPr>
          <a:lstStyle/>
          <a:p>
            <a:pPr algn="ctr"/>
            <a:r>
              <a:rPr lang="en-GB" sz="6000" b="1" kern="100" dirty="0">
                <a:solidFill>
                  <a:schemeClr val="accent1"/>
                </a:solidFill>
                <a:latin typeface="Arial" panose="020B0604020202020204" pitchFamily="34" charset="0"/>
              </a:rPr>
              <a:t>Online Fibromyalgia </a:t>
            </a:r>
            <a:br>
              <a:rPr lang="en-GB" sz="6000" b="1" kern="100" dirty="0">
                <a:solidFill>
                  <a:schemeClr val="accent1"/>
                </a:solidFill>
                <a:latin typeface="Arial" panose="020B0604020202020204" pitchFamily="34" charset="0"/>
              </a:rPr>
            </a:br>
            <a:r>
              <a:rPr lang="en-GB" sz="6000" b="1" kern="100" dirty="0">
                <a:solidFill>
                  <a:schemeClr val="accent1"/>
                </a:solidFill>
                <a:latin typeface="Arial" panose="020B0604020202020204" pitchFamily="34" charset="0"/>
              </a:rPr>
              <a:t>Co-Design Workshop </a:t>
            </a:r>
            <a:endParaRPr lang="en-GB" sz="6000" dirty="0">
              <a:solidFill>
                <a:schemeClr val="accent1"/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EE353E8-08BA-AB32-2765-A598E1FA76EF}"/>
              </a:ext>
            </a:extLst>
          </p:cNvPr>
          <p:cNvSpPr txBox="1">
            <a:spLocks/>
          </p:cNvSpPr>
          <p:nvPr/>
        </p:nvSpPr>
        <p:spPr>
          <a:xfrm>
            <a:off x="838200" y="50006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9BEE8D98-060C-FB21-4B2A-EBD46B0882A0}"/>
              </a:ext>
            </a:extLst>
          </p:cNvPr>
          <p:cNvSpPr txBox="1">
            <a:spLocks/>
          </p:cNvSpPr>
          <p:nvPr/>
        </p:nvSpPr>
        <p:spPr>
          <a:xfrm>
            <a:off x="246130" y="3345871"/>
            <a:ext cx="1169921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dirty="0">
              <a:solidFill>
                <a:srgbClr val="4F549F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8B35E6B-8429-4382-4F21-D297A5D7A275}"/>
              </a:ext>
            </a:extLst>
          </p:cNvPr>
          <p:cNvSpPr txBox="1">
            <a:spLocks/>
          </p:cNvSpPr>
          <p:nvPr/>
        </p:nvSpPr>
        <p:spPr>
          <a:xfrm>
            <a:off x="246130" y="4861594"/>
            <a:ext cx="1169921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4000" b="1" kern="100" dirty="0">
                <a:solidFill>
                  <a:schemeClr val="accent1"/>
                </a:solidFill>
                <a:latin typeface="Arial" panose="020B0604020202020204" pitchFamily="34" charset="0"/>
              </a:rPr>
              <a:t>Thursday 31 July 2025</a:t>
            </a:r>
          </a:p>
        </p:txBody>
      </p:sp>
      <p:pic>
        <p:nvPicPr>
          <p:cNvPr id="9" name="Picture 8" descr="A blue and white logo&#10;&#10;AI-generated content may be incorrect.">
            <a:extLst>
              <a:ext uri="{FF2B5EF4-FFF2-40B4-BE49-F238E27FC236}">
                <a16:creationId xmlns:a16="http://schemas.microsoft.com/office/drawing/2014/main" id="{C63CDB1B-F6BA-7899-F2DB-4639470245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1514" y="500062"/>
            <a:ext cx="2093828" cy="848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989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1D48CE0-C1E4-92DC-9186-8EAC668B0894}"/>
              </a:ext>
            </a:extLst>
          </p:cNvPr>
          <p:cNvSpPr/>
          <p:nvPr/>
        </p:nvSpPr>
        <p:spPr>
          <a:xfrm>
            <a:off x="0" y="0"/>
            <a:ext cx="12514521" cy="7187609"/>
          </a:xfrm>
          <a:prstGeom prst="rect">
            <a:avLst/>
          </a:prstGeom>
          <a:gradFill flip="none" rotWithShape="1">
            <a:gsLst>
              <a:gs pos="0">
                <a:srgbClr val="0070C0"/>
              </a:gs>
              <a:gs pos="31000">
                <a:schemeClr val="bg1"/>
              </a:gs>
            </a:gsLst>
            <a:lin ang="54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980046-CCFC-0D6D-2F08-A6CA9CB6A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 </a:t>
            </a:r>
          </a:p>
        </p:txBody>
      </p:sp>
      <p:sp>
        <p:nvSpPr>
          <p:cNvPr id="7" name="Flowchart: Alternate Process 6">
            <a:extLst>
              <a:ext uri="{FF2B5EF4-FFF2-40B4-BE49-F238E27FC236}">
                <a16:creationId xmlns:a16="http://schemas.microsoft.com/office/drawing/2014/main" id="{5C764628-1746-84CE-EB1B-AE0631E369BB}"/>
              </a:ext>
            </a:extLst>
          </p:cNvPr>
          <p:cNvSpPr/>
          <p:nvPr/>
        </p:nvSpPr>
        <p:spPr>
          <a:xfrm>
            <a:off x="862377" y="1690689"/>
            <a:ext cx="10825843" cy="3674413"/>
          </a:xfrm>
          <a:prstGeom prst="flowChartAlternateProcess">
            <a:avLst/>
          </a:prstGeom>
          <a:solidFill>
            <a:srgbClr val="00AEEF"/>
          </a:solidFill>
          <a:ln>
            <a:solidFill>
              <a:srgbClr val="00AEE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3A83BA-F1D0-E871-469B-F991FC58CD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3569" y="2535538"/>
            <a:ext cx="10243457" cy="2116531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GB" sz="4000" b="1" i="1" dirty="0">
                <a:solidFill>
                  <a:schemeClr val="bg1"/>
                </a:solidFill>
                <a:latin typeface="Grandview" panose="020F0502020204030204" pitchFamily="34" charset="0"/>
                <a:cs typeface="Cavolini" panose="03000502040302020204" pitchFamily="66" charset="0"/>
              </a:rPr>
              <a:t>Thank you to all our lovely participants for attending the online session and sharing their views and thoughts, which will help shape our future self-management programme. </a:t>
            </a:r>
          </a:p>
        </p:txBody>
      </p:sp>
    </p:spTree>
    <p:extLst>
      <p:ext uri="{BB962C8B-B14F-4D97-AF65-F5344CB8AC3E}">
        <p14:creationId xmlns:p14="http://schemas.microsoft.com/office/powerpoint/2010/main" val="16347880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1FAB73D-3757-D440-E191-19714525EC20}"/>
              </a:ext>
            </a:extLst>
          </p:cNvPr>
          <p:cNvSpPr/>
          <p:nvPr/>
        </p:nvSpPr>
        <p:spPr>
          <a:xfrm>
            <a:off x="0" y="0"/>
            <a:ext cx="12514521" cy="6858000"/>
          </a:xfrm>
          <a:prstGeom prst="rect">
            <a:avLst/>
          </a:prstGeom>
          <a:gradFill flip="none" rotWithShape="1">
            <a:gsLst>
              <a:gs pos="0">
                <a:srgbClr val="0070C0"/>
              </a:gs>
              <a:gs pos="31000">
                <a:schemeClr val="bg1"/>
              </a:gs>
            </a:gsLst>
            <a:lin ang="54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980046-CCFC-0D6D-2F08-A6CA9CB6A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Next steps</a:t>
            </a:r>
          </a:p>
        </p:txBody>
      </p:sp>
      <p:sp>
        <p:nvSpPr>
          <p:cNvPr id="5" name="Rectangle: Single Corner Snipped 4">
            <a:extLst>
              <a:ext uri="{FF2B5EF4-FFF2-40B4-BE49-F238E27FC236}">
                <a16:creationId xmlns:a16="http://schemas.microsoft.com/office/drawing/2014/main" id="{4658D392-49B3-6421-1BE5-ADCDBDDF3E5A}"/>
              </a:ext>
            </a:extLst>
          </p:cNvPr>
          <p:cNvSpPr/>
          <p:nvPr/>
        </p:nvSpPr>
        <p:spPr>
          <a:xfrm>
            <a:off x="838200" y="1690688"/>
            <a:ext cx="11032674" cy="4504840"/>
          </a:xfrm>
          <a:prstGeom prst="snip1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bg1"/>
                </a:solidFill>
              </a:rPr>
              <a:t>We are working on developing a hybrid, rolling programme that blends structured education with peer support.</a:t>
            </a:r>
          </a:p>
          <a:p>
            <a:pPr algn="ctr"/>
            <a:endParaRPr lang="en-GB" sz="2000" dirty="0">
              <a:solidFill>
                <a:schemeClr val="bg1"/>
              </a:solidFill>
            </a:endParaRPr>
          </a:p>
          <a:p>
            <a:pPr algn="ctr"/>
            <a:r>
              <a:rPr lang="en-GB" sz="2000" dirty="0">
                <a:solidFill>
                  <a:schemeClr val="bg1"/>
                </a:solidFill>
              </a:rPr>
              <a:t>We will ensure facilitation of all group activities to maintain positivity.</a:t>
            </a:r>
          </a:p>
          <a:p>
            <a:pPr algn="ctr"/>
            <a:endParaRPr lang="en-GB" sz="2000" dirty="0">
              <a:solidFill>
                <a:schemeClr val="bg1"/>
              </a:solidFill>
            </a:endParaRPr>
          </a:p>
          <a:p>
            <a:pPr algn="ctr"/>
            <a:r>
              <a:rPr lang="en-GB" sz="2000" dirty="0">
                <a:solidFill>
                  <a:schemeClr val="bg1"/>
                </a:solidFill>
              </a:rPr>
              <a:t>We will explore funding and partnerships for access to leisure activities (e.g., swimming passes, acupuncture).</a:t>
            </a:r>
          </a:p>
          <a:p>
            <a:pPr algn="ctr"/>
            <a:endParaRPr lang="en-GB" sz="2000" dirty="0">
              <a:solidFill>
                <a:schemeClr val="bg1"/>
              </a:solidFill>
            </a:endParaRPr>
          </a:p>
          <a:p>
            <a:pPr algn="ctr"/>
            <a:r>
              <a:rPr lang="en-GB" sz="2000" dirty="0">
                <a:solidFill>
                  <a:schemeClr val="bg1"/>
                </a:solidFill>
              </a:rPr>
              <a:t>We will build in counselling and mental health support as a core element.</a:t>
            </a:r>
          </a:p>
          <a:p>
            <a:pPr algn="ctr"/>
            <a:endParaRPr lang="en-GB" sz="2000" dirty="0">
              <a:solidFill>
                <a:schemeClr val="bg1"/>
              </a:solidFill>
            </a:endParaRPr>
          </a:p>
          <a:p>
            <a:pPr algn="ctr"/>
            <a:r>
              <a:rPr lang="en-GB" sz="2000" dirty="0">
                <a:solidFill>
                  <a:schemeClr val="bg1"/>
                </a:solidFill>
              </a:rPr>
              <a:t>We plan for GP engagement and education as part of programme rollout.</a:t>
            </a:r>
          </a:p>
          <a:p>
            <a:pPr algn="ctr"/>
            <a:endParaRPr lang="en-GB" sz="2000" dirty="0">
              <a:solidFill>
                <a:schemeClr val="bg1"/>
              </a:solidFill>
            </a:endParaRPr>
          </a:p>
          <a:p>
            <a:pPr algn="ctr"/>
            <a:r>
              <a:rPr lang="en-GB" sz="2000" dirty="0">
                <a:solidFill>
                  <a:schemeClr val="bg1"/>
                </a:solidFill>
              </a:rPr>
              <a:t>We will pilot the programme across 3 PCNs in Autumn 2025, refining based on patient feedback.</a:t>
            </a:r>
          </a:p>
          <a:p>
            <a:pPr algn="ctr"/>
            <a:endParaRPr lang="en-GB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19029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5A9B95-B98D-28A0-5DB5-4EAF6FB057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B7B2C82-9B36-9F19-C4F6-AB25FAD7A6E6}"/>
              </a:ext>
            </a:extLst>
          </p:cNvPr>
          <p:cNvSpPr/>
          <p:nvPr/>
        </p:nvSpPr>
        <p:spPr>
          <a:xfrm>
            <a:off x="0" y="0"/>
            <a:ext cx="12514521" cy="7187609"/>
          </a:xfrm>
          <a:prstGeom prst="rect">
            <a:avLst/>
          </a:prstGeom>
          <a:gradFill flip="none" rotWithShape="1">
            <a:gsLst>
              <a:gs pos="0">
                <a:srgbClr val="0070C0"/>
              </a:gs>
              <a:gs pos="31000">
                <a:schemeClr val="bg1"/>
              </a:gs>
            </a:gsLst>
            <a:lin ang="54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B3607C-2BC5-817C-FB2F-9DC88F7C1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Help groups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6FC32EE2-6389-1CB5-95CC-5C1784FAA62B}"/>
              </a:ext>
            </a:extLst>
          </p:cNvPr>
          <p:cNvSpPr/>
          <p:nvPr/>
        </p:nvSpPr>
        <p:spPr>
          <a:xfrm>
            <a:off x="906014" y="1690688"/>
            <a:ext cx="5089452" cy="2248266"/>
          </a:xfrm>
          <a:prstGeom prst="roundRect">
            <a:avLst/>
          </a:prstGeom>
          <a:solidFill>
            <a:srgbClr val="009FE3"/>
          </a:solidFill>
          <a:ln>
            <a:solidFill>
              <a:srgbClr val="009FE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/>
              <a:t>Black Country Fibromyalgia Support Group</a:t>
            </a:r>
          </a:p>
          <a:p>
            <a:pPr algn="ctr"/>
            <a:endParaRPr lang="en-GB" sz="2000" dirty="0"/>
          </a:p>
          <a:p>
            <a:pPr algn="ctr"/>
            <a:r>
              <a:rPr lang="en-GB" sz="2000" dirty="0"/>
              <a:t>Nine Locks Community Centre, Hill Street, Brierley Hill, DY5 2UE </a:t>
            </a:r>
          </a:p>
          <a:p>
            <a:pPr algn="ctr"/>
            <a:r>
              <a:rPr lang="en-GB" sz="2000" dirty="0"/>
              <a:t>07485 473164 (Helpline: Monday-Friday 10.00am-4.00pm) 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9A43950-2A3F-1857-8F66-85E2CFB092D4}"/>
              </a:ext>
            </a:extLst>
          </p:cNvPr>
          <p:cNvSpPr/>
          <p:nvPr/>
        </p:nvSpPr>
        <p:spPr>
          <a:xfrm>
            <a:off x="906014" y="4352962"/>
            <a:ext cx="5089452" cy="1628699"/>
          </a:xfrm>
          <a:prstGeom prst="roundRect">
            <a:avLst/>
          </a:prstGeom>
          <a:solidFill>
            <a:srgbClr val="009FE3"/>
          </a:solidFill>
          <a:ln>
            <a:solidFill>
              <a:srgbClr val="009FE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/>
              <a:t>Fibromyalgia Action UK </a:t>
            </a:r>
          </a:p>
          <a:p>
            <a:pPr algn="ctr"/>
            <a:r>
              <a:rPr lang="en-GB" sz="2000" dirty="0"/>
              <a:t>(helpline: 0300 999 3333, Monday to Friday, 10am to 4pm)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125644DA-4C50-92F2-DB02-7E9EFF0A1172}"/>
              </a:ext>
            </a:extLst>
          </p:cNvPr>
          <p:cNvSpPr/>
          <p:nvPr/>
        </p:nvSpPr>
        <p:spPr>
          <a:xfrm>
            <a:off x="6620126" y="1690688"/>
            <a:ext cx="5089452" cy="2916482"/>
          </a:xfrm>
          <a:prstGeom prst="roundRect">
            <a:avLst/>
          </a:prstGeom>
          <a:solidFill>
            <a:srgbClr val="009FE3"/>
          </a:solidFill>
          <a:ln>
            <a:solidFill>
              <a:srgbClr val="009FE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/>
              <a:t>Ideal for All </a:t>
            </a:r>
          </a:p>
          <a:p>
            <a:pPr algn="ctr"/>
            <a:r>
              <a:rPr lang="en-GB" sz="2000" dirty="0"/>
              <a:t>(Fibromyalgia Support Group)</a:t>
            </a:r>
          </a:p>
          <a:p>
            <a:pPr algn="ctr"/>
            <a:endParaRPr lang="en-GB" sz="2000" dirty="0"/>
          </a:p>
          <a:p>
            <a:pPr algn="ctr"/>
            <a:r>
              <a:rPr lang="en-GB" sz="2000" dirty="0"/>
              <a:t>2 Independent Living Centre, 100 Oldbury Road, Smethwick, West Midlands, B66 1JE</a:t>
            </a:r>
          </a:p>
          <a:p>
            <a:pPr algn="ctr"/>
            <a:r>
              <a:rPr lang="en-GB" sz="2000" dirty="0"/>
              <a:t> </a:t>
            </a:r>
          </a:p>
          <a:p>
            <a:pPr algn="ctr"/>
            <a:r>
              <a:rPr lang="en-GB" sz="2000" dirty="0"/>
              <a:t>0121 558 5555 </a:t>
            </a:r>
          </a:p>
          <a:p>
            <a:pPr algn="ctr"/>
            <a:r>
              <a:rPr lang="en-GB" sz="2000" dirty="0"/>
              <a:t>info@idealforall.co.uk </a:t>
            </a:r>
          </a:p>
        </p:txBody>
      </p:sp>
    </p:spTree>
    <p:extLst>
      <p:ext uri="{BB962C8B-B14F-4D97-AF65-F5344CB8AC3E}">
        <p14:creationId xmlns:p14="http://schemas.microsoft.com/office/powerpoint/2010/main" val="4098511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94B201B9-60A0-7609-D916-E90C1ECC99DC}"/>
              </a:ext>
            </a:extLst>
          </p:cNvPr>
          <p:cNvSpPr/>
          <p:nvPr/>
        </p:nvSpPr>
        <p:spPr>
          <a:xfrm>
            <a:off x="0" y="0"/>
            <a:ext cx="12514521" cy="7022804"/>
          </a:xfrm>
          <a:prstGeom prst="rect">
            <a:avLst/>
          </a:prstGeom>
          <a:gradFill flip="none" rotWithShape="1">
            <a:gsLst>
              <a:gs pos="0">
                <a:srgbClr val="0070C0"/>
              </a:gs>
              <a:gs pos="31000">
                <a:schemeClr val="bg1"/>
              </a:gs>
            </a:gsLst>
            <a:lin ang="54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EE353E8-08BA-AB32-2765-A598E1FA76EF}"/>
              </a:ext>
            </a:extLst>
          </p:cNvPr>
          <p:cNvSpPr txBox="1">
            <a:spLocks/>
          </p:cNvSpPr>
          <p:nvPr/>
        </p:nvSpPr>
        <p:spPr>
          <a:xfrm>
            <a:off x="838200" y="50006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8D63899-B74D-0A1D-4EA8-CAB378D6234C}"/>
              </a:ext>
            </a:extLst>
          </p:cNvPr>
          <p:cNvSpPr txBox="1">
            <a:spLocks/>
          </p:cNvSpPr>
          <p:nvPr/>
        </p:nvSpPr>
        <p:spPr>
          <a:xfrm>
            <a:off x="961053" y="277697"/>
            <a:ext cx="1169921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b="1" kern="100" dirty="0">
                <a:solidFill>
                  <a:schemeClr val="bg1"/>
                </a:solidFill>
                <a:latin typeface="Arial" panose="020B0604020202020204" pitchFamily="34" charset="0"/>
              </a:rPr>
              <a:t>Purpose</a:t>
            </a:r>
            <a:endParaRPr lang="en-GB" sz="3600" dirty="0">
              <a:solidFill>
                <a:schemeClr val="bg1"/>
              </a:solidFill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85337182-7A03-CEA3-E71C-CD3D884278DF}"/>
              </a:ext>
            </a:extLst>
          </p:cNvPr>
          <p:cNvSpPr/>
          <p:nvPr/>
        </p:nvSpPr>
        <p:spPr>
          <a:xfrm>
            <a:off x="961053" y="1474236"/>
            <a:ext cx="3473851" cy="2202025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/>
              <a:t>To share feedback from report following fibromyalgia workshop held on 20th February 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34007F41-BDCE-0E1B-E8BC-71086E7CB0F9}"/>
              </a:ext>
            </a:extLst>
          </p:cNvPr>
          <p:cNvSpPr/>
          <p:nvPr/>
        </p:nvSpPr>
        <p:spPr>
          <a:xfrm>
            <a:off x="4612433" y="1474236"/>
            <a:ext cx="3473851" cy="2202025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/>
              <a:t>To explore viable options for piloting of a fibromyalgia self-management programme 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C4AAE70A-635E-68EB-52FA-9AAC4ACEDC72}"/>
              </a:ext>
            </a:extLst>
          </p:cNvPr>
          <p:cNvSpPr/>
          <p:nvPr/>
        </p:nvSpPr>
        <p:spPr>
          <a:xfrm>
            <a:off x="8263813" y="1474236"/>
            <a:ext cx="3473851" cy="2202025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/>
              <a:t>To agree format and programme accessibility for patients living with fibromyalgia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6773D7F-A544-75E9-CBCB-81F26A0663DA}"/>
              </a:ext>
            </a:extLst>
          </p:cNvPr>
          <p:cNvSpPr txBox="1">
            <a:spLocks/>
          </p:cNvSpPr>
          <p:nvPr/>
        </p:nvSpPr>
        <p:spPr>
          <a:xfrm>
            <a:off x="888181" y="3647037"/>
            <a:ext cx="1169921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b="1" kern="100" dirty="0">
                <a:solidFill>
                  <a:srgbClr val="0070C0"/>
                </a:solidFill>
                <a:latin typeface="Arial" panose="020B0604020202020204" pitchFamily="34" charset="0"/>
              </a:rPr>
              <a:t>Outcomes</a:t>
            </a:r>
            <a:endParaRPr lang="en-GB" sz="3600" dirty="0">
              <a:solidFill>
                <a:srgbClr val="0070C0"/>
              </a:solidFill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3ECDE11B-B02F-FFD5-7068-1621BF84A48E}"/>
              </a:ext>
            </a:extLst>
          </p:cNvPr>
          <p:cNvSpPr/>
          <p:nvPr/>
        </p:nvSpPr>
        <p:spPr>
          <a:xfrm>
            <a:off x="1147659" y="4656591"/>
            <a:ext cx="5134948" cy="1819469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/>
              <a:t>To co-design a dedicated self-management programme for patients living with fibromyalgia 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79705F19-217E-13C2-0FB5-034336E1A761}"/>
              </a:ext>
            </a:extLst>
          </p:cNvPr>
          <p:cNvSpPr/>
          <p:nvPr/>
        </p:nvSpPr>
        <p:spPr>
          <a:xfrm>
            <a:off x="6405459" y="4650435"/>
            <a:ext cx="5134948" cy="1819469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/>
              <a:t>To support patients with a diagnosis of fibromyalgia and provide tools in assisting to improve their wellbeing</a:t>
            </a:r>
          </a:p>
        </p:txBody>
      </p:sp>
    </p:spTree>
    <p:extLst>
      <p:ext uri="{BB962C8B-B14F-4D97-AF65-F5344CB8AC3E}">
        <p14:creationId xmlns:p14="http://schemas.microsoft.com/office/powerpoint/2010/main" val="2036619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063B6E4-6FB3-C220-DC9A-59F89E1E6F09}"/>
              </a:ext>
            </a:extLst>
          </p:cNvPr>
          <p:cNvSpPr/>
          <p:nvPr/>
        </p:nvSpPr>
        <p:spPr>
          <a:xfrm>
            <a:off x="0" y="0"/>
            <a:ext cx="12514521" cy="6858000"/>
          </a:xfrm>
          <a:prstGeom prst="rect">
            <a:avLst/>
          </a:prstGeom>
          <a:gradFill flip="none" rotWithShape="1">
            <a:gsLst>
              <a:gs pos="0">
                <a:srgbClr val="0070C0"/>
              </a:gs>
              <a:gs pos="31000">
                <a:schemeClr val="bg1"/>
              </a:gs>
            </a:gsLst>
            <a:lin ang="54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EE353E8-08BA-AB32-2765-A598E1FA76EF}"/>
              </a:ext>
            </a:extLst>
          </p:cNvPr>
          <p:cNvSpPr txBox="1">
            <a:spLocks/>
          </p:cNvSpPr>
          <p:nvPr/>
        </p:nvSpPr>
        <p:spPr>
          <a:xfrm>
            <a:off x="838200" y="50006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8D63899-B74D-0A1D-4EA8-CAB378D6234C}"/>
              </a:ext>
            </a:extLst>
          </p:cNvPr>
          <p:cNvSpPr txBox="1">
            <a:spLocks/>
          </p:cNvSpPr>
          <p:nvPr/>
        </p:nvSpPr>
        <p:spPr>
          <a:xfrm>
            <a:off x="590513" y="139533"/>
            <a:ext cx="1169921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b="1" kern="100" dirty="0">
                <a:solidFill>
                  <a:schemeClr val="bg1"/>
                </a:solidFill>
                <a:latin typeface="Arial" panose="020B0604020202020204" pitchFamily="34" charset="0"/>
              </a:rPr>
              <a:t>How we organised the workshop</a:t>
            </a:r>
            <a:endParaRPr lang="en-GB" sz="3600" dirty="0">
              <a:solidFill>
                <a:schemeClr val="bg1"/>
              </a:solidFill>
            </a:endParaRPr>
          </a:p>
        </p:txBody>
      </p:sp>
      <p:sp>
        <p:nvSpPr>
          <p:cNvPr id="3" name="Rectangle: Single Corner Snipped 2">
            <a:extLst>
              <a:ext uri="{FF2B5EF4-FFF2-40B4-BE49-F238E27FC236}">
                <a16:creationId xmlns:a16="http://schemas.microsoft.com/office/drawing/2014/main" id="{BCF1AEC9-A5AB-3F45-161F-1C32909FCF30}"/>
              </a:ext>
            </a:extLst>
          </p:cNvPr>
          <p:cNvSpPr/>
          <p:nvPr/>
        </p:nvSpPr>
        <p:spPr>
          <a:xfrm>
            <a:off x="838200" y="1654971"/>
            <a:ext cx="10831323" cy="1938833"/>
          </a:xfrm>
          <a:prstGeom prst="snip1Rect">
            <a:avLst/>
          </a:prstGeom>
          <a:solidFill>
            <a:srgbClr val="009FE3"/>
          </a:solidFill>
          <a:ln>
            <a:solidFill>
              <a:srgbClr val="009FE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bg1"/>
                </a:solidFill>
              </a:rPr>
              <a:t>We worked with our health coach to plan and delver the workshop. We wanted to ensure that we used feedback from our previous session to help shape the programme.</a:t>
            </a:r>
          </a:p>
        </p:txBody>
      </p:sp>
      <p:sp>
        <p:nvSpPr>
          <p:cNvPr id="4" name="Rectangle: Single Corner Snipped 3">
            <a:extLst>
              <a:ext uri="{FF2B5EF4-FFF2-40B4-BE49-F238E27FC236}">
                <a16:creationId xmlns:a16="http://schemas.microsoft.com/office/drawing/2014/main" id="{C8B94955-DB9A-3E18-FA1B-402CCB205E6D}"/>
              </a:ext>
            </a:extLst>
          </p:cNvPr>
          <p:cNvSpPr/>
          <p:nvPr/>
        </p:nvSpPr>
        <p:spPr>
          <a:xfrm>
            <a:off x="937846" y="3776948"/>
            <a:ext cx="10831323" cy="1938833"/>
          </a:xfrm>
          <a:prstGeom prst="snip1Rect">
            <a:avLst/>
          </a:prstGeom>
          <a:solidFill>
            <a:srgbClr val="009FE3"/>
          </a:solidFill>
          <a:ln>
            <a:solidFill>
              <a:srgbClr val="009FE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bg1"/>
                </a:solidFill>
              </a:rPr>
              <a:t>                                    people joined the workshop all eager to help shape the fibromyalgia programme. 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EAD13DD-7891-95D0-2B16-1F8E87870169}"/>
              </a:ext>
            </a:extLst>
          </p:cNvPr>
          <p:cNvSpPr/>
          <p:nvPr/>
        </p:nvSpPr>
        <p:spPr>
          <a:xfrm>
            <a:off x="1477108" y="3914724"/>
            <a:ext cx="1723292" cy="1705708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146C752-9D8D-79C4-3B51-34FF97829C01}"/>
              </a:ext>
            </a:extLst>
          </p:cNvPr>
          <p:cNvSpPr txBox="1"/>
          <p:nvPr/>
        </p:nvSpPr>
        <p:spPr>
          <a:xfrm>
            <a:off x="1316738" y="4090826"/>
            <a:ext cx="20440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0" b="1" dirty="0">
                <a:solidFill>
                  <a:srgbClr val="009FE3"/>
                </a:solidFill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660501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C35D53F-FB3B-9806-E7B1-8A4E01F6DE06}"/>
              </a:ext>
            </a:extLst>
          </p:cNvPr>
          <p:cNvSpPr/>
          <p:nvPr/>
        </p:nvSpPr>
        <p:spPr>
          <a:xfrm>
            <a:off x="0" y="0"/>
            <a:ext cx="12514521" cy="6858000"/>
          </a:xfrm>
          <a:prstGeom prst="rect">
            <a:avLst/>
          </a:prstGeom>
          <a:gradFill flip="none" rotWithShape="1">
            <a:gsLst>
              <a:gs pos="0">
                <a:srgbClr val="0070C0"/>
              </a:gs>
              <a:gs pos="31000">
                <a:schemeClr val="bg1"/>
              </a:gs>
            </a:gsLst>
            <a:lin ang="54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957816-8978-A69D-D54A-6518705E4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4CBA66-E5AC-AD3B-8566-3AB28E489C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8007" y="1458232"/>
            <a:ext cx="10515600" cy="11571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/>
              <a:t>Key themes that arose in the workshop: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8C76F02-1C8A-FFD2-162E-590398C3B8E6}"/>
              </a:ext>
            </a:extLst>
          </p:cNvPr>
          <p:cNvSpPr/>
          <p:nvPr/>
        </p:nvSpPr>
        <p:spPr>
          <a:xfrm>
            <a:off x="1271687" y="2055813"/>
            <a:ext cx="2328376" cy="4289003"/>
          </a:xfrm>
          <a:prstGeom prst="roundRect">
            <a:avLst/>
          </a:prstGeom>
          <a:solidFill>
            <a:srgbClr val="009FE3"/>
          </a:solidFill>
          <a:ln>
            <a:solidFill>
              <a:srgbClr val="009FE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/>
              <a:t>Accessibility &amp; Flexibility </a:t>
            </a:r>
            <a:r>
              <a:rPr lang="en-GB" sz="2000" dirty="0"/>
              <a:t>– hybrid formats, rolling programmes, multiple time slots.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41DD63FE-BD52-B894-4B91-1ACC718E39BA}"/>
              </a:ext>
            </a:extLst>
          </p:cNvPr>
          <p:cNvSpPr/>
          <p:nvPr/>
        </p:nvSpPr>
        <p:spPr>
          <a:xfrm>
            <a:off x="3840712" y="2055813"/>
            <a:ext cx="2328376" cy="4289003"/>
          </a:xfrm>
          <a:prstGeom prst="roundRect">
            <a:avLst/>
          </a:prstGeom>
          <a:solidFill>
            <a:srgbClr val="009FE3"/>
          </a:solidFill>
          <a:ln>
            <a:solidFill>
              <a:srgbClr val="009FE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/>
              <a:t>Holistic Support </a:t>
            </a:r>
            <a:r>
              <a:rPr lang="en-GB" sz="2000" dirty="0"/>
              <a:t>– physical (exercise, pacing), mental (counselling, mindfulness), and social (peer cafés, community connections).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E5B9A77-9FDD-3321-A9A7-69A96C8407EF}"/>
              </a:ext>
            </a:extLst>
          </p:cNvPr>
          <p:cNvSpPr/>
          <p:nvPr/>
        </p:nvSpPr>
        <p:spPr>
          <a:xfrm>
            <a:off x="6419071" y="2055813"/>
            <a:ext cx="2328376" cy="4289003"/>
          </a:xfrm>
          <a:prstGeom prst="roundRect">
            <a:avLst/>
          </a:prstGeom>
          <a:solidFill>
            <a:srgbClr val="009FE3"/>
          </a:solidFill>
          <a:ln>
            <a:solidFill>
              <a:srgbClr val="009FE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/>
              <a:t>Facilitated Peer Support </a:t>
            </a:r>
            <a:r>
              <a:rPr lang="en-GB" sz="2000" dirty="0"/>
              <a:t>– valued but must be guided to prevent negative spirals.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066F616-7540-9897-265A-6BE650C74027}"/>
              </a:ext>
            </a:extLst>
          </p:cNvPr>
          <p:cNvSpPr/>
          <p:nvPr/>
        </p:nvSpPr>
        <p:spPr>
          <a:xfrm>
            <a:off x="9025424" y="2036829"/>
            <a:ext cx="2328376" cy="4289003"/>
          </a:xfrm>
          <a:prstGeom prst="roundRect">
            <a:avLst/>
          </a:prstGeom>
          <a:solidFill>
            <a:srgbClr val="009FE3"/>
          </a:solidFill>
          <a:ln>
            <a:solidFill>
              <a:srgbClr val="009FE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/>
              <a:t>Integration with Community &amp; Healthcare </a:t>
            </a:r>
            <a:r>
              <a:rPr lang="en-GB" sz="2000" dirty="0"/>
              <a:t>– GP education, links with local services/employers, and practical resources.</a:t>
            </a:r>
          </a:p>
        </p:txBody>
      </p:sp>
    </p:spTree>
    <p:extLst>
      <p:ext uri="{BB962C8B-B14F-4D97-AF65-F5344CB8AC3E}">
        <p14:creationId xmlns:p14="http://schemas.microsoft.com/office/powerpoint/2010/main" val="868230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A745700-F25C-6028-E49D-10B79A3084D3}"/>
              </a:ext>
            </a:extLst>
          </p:cNvPr>
          <p:cNvSpPr/>
          <p:nvPr/>
        </p:nvSpPr>
        <p:spPr>
          <a:xfrm>
            <a:off x="0" y="0"/>
            <a:ext cx="12514521" cy="6858000"/>
          </a:xfrm>
          <a:prstGeom prst="rect">
            <a:avLst/>
          </a:prstGeom>
          <a:gradFill flip="none" rotWithShape="1">
            <a:gsLst>
              <a:gs pos="0">
                <a:srgbClr val="0070C0"/>
              </a:gs>
              <a:gs pos="31000">
                <a:schemeClr val="bg1"/>
              </a:gs>
            </a:gsLst>
            <a:lin ang="54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926F6B-4F17-8D90-2F8C-1643492DA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4497"/>
            <a:ext cx="10515600" cy="1325563"/>
          </a:xfrm>
        </p:spPr>
        <p:txBody>
          <a:bodyPr>
            <a:normAutofit/>
          </a:bodyPr>
          <a:lstStyle/>
          <a:p>
            <a:r>
              <a:rPr lang="en-GB" sz="3600" b="1" kern="100" dirty="0">
                <a:solidFill>
                  <a:schemeClr val="bg1"/>
                </a:solidFill>
                <a:latin typeface="Arial" panose="020B0604020202020204" pitchFamily="34" charset="0"/>
              </a:rPr>
              <a:t>What type of support structure is favourable?</a:t>
            </a:r>
            <a:endParaRPr lang="en-GB" sz="3600" dirty="0">
              <a:solidFill>
                <a:schemeClr val="bg1"/>
              </a:solidFill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2FE4BCE-347B-A698-8B67-33188BD23C6E}"/>
              </a:ext>
            </a:extLst>
          </p:cNvPr>
          <p:cNvSpPr/>
          <p:nvPr/>
        </p:nvSpPr>
        <p:spPr>
          <a:xfrm>
            <a:off x="4612502" y="2775222"/>
            <a:ext cx="3090836" cy="2931778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/>
              <a:t>Support structures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E71F2F7-F46C-A75F-97D8-81E560821472}"/>
              </a:ext>
            </a:extLst>
          </p:cNvPr>
          <p:cNvSpPr/>
          <p:nvPr/>
        </p:nvSpPr>
        <p:spPr>
          <a:xfrm>
            <a:off x="914400" y="3848875"/>
            <a:ext cx="3028433" cy="2233310"/>
          </a:xfrm>
          <a:prstGeom prst="roundRect">
            <a:avLst/>
          </a:prstGeom>
          <a:solidFill>
            <a:srgbClr val="009FE3"/>
          </a:solidFill>
          <a:ln>
            <a:solidFill>
              <a:srgbClr val="009FE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/>
              <a:t>Peer-to-peer groups / “Fibro Café” (monthly, themed sessions with guest speakers) for those with longer-term diagnoses.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9CF1BD79-BF43-20C1-AA5F-4C6ED190A562}"/>
              </a:ext>
            </a:extLst>
          </p:cNvPr>
          <p:cNvSpPr/>
          <p:nvPr/>
        </p:nvSpPr>
        <p:spPr>
          <a:xfrm>
            <a:off x="7947063" y="4556561"/>
            <a:ext cx="4044272" cy="1862080"/>
          </a:xfrm>
          <a:prstGeom prst="roundRect">
            <a:avLst/>
          </a:prstGeom>
          <a:solidFill>
            <a:srgbClr val="009FE3"/>
          </a:solidFill>
          <a:ln>
            <a:solidFill>
              <a:srgbClr val="009FE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/>
              <a:t>Peer support groups must remain positive and constructive – otherwise risk of negative reinforcement or low mood.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244A690-6FFA-3483-F295-A828ABA3828C}"/>
              </a:ext>
            </a:extLst>
          </p:cNvPr>
          <p:cNvCxnSpPr>
            <a:cxnSpLocks/>
            <a:stCxn id="10" idx="3"/>
          </p:cNvCxnSpPr>
          <p:nvPr/>
        </p:nvCxnSpPr>
        <p:spPr>
          <a:xfrm flipV="1">
            <a:off x="3942833" y="4800915"/>
            <a:ext cx="1413864" cy="164615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547826E-05B6-A184-AF3B-901EDF35F16D}"/>
              </a:ext>
            </a:extLst>
          </p:cNvPr>
          <p:cNvCxnSpPr>
            <a:cxnSpLocks/>
          </p:cNvCxnSpPr>
          <p:nvPr/>
        </p:nvCxnSpPr>
        <p:spPr>
          <a:xfrm flipV="1">
            <a:off x="7557821" y="2742566"/>
            <a:ext cx="815186" cy="776947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F70C727-D648-78D5-515F-66EAD21B42C4}"/>
              </a:ext>
            </a:extLst>
          </p:cNvPr>
          <p:cNvCxnSpPr>
            <a:cxnSpLocks/>
          </p:cNvCxnSpPr>
          <p:nvPr/>
        </p:nvCxnSpPr>
        <p:spPr>
          <a:xfrm>
            <a:off x="7557821" y="4917546"/>
            <a:ext cx="395380" cy="325666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B9C7C1C-5A79-8685-EC62-A1813F8130A9}"/>
              </a:ext>
            </a:extLst>
          </p:cNvPr>
          <p:cNvCxnSpPr>
            <a:cxnSpLocks/>
          </p:cNvCxnSpPr>
          <p:nvPr/>
        </p:nvCxnSpPr>
        <p:spPr>
          <a:xfrm>
            <a:off x="3679247" y="2334036"/>
            <a:ext cx="1310656" cy="1038526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9A7C94B-C311-C62E-19F3-2D49D9D14843}"/>
              </a:ext>
            </a:extLst>
          </p:cNvPr>
          <p:cNvSpPr/>
          <p:nvPr/>
        </p:nvSpPr>
        <p:spPr>
          <a:xfrm>
            <a:off x="914400" y="1710997"/>
            <a:ext cx="3399124" cy="1102627"/>
          </a:xfrm>
          <a:prstGeom prst="roundRect">
            <a:avLst/>
          </a:prstGeom>
          <a:solidFill>
            <a:srgbClr val="009FE3"/>
          </a:solidFill>
          <a:ln>
            <a:solidFill>
              <a:srgbClr val="009FE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/>
              <a:t>6-week self-management programme for newly diagnosed patients.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E31095F2-3484-5C2E-3354-81109E063B57}"/>
              </a:ext>
            </a:extLst>
          </p:cNvPr>
          <p:cNvSpPr/>
          <p:nvPr/>
        </p:nvSpPr>
        <p:spPr>
          <a:xfrm>
            <a:off x="8373007" y="1875451"/>
            <a:ext cx="3159630" cy="1862080"/>
          </a:xfrm>
          <a:prstGeom prst="roundRect">
            <a:avLst/>
          </a:prstGeom>
          <a:solidFill>
            <a:srgbClr val="009FE3"/>
          </a:solidFill>
          <a:ln>
            <a:solidFill>
              <a:srgbClr val="009FE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/>
              <a:t>One-to-one health coach support for personalised goal-setting, ongoing coaching, and continuity of care.</a:t>
            </a:r>
          </a:p>
        </p:txBody>
      </p:sp>
    </p:spTree>
    <p:extLst>
      <p:ext uri="{BB962C8B-B14F-4D97-AF65-F5344CB8AC3E}">
        <p14:creationId xmlns:p14="http://schemas.microsoft.com/office/powerpoint/2010/main" val="283739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D3AE6A-DC9F-49DF-2376-AEC1635D6F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B75E9FE-F78C-FAEB-531A-0E23F8ECAB85}"/>
              </a:ext>
            </a:extLst>
          </p:cNvPr>
          <p:cNvSpPr/>
          <p:nvPr/>
        </p:nvSpPr>
        <p:spPr>
          <a:xfrm>
            <a:off x="0" y="0"/>
            <a:ext cx="12514521" cy="6858000"/>
          </a:xfrm>
          <a:prstGeom prst="rect">
            <a:avLst/>
          </a:prstGeom>
          <a:gradFill flip="none" rotWithShape="1">
            <a:gsLst>
              <a:gs pos="0">
                <a:srgbClr val="0070C0"/>
              </a:gs>
              <a:gs pos="31000">
                <a:schemeClr val="bg1"/>
              </a:gs>
            </a:gsLst>
            <a:lin ang="54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A522F6-D4A8-2A94-528D-82724CA715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4497"/>
            <a:ext cx="10515600" cy="1325563"/>
          </a:xfrm>
        </p:spPr>
        <p:txBody>
          <a:bodyPr>
            <a:normAutofit/>
          </a:bodyPr>
          <a:lstStyle/>
          <a:p>
            <a:r>
              <a:rPr lang="en-GB" sz="3600" b="1" kern="100" dirty="0">
                <a:solidFill>
                  <a:schemeClr val="bg1"/>
                </a:solidFill>
                <a:latin typeface="Arial" panose="020B0604020202020204" pitchFamily="34" charset="0"/>
              </a:rPr>
              <a:t>What type of format is preferred?</a:t>
            </a:r>
            <a:endParaRPr lang="en-GB" sz="3600" dirty="0">
              <a:solidFill>
                <a:schemeClr val="bg1"/>
              </a:solidFill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4940756-40EF-6BA0-93F8-EF5CB21A6249}"/>
              </a:ext>
            </a:extLst>
          </p:cNvPr>
          <p:cNvSpPr/>
          <p:nvPr/>
        </p:nvSpPr>
        <p:spPr>
          <a:xfrm>
            <a:off x="4612502" y="2429994"/>
            <a:ext cx="3090836" cy="2931778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/>
              <a:t>Preferred format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50F7AA8-D16F-7E5C-FFB0-6489CEC6A1D8}"/>
              </a:ext>
            </a:extLst>
          </p:cNvPr>
          <p:cNvSpPr/>
          <p:nvPr/>
        </p:nvSpPr>
        <p:spPr>
          <a:xfrm>
            <a:off x="948783" y="2514602"/>
            <a:ext cx="3028433" cy="2233310"/>
          </a:xfrm>
          <a:prstGeom prst="roundRect">
            <a:avLst/>
          </a:prstGeom>
          <a:solidFill>
            <a:srgbClr val="009FE3"/>
          </a:solidFill>
          <a:ln>
            <a:solidFill>
              <a:srgbClr val="009FE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/>
              <a:t>Rolling programme approach suggested – allows patients to join at any point and still access key topics.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CE7C9843-6EEB-9B9B-F87F-3F9D54C86F24}"/>
              </a:ext>
            </a:extLst>
          </p:cNvPr>
          <p:cNvSpPr/>
          <p:nvPr/>
        </p:nvSpPr>
        <p:spPr>
          <a:xfrm>
            <a:off x="7947063" y="4211333"/>
            <a:ext cx="4044272" cy="1862080"/>
          </a:xfrm>
          <a:prstGeom prst="roundRect">
            <a:avLst/>
          </a:prstGeom>
          <a:solidFill>
            <a:srgbClr val="009FE3"/>
          </a:solidFill>
          <a:ln>
            <a:solidFill>
              <a:srgbClr val="009FE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/>
              <a:t>Recorded webinars valued – patients can revisit materials and access them at their own pace.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6EA5360-DFB7-AB39-D9D9-F2111F76B7D4}"/>
              </a:ext>
            </a:extLst>
          </p:cNvPr>
          <p:cNvCxnSpPr>
            <a:cxnSpLocks/>
            <a:stCxn id="10" idx="3"/>
          </p:cNvCxnSpPr>
          <p:nvPr/>
        </p:nvCxnSpPr>
        <p:spPr>
          <a:xfrm flipV="1">
            <a:off x="3977216" y="3466642"/>
            <a:ext cx="1413864" cy="164615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0745E2-921A-17E3-7E87-DE81B0F50157}"/>
              </a:ext>
            </a:extLst>
          </p:cNvPr>
          <p:cNvCxnSpPr>
            <a:cxnSpLocks/>
          </p:cNvCxnSpPr>
          <p:nvPr/>
        </p:nvCxnSpPr>
        <p:spPr>
          <a:xfrm flipV="1">
            <a:off x="7557821" y="2397338"/>
            <a:ext cx="815186" cy="776947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8EAC8D4-9E43-2978-A12B-D9B5FB608BD6}"/>
              </a:ext>
            </a:extLst>
          </p:cNvPr>
          <p:cNvCxnSpPr>
            <a:cxnSpLocks/>
          </p:cNvCxnSpPr>
          <p:nvPr/>
        </p:nvCxnSpPr>
        <p:spPr>
          <a:xfrm>
            <a:off x="7557821" y="4572318"/>
            <a:ext cx="395380" cy="325666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1F18F5B-0EE3-4007-718B-B0CEF6694854}"/>
              </a:ext>
            </a:extLst>
          </p:cNvPr>
          <p:cNvSpPr/>
          <p:nvPr/>
        </p:nvSpPr>
        <p:spPr>
          <a:xfrm>
            <a:off x="8373007" y="1530223"/>
            <a:ext cx="3159630" cy="1862080"/>
          </a:xfrm>
          <a:prstGeom prst="roundRect">
            <a:avLst/>
          </a:prstGeom>
          <a:solidFill>
            <a:srgbClr val="009FE3"/>
          </a:solidFill>
          <a:ln>
            <a:solidFill>
              <a:srgbClr val="009FE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/>
              <a:t>Hybrid model (combination of face-to-face and online) most inclusive and flexible.</a:t>
            </a:r>
          </a:p>
        </p:txBody>
      </p:sp>
    </p:spTree>
    <p:extLst>
      <p:ext uri="{BB962C8B-B14F-4D97-AF65-F5344CB8AC3E}">
        <p14:creationId xmlns:p14="http://schemas.microsoft.com/office/powerpoint/2010/main" val="26695119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02DF2E-7800-7B7D-F5AA-7CC76F7237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6433A96-A1F1-241F-7198-04E3331DA870}"/>
              </a:ext>
            </a:extLst>
          </p:cNvPr>
          <p:cNvSpPr/>
          <p:nvPr/>
        </p:nvSpPr>
        <p:spPr>
          <a:xfrm>
            <a:off x="0" y="1"/>
            <a:ext cx="12514521" cy="6858000"/>
          </a:xfrm>
          <a:prstGeom prst="rect">
            <a:avLst/>
          </a:prstGeom>
          <a:gradFill flip="none" rotWithShape="1">
            <a:gsLst>
              <a:gs pos="0">
                <a:srgbClr val="0070C0"/>
              </a:gs>
              <a:gs pos="31000">
                <a:schemeClr val="bg1"/>
              </a:gs>
            </a:gsLst>
            <a:lin ang="54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82C8C7-A58E-7E85-E4C0-CC94B53B96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4497"/>
            <a:ext cx="10515600" cy="1325563"/>
          </a:xfrm>
        </p:spPr>
        <p:txBody>
          <a:bodyPr>
            <a:normAutofit/>
          </a:bodyPr>
          <a:lstStyle/>
          <a:p>
            <a:r>
              <a:rPr lang="en-GB" sz="3600" b="1" kern="100" dirty="0">
                <a:solidFill>
                  <a:schemeClr val="bg1"/>
                </a:solidFill>
                <a:latin typeface="Arial" panose="020B0604020202020204" pitchFamily="34" charset="0"/>
              </a:rPr>
              <a:t>What type of Delivery Method is favourable?</a:t>
            </a:r>
            <a:endParaRPr lang="en-GB" sz="3600" dirty="0">
              <a:solidFill>
                <a:schemeClr val="bg1"/>
              </a:solidFill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09481F2-88D8-F2FF-FCDD-23C5F24FD501}"/>
              </a:ext>
            </a:extLst>
          </p:cNvPr>
          <p:cNvSpPr/>
          <p:nvPr/>
        </p:nvSpPr>
        <p:spPr>
          <a:xfrm>
            <a:off x="4612502" y="2793884"/>
            <a:ext cx="3090836" cy="2931778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/>
              <a:t>Delivery methods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4442BDE4-6F5D-2B35-A6D6-78B80F71E5FB}"/>
              </a:ext>
            </a:extLst>
          </p:cNvPr>
          <p:cNvSpPr/>
          <p:nvPr/>
        </p:nvSpPr>
        <p:spPr>
          <a:xfrm>
            <a:off x="2446675" y="1621749"/>
            <a:ext cx="3028433" cy="858268"/>
          </a:xfrm>
          <a:prstGeom prst="roundRect">
            <a:avLst/>
          </a:prstGeom>
          <a:solidFill>
            <a:srgbClr val="009FE3"/>
          </a:solidFill>
          <a:ln>
            <a:solidFill>
              <a:srgbClr val="009FE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Pre-recorded webinars (for clinician availability).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BD4F6743-68A6-ED9B-793C-43B7E85B1BCB}"/>
              </a:ext>
            </a:extLst>
          </p:cNvPr>
          <p:cNvSpPr/>
          <p:nvPr/>
        </p:nvSpPr>
        <p:spPr>
          <a:xfrm>
            <a:off x="8201078" y="2874931"/>
            <a:ext cx="4044272" cy="1950721"/>
          </a:xfrm>
          <a:prstGeom prst="roundRect">
            <a:avLst/>
          </a:prstGeom>
          <a:solidFill>
            <a:srgbClr val="009FE3"/>
          </a:solidFill>
          <a:ln>
            <a:solidFill>
              <a:srgbClr val="009FE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/>
              <a:t>Exploration of other support 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/>
              <a:t>Relaxation, pacing, and mindfulness training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/>
              <a:t>NHS Physio app and other digital tools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FDAA4BB-9EFE-8F5D-DF93-C6BDE80FFC13}"/>
              </a:ext>
            </a:extLst>
          </p:cNvPr>
          <p:cNvCxnSpPr>
            <a:cxnSpLocks/>
          </p:cNvCxnSpPr>
          <p:nvPr/>
        </p:nvCxnSpPr>
        <p:spPr>
          <a:xfrm>
            <a:off x="5131871" y="2480017"/>
            <a:ext cx="821060" cy="711049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7E61130-094D-0BFD-5A72-66559668F4A0}"/>
              </a:ext>
            </a:extLst>
          </p:cNvPr>
          <p:cNvCxnSpPr>
            <a:cxnSpLocks/>
          </p:cNvCxnSpPr>
          <p:nvPr/>
        </p:nvCxnSpPr>
        <p:spPr>
          <a:xfrm flipV="1">
            <a:off x="6569724" y="2528749"/>
            <a:ext cx="815186" cy="776947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4BD1533-3C84-C3EB-430B-9B07775D37D8}"/>
              </a:ext>
            </a:extLst>
          </p:cNvPr>
          <p:cNvCxnSpPr>
            <a:cxnSpLocks/>
          </p:cNvCxnSpPr>
          <p:nvPr/>
        </p:nvCxnSpPr>
        <p:spPr>
          <a:xfrm>
            <a:off x="7557821" y="4936208"/>
            <a:ext cx="395380" cy="325666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6EB49499-645D-F02C-FE52-67E9BC65F4AE}"/>
              </a:ext>
            </a:extLst>
          </p:cNvPr>
          <p:cNvSpPr/>
          <p:nvPr/>
        </p:nvSpPr>
        <p:spPr>
          <a:xfrm>
            <a:off x="6923726" y="1452143"/>
            <a:ext cx="3159630" cy="1068164"/>
          </a:xfrm>
          <a:prstGeom prst="roundRect">
            <a:avLst/>
          </a:prstGeom>
          <a:solidFill>
            <a:srgbClr val="009FE3"/>
          </a:solidFill>
          <a:ln>
            <a:solidFill>
              <a:srgbClr val="009FE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One-to-one sessions delivered flexibly (face-to-face, telephone, or online).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6339345E-1DF3-AA3C-A445-BA2094870F91}"/>
              </a:ext>
            </a:extLst>
          </p:cNvPr>
          <p:cNvSpPr/>
          <p:nvPr/>
        </p:nvSpPr>
        <p:spPr>
          <a:xfrm>
            <a:off x="1075682" y="2703042"/>
            <a:ext cx="3028433" cy="1307613"/>
          </a:xfrm>
          <a:prstGeom prst="roundRect">
            <a:avLst/>
          </a:prstGeom>
          <a:solidFill>
            <a:srgbClr val="009FE3"/>
          </a:solidFill>
          <a:ln>
            <a:solidFill>
              <a:srgbClr val="009FE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Guest speakers (for peer groups, with lived experience and professional input).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57ADF29F-8E83-A108-6A5F-00EB648B7200}"/>
              </a:ext>
            </a:extLst>
          </p:cNvPr>
          <p:cNvSpPr/>
          <p:nvPr/>
        </p:nvSpPr>
        <p:spPr>
          <a:xfrm>
            <a:off x="7907803" y="5195817"/>
            <a:ext cx="3702481" cy="1219116"/>
          </a:xfrm>
          <a:prstGeom prst="roundRect">
            <a:avLst/>
          </a:prstGeom>
          <a:solidFill>
            <a:srgbClr val="009FE3"/>
          </a:solidFill>
          <a:ln>
            <a:solidFill>
              <a:srgbClr val="009FE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GPs need further education about fibromyalgia so patients feel heard, supported, and better guided.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84F4677-4705-C1E9-DEB7-685EC9D93151}"/>
              </a:ext>
            </a:extLst>
          </p:cNvPr>
          <p:cNvSpPr/>
          <p:nvPr/>
        </p:nvSpPr>
        <p:spPr>
          <a:xfrm>
            <a:off x="1415572" y="4825652"/>
            <a:ext cx="3028433" cy="1500500"/>
          </a:xfrm>
          <a:prstGeom prst="roundRect">
            <a:avLst/>
          </a:prstGeom>
          <a:solidFill>
            <a:srgbClr val="009FE3"/>
          </a:solidFill>
          <a:ln>
            <a:solidFill>
              <a:srgbClr val="009FE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Mental health support critical: counselling, talking therapies, mindfulness and anxiety management.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1114C63-0999-F990-66BC-45B2350476BE}"/>
              </a:ext>
            </a:extLst>
          </p:cNvPr>
          <p:cNvCxnSpPr>
            <a:cxnSpLocks/>
          </p:cNvCxnSpPr>
          <p:nvPr/>
        </p:nvCxnSpPr>
        <p:spPr>
          <a:xfrm>
            <a:off x="4134679" y="3670651"/>
            <a:ext cx="791884" cy="179641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073CCCE-EA9B-8447-1E65-DF82F3519AA1}"/>
              </a:ext>
            </a:extLst>
          </p:cNvPr>
          <p:cNvCxnSpPr>
            <a:cxnSpLocks/>
          </p:cNvCxnSpPr>
          <p:nvPr/>
        </p:nvCxnSpPr>
        <p:spPr>
          <a:xfrm flipV="1">
            <a:off x="4452022" y="5154610"/>
            <a:ext cx="815186" cy="776947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102BEBB-E350-5C07-14F7-1C7241B0EFC8}"/>
              </a:ext>
            </a:extLst>
          </p:cNvPr>
          <p:cNvCxnSpPr>
            <a:cxnSpLocks/>
          </p:cNvCxnSpPr>
          <p:nvPr/>
        </p:nvCxnSpPr>
        <p:spPr>
          <a:xfrm flipV="1">
            <a:off x="7467876" y="3937855"/>
            <a:ext cx="743849" cy="107045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18665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106708-6642-A4F1-E4E4-826AF22B92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CB6D596-68A3-84A1-4088-D7D4086C195B}"/>
              </a:ext>
            </a:extLst>
          </p:cNvPr>
          <p:cNvSpPr/>
          <p:nvPr/>
        </p:nvSpPr>
        <p:spPr>
          <a:xfrm>
            <a:off x="0" y="1"/>
            <a:ext cx="12514521" cy="6858000"/>
          </a:xfrm>
          <a:prstGeom prst="rect">
            <a:avLst/>
          </a:prstGeom>
          <a:gradFill flip="none" rotWithShape="1">
            <a:gsLst>
              <a:gs pos="0">
                <a:srgbClr val="0070C0"/>
              </a:gs>
              <a:gs pos="31000">
                <a:schemeClr val="bg1"/>
              </a:gs>
            </a:gsLst>
            <a:lin ang="54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9E9116-5D71-3760-C330-F2CE33E0D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4497"/>
            <a:ext cx="10515600" cy="1325563"/>
          </a:xfrm>
        </p:spPr>
        <p:txBody>
          <a:bodyPr>
            <a:normAutofit/>
          </a:bodyPr>
          <a:lstStyle/>
          <a:p>
            <a:r>
              <a:rPr lang="en-GB" sz="3600" b="1" kern="100" dirty="0">
                <a:solidFill>
                  <a:schemeClr val="bg1"/>
                </a:solidFill>
                <a:latin typeface="Arial" panose="020B0604020202020204" pitchFamily="34" charset="0"/>
              </a:rPr>
              <a:t>Accessibility and practical considerations</a:t>
            </a:r>
            <a:endParaRPr lang="en-GB" sz="3600" dirty="0">
              <a:solidFill>
                <a:schemeClr val="bg1"/>
              </a:solidFill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9EE3770-DB9C-0794-6294-F7E2BD481B16}"/>
              </a:ext>
            </a:extLst>
          </p:cNvPr>
          <p:cNvSpPr/>
          <p:nvPr/>
        </p:nvSpPr>
        <p:spPr>
          <a:xfrm>
            <a:off x="4435219" y="2187394"/>
            <a:ext cx="3090836" cy="2931778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Accessibility and Practical Considerations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B35EE233-5AA3-0833-CEAC-002CEDD9ECD4}"/>
              </a:ext>
            </a:extLst>
          </p:cNvPr>
          <p:cNvSpPr/>
          <p:nvPr/>
        </p:nvSpPr>
        <p:spPr>
          <a:xfrm>
            <a:off x="8023795" y="2268441"/>
            <a:ext cx="4044272" cy="1950721"/>
          </a:xfrm>
          <a:prstGeom prst="roundRect">
            <a:avLst/>
          </a:prstGeom>
          <a:solidFill>
            <a:srgbClr val="009FE3"/>
          </a:solidFill>
          <a:ln>
            <a:solidFill>
              <a:srgbClr val="009FE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/>
              <a:t>Community Support: Access to mobility aids (wheelchairs, walking aids, grab rails) and links to local services.</a:t>
            </a:r>
            <a:endParaRPr lang="en-GB" sz="1600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7B9459E-FFB2-E712-B642-A2AE99134D6A}"/>
              </a:ext>
            </a:extLst>
          </p:cNvPr>
          <p:cNvCxnSpPr>
            <a:cxnSpLocks/>
          </p:cNvCxnSpPr>
          <p:nvPr/>
        </p:nvCxnSpPr>
        <p:spPr>
          <a:xfrm>
            <a:off x="7380538" y="4329718"/>
            <a:ext cx="395380" cy="325666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F3D20D2-0A08-A468-8F31-47ACFE88BEED}"/>
              </a:ext>
            </a:extLst>
          </p:cNvPr>
          <p:cNvSpPr/>
          <p:nvPr/>
        </p:nvSpPr>
        <p:spPr>
          <a:xfrm>
            <a:off x="909046" y="1756697"/>
            <a:ext cx="3028433" cy="2265827"/>
          </a:xfrm>
          <a:prstGeom prst="roundRect">
            <a:avLst/>
          </a:prstGeom>
          <a:solidFill>
            <a:srgbClr val="009FE3"/>
          </a:solidFill>
          <a:ln>
            <a:solidFill>
              <a:srgbClr val="009FE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Timing: Programmes should be offered at varied times (daytime, evening, weekends) to accommodate people in employment and those with fatigue or mobility challenges.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755FDEB6-D7D9-83C5-7D0E-11E3769FE4E6}"/>
              </a:ext>
            </a:extLst>
          </p:cNvPr>
          <p:cNvSpPr/>
          <p:nvPr/>
        </p:nvSpPr>
        <p:spPr>
          <a:xfrm>
            <a:off x="7730520" y="4589327"/>
            <a:ext cx="3702481" cy="1219116"/>
          </a:xfrm>
          <a:prstGeom prst="roundRect">
            <a:avLst/>
          </a:prstGeom>
          <a:solidFill>
            <a:srgbClr val="009FE3"/>
          </a:solidFill>
          <a:ln>
            <a:solidFill>
              <a:srgbClr val="009FE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Group Structure: Consider separate groups for men and women as needs and experiences can differ.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53C7AAAE-ED44-B73C-FB64-4AE20EB411B4}"/>
              </a:ext>
            </a:extLst>
          </p:cNvPr>
          <p:cNvSpPr/>
          <p:nvPr/>
        </p:nvSpPr>
        <p:spPr>
          <a:xfrm>
            <a:off x="1287863" y="4643673"/>
            <a:ext cx="3028433" cy="1500500"/>
          </a:xfrm>
          <a:prstGeom prst="roundRect">
            <a:avLst/>
          </a:prstGeom>
          <a:solidFill>
            <a:srgbClr val="009FE3"/>
          </a:solidFill>
          <a:ln>
            <a:solidFill>
              <a:srgbClr val="009FE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Location: Venues should have easy access, disability-friendly facilities, and adequate parking.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6184925-AB2E-FA38-0AEA-05231726DA1F}"/>
              </a:ext>
            </a:extLst>
          </p:cNvPr>
          <p:cNvCxnSpPr>
            <a:cxnSpLocks/>
          </p:cNvCxnSpPr>
          <p:nvPr/>
        </p:nvCxnSpPr>
        <p:spPr>
          <a:xfrm>
            <a:off x="3957396" y="3064161"/>
            <a:ext cx="791884" cy="179641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EAF13BB-EF9D-253E-FCCD-4A7EF8E76C05}"/>
              </a:ext>
            </a:extLst>
          </p:cNvPr>
          <p:cNvCxnSpPr>
            <a:cxnSpLocks/>
          </p:cNvCxnSpPr>
          <p:nvPr/>
        </p:nvCxnSpPr>
        <p:spPr>
          <a:xfrm flipV="1">
            <a:off x="4274739" y="4548120"/>
            <a:ext cx="815186" cy="776947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4C333A74-5FF5-D011-1001-154B57FBFFD8}"/>
              </a:ext>
            </a:extLst>
          </p:cNvPr>
          <p:cNvCxnSpPr>
            <a:cxnSpLocks/>
          </p:cNvCxnSpPr>
          <p:nvPr/>
        </p:nvCxnSpPr>
        <p:spPr>
          <a:xfrm flipV="1">
            <a:off x="7290593" y="3331365"/>
            <a:ext cx="743849" cy="107045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3195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ACCBEA-BC3A-81A4-71AC-0E35B2144A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3137C96-C6B4-1FA6-E518-B7BBF54B55E4}"/>
              </a:ext>
            </a:extLst>
          </p:cNvPr>
          <p:cNvSpPr/>
          <p:nvPr/>
        </p:nvSpPr>
        <p:spPr>
          <a:xfrm>
            <a:off x="0" y="0"/>
            <a:ext cx="12514521" cy="6858000"/>
          </a:xfrm>
          <a:prstGeom prst="rect">
            <a:avLst/>
          </a:prstGeom>
          <a:gradFill flip="none" rotWithShape="1">
            <a:gsLst>
              <a:gs pos="0">
                <a:srgbClr val="0070C0"/>
              </a:gs>
              <a:gs pos="31000">
                <a:schemeClr val="bg1"/>
              </a:gs>
            </a:gsLst>
            <a:lin ang="54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804006-9AEA-D68B-E7CD-50B053F6F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Reflections from participants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8422B-FD4C-349F-DBD3-BCE890DA40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7933" y="2091574"/>
            <a:ext cx="10243457" cy="27249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000" b="1" dirty="0">
                <a:solidFill>
                  <a:schemeClr val="bg1"/>
                </a:solidFill>
                <a:latin typeface="Grandview" panose="020F0502020204030204" pitchFamily="34" charset="0"/>
                <a:cs typeface="Cavolini" panose="03000502040302020204" pitchFamily="66" charset="0"/>
              </a:rPr>
              <a:t>Thank you to all of the amazing honest attendees who shared their journeys and experiences with us</a:t>
            </a:r>
          </a:p>
          <a:p>
            <a:pPr marL="0" indent="0" algn="ctr">
              <a:buNone/>
            </a:pPr>
            <a:r>
              <a:rPr lang="en-GB" sz="2000" b="1" dirty="0">
                <a:solidFill>
                  <a:schemeClr val="bg1"/>
                </a:solidFill>
                <a:latin typeface="Grandview" panose="020F0502020204030204" pitchFamily="34" charset="0"/>
                <a:cs typeface="Cavolini" panose="03000502040302020204" pitchFamily="66" charset="0"/>
              </a:rPr>
              <a:t>We had an overwhelming response for people wanting to join the session which was quite humbling and it really highlighted the struggles that many are facing on a daily basis. </a:t>
            </a:r>
          </a:p>
          <a:p>
            <a:pPr marL="0" indent="0" algn="ctr">
              <a:buNone/>
            </a:pPr>
            <a:r>
              <a:rPr lang="en-GB" sz="2000" b="1" dirty="0">
                <a:solidFill>
                  <a:schemeClr val="bg1"/>
                </a:solidFill>
                <a:latin typeface="Grandview" panose="020F0502020204030204" pitchFamily="34" charset="0"/>
                <a:cs typeface="Cavolini" panose="03000502040302020204" pitchFamily="66" charset="0"/>
              </a:rPr>
              <a:t>We know we can be stronger together and make the difference that we all need.</a:t>
            </a:r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0D6B4271-6047-E17B-4539-1FF8AF387E33}"/>
              </a:ext>
            </a:extLst>
          </p:cNvPr>
          <p:cNvSpPr/>
          <p:nvPr/>
        </p:nvSpPr>
        <p:spPr>
          <a:xfrm>
            <a:off x="928092" y="1669161"/>
            <a:ext cx="5167908" cy="1840731"/>
          </a:xfrm>
          <a:prstGeom prst="wedgeRoundRectCallout">
            <a:avLst>
              <a:gd name="adj1" fmla="val 46962"/>
              <a:gd name="adj2" fmla="val 75803"/>
              <a:gd name="adj3" fmla="val 16667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800" b="1" i="1" kern="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Many attendees reported feeling isolated and abandoned after diagnosis without follow-up support.</a:t>
            </a:r>
            <a:endParaRPr lang="en-GB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id="{3551AA26-441D-463A-E183-B4B6B82AC5D1}"/>
              </a:ext>
            </a:extLst>
          </p:cNvPr>
          <p:cNvSpPr/>
          <p:nvPr/>
        </p:nvSpPr>
        <p:spPr>
          <a:xfrm>
            <a:off x="6313482" y="1669161"/>
            <a:ext cx="5167908" cy="1840731"/>
          </a:xfrm>
          <a:prstGeom prst="wedgeRoundRectCallout">
            <a:avLst>
              <a:gd name="adj1" fmla="val 46962"/>
              <a:gd name="adj2" fmla="val 75803"/>
              <a:gd name="adj3" fmla="val 16667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800" b="1" i="1" kern="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Strong demand for structured and ongoing support to reduce isolation, build confidence, and improve self-management.</a:t>
            </a:r>
            <a:endParaRPr lang="en-GB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A05B8F58-FB71-C4A0-E0DC-883E14CBD3BE}"/>
              </a:ext>
            </a:extLst>
          </p:cNvPr>
          <p:cNvSpPr/>
          <p:nvPr/>
        </p:nvSpPr>
        <p:spPr>
          <a:xfrm>
            <a:off x="968295" y="4233496"/>
            <a:ext cx="5167908" cy="1840731"/>
          </a:xfrm>
          <a:prstGeom prst="wedgeRoundRectCallout">
            <a:avLst>
              <a:gd name="adj1" fmla="val 46962"/>
              <a:gd name="adj2" fmla="val 75803"/>
              <a:gd name="adj3" fmla="val 16667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800" b="1" i="1" kern="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Positive experiences with acupuncture, swimming, exercise, and relaxation techniques highlighted their importance.</a:t>
            </a:r>
            <a:endParaRPr lang="en-GB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4CE54650-43DD-8AA2-C2C5-4AE764FBC871}"/>
              </a:ext>
            </a:extLst>
          </p:cNvPr>
          <p:cNvSpPr/>
          <p:nvPr/>
        </p:nvSpPr>
        <p:spPr>
          <a:xfrm>
            <a:off x="6353685" y="4233496"/>
            <a:ext cx="5167908" cy="1840731"/>
          </a:xfrm>
          <a:prstGeom prst="wedgeRoundRectCallout">
            <a:avLst>
              <a:gd name="adj1" fmla="val 46962"/>
              <a:gd name="adj2" fmla="val 75803"/>
              <a:gd name="adj3" fmla="val 16667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800" b="1" i="1" kern="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Recognition that GP education and community awareness are essential for patients to feel validated and supported.</a:t>
            </a:r>
            <a:endParaRPr lang="en-GB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24484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udley Place PowerPoint template" id="{FD6E1978-D959-4ABB-8F0A-1E679A06BEDD}" vid="{19252328-DB93-4D51-B2EB-422D382DFB4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39770BBBBFC48449EC23B704620D492" ma:contentTypeVersion="20" ma:contentTypeDescription="Create a new document." ma:contentTypeScope="" ma:versionID="5cf70b92dc89290f95264a41673ae3ee">
  <xsd:schema xmlns:xsd="http://www.w3.org/2001/XMLSchema" xmlns:xs="http://www.w3.org/2001/XMLSchema" xmlns:p="http://schemas.microsoft.com/office/2006/metadata/properties" xmlns:ns1="http://schemas.microsoft.com/sharepoint/v3" xmlns:ns2="81ec5423-fbe8-4b16-b751-4ab4be16d9c7" xmlns:ns3="9b4b8998-134a-4d4d-a9b1-74d1a1ca4edb" targetNamespace="http://schemas.microsoft.com/office/2006/metadata/properties" ma:root="true" ma:fieldsID="26a0741f4fc318be1dcc9d46b5d6cd12" ns1:_="" ns2:_="" ns3:_="">
    <xsd:import namespace="http://schemas.microsoft.com/sharepoint/v3"/>
    <xsd:import namespace="81ec5423-fbe8-4b16-b751-4ab4be16d9c7"/>
    <xsd:import namespace="9b4b8998-134a-4d4d-a9b1-74d1a1ca4ed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ec5423-fbe8-4b16-b751-4ab4be16d9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4b8998-134a-4d4d-a9b1-74d1a1ca4edb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0088c865-4015-4277-b1ed-fc455bd1be76}" ma:internalName="TaxCatchAll" ma:showField="CatchAllData" ma:web="9b4b8998-134a-4d4d-a9b1-74d1a1ca4e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81ec5423-fbe8-4b16-b751-4ab4be16d9c7">
      <Terms xmlns="http://schemas.microsoft.com/office/infopath/2007/PartnerControls"/>
    </lcf76f155ced4ddcb4097134ff3c332f>
    <TaxCatchAll xmlns="9b4b8998-134a-4d4d-a9b1-74d1a1ca4edb" xsi:nil="true"/>
  </documentManagement>
</p:properties>
</file>

<file path=customXml/itemProps1.xml><?xml version="1.0" encoding="utf-8"?>
<ds:datastoreItem xmlns:ds="http://schemas.openxmlformats.org/officeDocument/2006/customXml" ds:itemID="{660E4272-2E57-457C-997F-176C61ADED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1ec5423-fbe8-4b16-b751-4ab4be16d9c7"/>
    <ds:schemaRef ds:uri="9b4b8998-134a-4d4d-a9b1-74d1a1ca4ed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DE42AF8-29CC-4E21-B617-2E4604E2E94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69529B1-4801-466C-AAD8-F72687943539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9b4b8998-134a-4d4d-a9b1-74d1a1ca4edb"/>
    <ds:schemaRef ds:uri="http://purl.org/dc/terms/"/>
    <ds:schemaRef ds:uri="http://schemas.microsoft.com/sharepoint/v3"/>
    <ds:schemaRef ds:uri="http://schemas.microsoft.com/office/infopath/2007/PartnerControls"/>
    <ds:schemaRef ds:uri="81ec5423-fbe8-4b16-b751-4ab4be16d9c7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Women's Health Hub report</Template>
  <TotalTime>1130</TotalTime>
  <Words>864</Words>
  <Application>Microsoft Office PowerPoint</Application>
  <PresentationFormat>Widescreen</PresentationFormat>
  <Paragraphs>85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Aptos</vt:lpstr>
      <vt:lpstr>Arial</vt:lpstr>
      <vt:lpstr>Calibri</vt:lpstr>
      <vt:lpstr>Calibri Light</vt:lpstr>
      <vt:lpstr>Grandview</vt:lpstr>
      <vt:lpstr>Office Theme</vt:lpstr>
      <vt:lpstr>Online Fibromyalgia  Co-Design Workshop </vt:lpstr>
      <vt:lpstr>PowerPoint Presentation</vt:lpstr>
      <vt:lpstr>PowerPoint Presentation</vt:lpstr>
      <vt:lpstr>Themes </vt:lpstr>
      <vt:lpstr>What type of support structure is favourable?</vt:lpstr>
      <vt:lpstr>What type of format is preferred?</vt:lpstr>
      <vt:lpstr>What type of Delivery Method is favourable?</vt:lpstr>
      <vt:lpstr>Accessibility and practical considerations</vt:lpstr>
      <vt:lpstr>Reflections from participants </vt:lpstr>
      <vt:lpstr>Thank you </vt:lpstr>
      <vt:lpstr>Next steps</vt:lpstr>
      <vt:lpstr>Help groups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CODD, Helen (THE DUDLEY GROUP NHS FOUNDATION TRUST)</dc:creator>
  <cp:lastModifiedBy>COLLEY, Jessica (THE DUDLEY GROUP NHS FOUNDATION TRUST)</cp:lastModifiedBy>
  <cp:revision>23</cp:revision>
  <dcterms:created xsi:type="dcterms:W3CDTF">2024-12-02T10:27:56Z</dcterms:created>
  <dcterms:modified xsi:type="dcterms:W3CDTF">2025-09-03T14:35:26Z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0x010100D39770BBBBFC48449EC23B704620D492</vt:lpwstr>
  </property>
  <property fmtid="{D5CDD505-2E9C-101B-9397-08002B2CF9AE}" pid="3" name="MediaServiceImageTags">
    <vt:lpwstr/>
  </property>
</Properties>
</file>