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60" r:id="rId5"/>
    <p:sldId id="3284" r:id="rId6"/>
    <p:sldId id="3333" r:id="rId7"/>
    <p:sldId id="3303" r:id="rId8"/>
    <p:sldId id="3319" r:id="rId9"/>
    <p:sldId id="3323" r:id="rId10"/>
    <p:sldId id="3321" r:id="rId11"/>
    <p:sldId id="3324" r:id="rId12"/>
    <p:sldId id="3325" r:id="rId13"/>
    <p:sldId id="3306" r:id="rId14"/>
    <p:sldId id="3328" r:id="rId15"/>
    <p:sldId id="3329" r:id="rId16"/>
    <p:sldId id="3331" r:id="rId17"/>
    <p:sldId id="3330" r:id="rId18"/>
    <p:sldId id="3332" r:id="rId19"/>
    <p:sldId id="3317" r:id="rId20"/>
    <p:sldId id="331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ABB6AF-F0E4-84D7-2B26-9ACFF0BE2E42}" name="BIRCH, Steven (NHS ARDEN AND GREATER EAST MIDLANDS COMMISSIONING SUPPORT UNIT)" initials="SB" userId="S::s.birch5@nhs.net::31295614-c8ac-4d06-873a-8f418d41cddb" providerId="AD"/>
  <p188:author id="{D43DC3E5-D3BD-5CD8-6694-8DE8D1DB24F7}" name="CODD, Helen (THE DUDLEY GROUP NHS FOUNDATION TRUST)" initials="HC" userId="S::h.codd@nhs.net::e186355c-fe57-4b34-a98c-47a36c0b1f7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291C"/>
    <a:srgbClr val="003087"/>
    <a:srgbClr val="005EB8"/>
    <a:srgbClr val="00AEEF"/>
    <a:srgbClr val="FFF9DD"/>
    <a:srgbClr val="F89826"/>
    <a:srgbClr val="EC609F"/>
    <a:srgbClr val="009FE3"/>
    <a:srgbClr val="4F549F"/>
    <a:srgbClr val="89C4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51ECE4-FB49-4669-92A3-DF069584587D}" v="33" dt="2024-11-27T14:32:23.0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247" autoAdjust="0"/>
  </p:normalViewPr>
  <p:slideViewPr>
    <p:cSldViewPr snapToGrid="0">
      <p:cViewPr varScale="1">
        <p:scale>
          <a:sx n="111" d="100"/>
          <a:sy n="111" d="100"/>
        </p:scale>
        <p:origin x="534"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736D2B-59F2-4D07-9E2C-2A000916C10F}" type="datetimeFigureOut">
              <a:rPr lang="en-GB" smtClean="0"/>
              <a:t>14/08/2025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766AA6-21A4-4CE6-94F6-353ADDC29201}" type="slidenum">
              <a:rPr lang="en-GB" smtClean="0"/>
              <a:t>‹#›</a:t>
            </a:fld>
            <a:endParaRPr lang="en-GB" dirty="0"/>
          </a:p>
        </p:txBody>
      </p:sp>
    </p:spTree>
    <p:extLst>
      <p:ext uri="{BB962C8B-B14F-4D97-AF65-F5344CB8AC3E}">
        <p14:creationId xmlns:p14="http://schemas.microsoft.com/office/powerpoint/2010/main" val="2596970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766AA6-21A4-4CE6-94F6-353ADDC29201}" type="slidenum">
              <a:rPr lang="en-GB" smtClean="0"/>
              <a:t>1</a:t>
            </a:fld>
            <a:endParaRPr lang="en-GB" dirty="0"/>
          </a:p>
        </p:txBody>
      </p:sp>
    </p:spTree>
    <p:extLst>
      <p:ext uri="{BB962C8B-B14F-4D97-AF65-F5344CB8AC3E}">
        <p14:creationId xmlns:p14="http://schemas.microsoft.com/office/powerpoint/2010/main" val="1347883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766AA6-21A4-4CE6-94F6-353ADDC29201}" type="slidenum">
              <a:rPr lang="en-GB" smtClean="0"/>
              <a:t>2</a:t>
            </a:fld>
            <a:endParaRPr lang="en-GB" dirty="0"/>
          </a:p>
        </p:txBody>
      </p:sp>
    </p:spTree>
    <p:extLst>
      <p:ext uri="{BB962C8B-B14F-4D97-AF65-F5344CB8AC3E}">
        <p14:creationId xmlns:p14="http://schemas.microsoft.com/office/powerpoint/2010/main" val="4144777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766AA6-21A4-4CE6-94F6-353ADDC29201}" type="slidenum">
              <a:rPr lang="en-GB" smtClean="0"/>
              <a:t>4</a:t>
            </a:fld>
            <a:endParaRPr lang="en-GB" dirty="0"/>
          </a:p>
        </p:txBody>
      </p:sp>
    </p:spTree>
    <p:extLst>
      <p:ext uri="{BB962C8B-B14F-4D97-AF65-F5344CB8AC3E}">
        <p14:creationId xmlns:p14="http://schemas.microsoft.com/office/powerpoint/2010/main" val="526557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766AA6-21A4-4CE6-94F6-353ADDC29201}" type="slidenum">
              <a:rPr lang="en-GB" smtClean="0"/>
              <a:t>10</a:t>
            </a:fld>
            <a:endParaRPr lang="en-GB" dirty="0"/>
          </a:p>
        </p:txBody>
      </p:sp>
    </p:spTree>
    <p:extLst>
      <p:ext uri="{BB962C8B-B14F-4D97-AF65-F5344CB8AC3E}">
        <p14:creationId xmlns:p14="http://schemas.microsoft.com/office/powerpoint/2010/main" val="2471057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FA802-4B74-2046-09F0-EBF00BF6B8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A942DD-B47B-D237-B857-99283EDDE2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513620-99C7-DDAB-100C-A3B7C01AC18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CAD1D9C-DE55-78B1-1B48-9415DF87AA5D}"/>
              </a:ext>
            </a:extLst>
          </p:cNvPr>
          <p:cNvSpPr>
            <a:spLocks noGrp="1"/>
          </p:cNvSpPr>
          <p:nvPr>
            <p:ph type="sldNum" sz="quarter" idx="5"/>
          </p:nvPr>
        </p:nvSpPr>
        <p:spPr/>
        <p:txBody>
          <a:bodyPr/>
          <a:lstStyle/>
          <a:p>
            <a:fld id="{8B766AA6-21A4-4CE6-94F6-353ADDC29201}" type="slidenum">
              <a:rPr lang="en-GB" smtClean="0"/>
              <a:t>11</a:t>
            </a:fld>
            <a:endParaRPr lang="en-GB" dirty="0"/>
          </a:p>
        </p:txBody>
      </p:sp>
    </p:spTree>
    <p:extLst>
      <p:ext uri="{BB962C8B-B14F-4D97-AF65-F5344CB8AC3E}">
        <p14:creationId xmlns:p14="http://schemas.microsoft.com/office/powerpoint/2010/main" val="4098120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2E613-245E-6880-74BF-03318E6144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B8CEA1-E130-52E8-7462-B30C3D4D9B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BAFB08-CCD0-CD7B-97B3-CFDF3ABE078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9EF09E3-1254-8D5A-B1F8-4A99D0B13B02}"/>
              </a:ext>
            </a:extLst>
          </p:cNvPr>
          <p:cNvSpPr>
            <a:spLocks noGrp="1"/>
          </p:cNvSpPr>
          <p:nvPr>
            <p:ph type="sldNum" sz="quarter" idx="5"/>
          </p:nvPr>
        </p:nvSpPr>
        <p:spPr/>
        <p:txBody>
          <a:bodyPr/>
          <a:lstStyle/>
          <a:p>
            <a:fld id="{8B766AA6-21A4-4CE6-94F6-353ADDC29201}" type="slidenum">
              <a:rPr lang="en-GB" smtClean="0"/>
              <a:t>12</a:t>
            </a:fld>
            <a:endParaRPr lang="en-GB" dirty="0"/>
          </a:p>
        </p:txBody>
      </p:sp>
    </p:spTree>
    <p:extLst>
      <p:ext uri="{BB962C8B-B14F-4D97-AF65-F5344CB8AC3E}">
        <p14:creationId xmlns:p14="http://schemas.microsoft.com/office/powerpoint/2010/main" val="2483683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AE12E-A3CD-B191-CE8C-722F630737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36E3E3-8307-01EA-AC79-3F9B571BA7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933F31-2D40-3F1B-9F6D-F04C9688B5E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E93DDAE-822C-5E1D-A5FF-6AA3A4128DED}"/>
              </a:ext>
            </a:extLst>
          </p:cNvPr>
          <p:cNvSpPr>
            <a:spLocks noGrp="1"/>
          </p:cNvSpPr>
          <p:nvPr>
            <p:ph type="sldNum" sz="quarter" idx="5"/>
          </p:nvPr>
        </p:nvSpPr>
        <p:spPr/>
        <p:txBody>
          <a:bodyPr/>
          <a:lstStyle/>
          <a:p>
            <a:fld id="{8B766AA6-21A4-4CE6-94F6-353ADDC29201}" type="slidenum">
              <a:rPr lang="en-GB" smtClean="0"/>
              <a:t>13</a:t>
            </a:fld>
            <a:endParaRPr lang="en-GB" dirty="0"/>
          </a:p>
        </p:txBody>
      </p:sp>
    </p:spTree>
    <p:extLst>
      <p:ext uri="{BB962C8B-B14F-4D97-AF65-F5344CB8AC3E}">
        <p14:creationId xmlns:p14="http://schemas.microsoft.com/office/powerpoint/2010/main" val="4098615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7F612-5CED-021E-E930-7C452D79E5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8F47CB-2EE9-6129-2883-A81DBFBC69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F0ADF9-CBD9-3152-CDB1-EF5EB10E376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DBD51C-00FA-BA0E-07A5-49544ED170D8}"/>
              </a:ext>
            </a:extLst>
          </p:cNvPr>
          <p:cNvSpPr>
            <a:spLocks noGrp="1"/>
          </p:cNvSpPr>
          <p:nvPr>
            <p:ph type="sldNum" sz="quarter" idx="5"/>
          </p:nvPr>
        </p:nvSpPr>
        <p:spPr/>
        <p:txBody>
          <a:bodyPr/>
          <a:lstStyle/>
          <a:p>
            <a:fld id="{8B766AA6-21A4-4CE6-94F6-353ADDC29201}" type="slidenum">
              <a:rPr lang="en-GB" smtClean="0"/>
              <a:t>14</a:t>
            </a:fld>
            <a:endParaRPr lang="en-GB" dirty="0"/>
          </a:p>
        </p:txBody>
      </p:sp>
    </p:spTree>
    <p:extLst>
      <p:ext uri="{BB962C8B-B14F-4D97-AF65-F5344CB8AC3E}">
        <p14:creationId xmlns:p14="http://schemas.microsoft.com/office/powerpoint/2010/main" val="3822892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BB361-82D2-11E0-C74A-325A56F09A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0D5983-8E00-32E8-3942-90A813C620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9217C2-9F96-93A3-0AAC-93497BF776A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944157A-8060-3714-CE8F-73BFE43F3D9D}"/>
              </a:ext>
            </a:extLst>
          </p:cNvPr>
          <p:cNvSpPr>
            <a:spLocks noGrp="1"/>
          </p:cNvSpPr>
          <p:nvPr>
            <p:ph type="sldNum" sz="quarter" idx="5"/>
          </p:nvPr>
        </p:nvSpPr>
        <p:spPr/>
        <p:txBody>
          <a:bodyPr/>
          <a:lstStyle/>
          <a:p>
            <a:fld id="{8B766AA6-21A4-4CE6-94F6-353ADDC29201}" type="slidenum">
              <a:rPr lang="en-GB" smtClean="0"/>
              <a:t>15</a:t>
            </a:fld>
            <a:endParaRPr lang="en-GB" dirty="0"/>
          </a:p>
        </p:txBody>
      </p:sp>
    </p:spTree>
    <p:extLst>
      <p:ext uri="{BB962C8B-B14F-4D97-AF65-F5344CB8AC3E}">
        <p14:creationId xmlns:p14="http://schemas.microsoft.com/office/powerpoint/2010/main" val="589587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6CF23-D271-87AD-5A0B-BE939ADB7C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5E350CE-F48F-7106-2DAD-CBDE870C0F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F1B8094-5530-B737-2E7A-157274EE0F7D}"/>
              </a:ext>
            </a:extLst>
          </p:cNvPr>
          <p:cNvSpPr>
            <a:spLocks noGrp="1"/>
          </p:cNvSpPr>
          <p:nvPr>
            <p:ph type="dt" sz="half" idx="10"/>
          </p:nvPr>
        </p:nvSpPr>
        <p:spPr/>
        <p:txBody>
          <a:bodyPr/>
          <a:lstStyle/>
          <a:p>
            <a:fld id="{716016D7-F841-46CA-A53A-49FB886154AA}" type="datetimeFigureOut">
              <a:rPr lang="en-GB" smtClean="0"/>
              <a:t>14/08/2025</a:t>
            </a:fld>
            <a:endParaRPr lang="en-GB" dirty="0"/>
          </a:p>
        </p:txBody>
      </p:sp>
      <p:sp>
        <p:nvSpPr>
          <p:cNvPr id="5" name="Footer Placeholder 4">
            <a:extLst>
              <a:ext uri="{FF2B5EF4-FFF2-40B4-BE49-F238E27FC236}">
                <a16:creationId xmlns:a16="http://schemas.microsoft.com/office/drawing/2014/main" id="{C9445CC9-2BB2-7E86-580C-BDBE0479EC5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9EC247A-012A-CBD6-E2A7-0CD35751C085}"/>
              </a:ext>
            </a:extLst>
          </p:cNvPr>
          <p:cNvSpPr>
            <a:spLocks noGrp="1"/>
          </p:cNvSpPr>
          <p:nvPr>
            <p:ph type="sldNum" sz="quarter" idx="12"/>
          </p:nvPr>
        </p:nvSpPr>
        <p:spPr/>
        <p:txBody>
          <a:bodyPr/>
          <a:lstStyle/>
          <a:p>
            <a:fld id="{6A5964EF-95BA-4BE4-B21D-00D63B79F424}" type="slidenum">
              <a:rPr lang="en-GB" smtClean="0"/>
              <a:t>‹#›</a:t>
            </a:fld>
            <a:endParaRPr lang="en-GB" dirty="0"/>
          </a:p>
        </p:txBody>
      </p:sp>
    </p:spTree>
    <p:extLst>
      <p:ext uri="{BB962C8B-B14F-4D97-AF65-F5344CB8AC3E}">
        <p14:creationId xmlns:p14="http://schemas.microsoft.com/office/powerpoint/2010/main" val="929215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527ED-E4D8-69FC-A6FC-F8D8B957485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9BA81DF-7D9C-53DE-9FF9-2FA39928C0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D22100-A213-B942-ECF7-6B7C14857A2B}"/>
              </a:ext>
            </a:extLst>
          </p:cNvPr>
          <p:cNvSpPr>
            <a:spLocks noGrp="1"/>
          </p:cNvSpPr>
          <p:nvPr>
            <p:ph type="dt" sz="half" idx="10"/>
          </p:nvPr>
        </p:nvSpPr>
        <p:spPr/>
        <p:txBody>
          <a:bodyPr/>
          <a:lstStyle/>
          <a:p>
            <a:fld id="{716016D7-F841-46CA-A53A-49FB886154AA}" type="datetimeFigureOut">
              <a:rPr lang="en-GB" smtClean="0"/>
              <a:t>14/08/2025</a:t>
            </a:fld>
            <a:endParaRPr lang="en-GB" dirty="0"/>
          </a:p>
        </p:txBody>
      </p:sp>
      <p:sp>
        <p:nvSpPr>
          <p:cNvPr id="5" name="Footer Placeholder 4">
            <a:extLst>
              <a:ext uri="{FF2B5EF4-FFF2-40B4-BE49-F238E27FC236}">
                <a16:creationId xmlns:a16="http://schemas.microsoft.com/office/drawing/2014/main" id="{6B9901E9-3969-A7F1-1C84-1743B70803C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D8649F0-F85A-28C5-02E0-946F1C3B92A1}"/>
              </a:ext>
            </a:extLst>
          </p:cNvPr>
          <p:cNvSpPr>
            <a:spLocks noGrp="1"/>
          </p:cNvSpPr>
          <p:nvPr>
            <p:ph type="sldNum" sz="quarter" idx="12"/>
          </p:nvPr>
        </p:nvSpPr>
        <p:spPr/>
        <p:txBody>
          <a:bodyPr/>
          <a:lstStyle/>
          <a:p>
            <a:fld id="{6A5964EF-95BA-4BE4-B21D-00D63B79F424}" type="slidenum">
              <a:rPr lang="en-GB" smtClean="0"/>
              <a:t>‹#›</a:t>
            </a:fld>
            <a:endParaRPr lang="en-GB" dirty="0"/>
          </a:p>
        </p:txBody>
      </p:sp>
    </p:spTree>
    <p:extLst>
      <p:ext uri="{BB962C8B-B14F-4D97-AF65-F5344CB8AC3E}">
        <p14:creationId xmlns:p14="http://schemas.microsoft.com/office/powerpoint/2010/main" val="2171469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AD2B08-2F5C-650E-CCA3-A909A7FB67E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FABCF57-CFB2-4945-3526-E48E107C70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7F58D9-90A3-366F-4169-2A9A52B6B328}"/>
              </a:ext>
            </a:extLst>
          </p:cNvPr>
          <p:cNvSpPr>
            <a:spLocks noGrp="1"/>
          </p:cNvSpPr>
          <p:nvPr>
            <p:ph type="dt" sz="half" idx="10"/>
          </p:nvPr>
        </p:nvSpPr>
        <p:spPr/>
        <p:txBody>
          <a:bodyPr/>
          <a:lstStyle/>
          <a:p>
            <a:fld id="{716016D7-F841-46CA-A53A-49FB886154AA}" type="datetimeFigureOut">
              <a:rPr lang="en-GB" smtClean="0"/>
              <a:t>14/08/2025</a:t>
            </a:fld>
            <a:endParaRPr lang="en-GB" dirty="0"/>
          </a:p>
        </p:txBody>
      </p:sp>
      <p:sp>
        <p:nvSpPr>
          <p:cNvPr id="5" name="Footer Placeholder 4">
            <a:extLst>
              <a:ext uri="{FF2B5EF4-FFF2-40B4-BE49-F238E27FC236}">
                <a16:creationId xmlns:a16="http://schemas.microsoft.com/office/drawing/2014/main" id="{55653B67-065D-D845-F8FB-40402730E6B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BF68716-AB40-610A-1F2D-2D41417249F2}"/>
              </a:ext>
            </a:extLst>
          </p:cNvPr>
          <p:cNvSpPr>
            <a:spLocks noGrp="1"/>
          </p:cNvSpPr>
          <p:nvPr>
            <p:ph type="sldNum" sz="quarter" idx="12"/>
          </p:nvPr>
        </p:nvSpPr>
        <p:spPr/>
        <p:txBody>
          <a:bodyPr/>
          <a:lstStyle/>
          <a:p>
            <a:fld id="{6A5964EF-95BA-4BE4-B21D-00D63B79F424}" type="slidenum">
              <a:rPr lang="en-GB" smtClean="0"/>
              <a:t>‹#›</a:t>
            </a:fld>
            <a:endParaRPr lang="en-GB" dirty="0"/>
          </a:p>
        </p:txBody>
      </p:sp>
    </p:spTree>
    <p:extLst>
      <p:ext uri="{BB962C8B-B14F-4D97-AF65-F5344CB8AC3E}">
        <p14:creationId xmlns:p14="http://schemas.microsoft.com/office/powerpoint/2010/main" val="855294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731A7-50F3-1F33-5728-B7DEFE0B8C2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C028A3-563E-5989-7D33-BBD8D6416C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2B8ABD-642B-B19F-A260-0FAA9FB7CE4A}"/>
              </a:ext>
            </a:extLst>
          </p:cNvPr>
          <p:cNvSpPr>
            <a:spLocks noGrp="1"/>
          </p:cNvSpPr>
          <p:nvPr>
            <p:ph type="dt" sz="half" idx="10"/>
          </p:nvPr>
        </p:nvSpPr>
        <p:spPr/>
        <p:txBody>
          <a:bodyPr/>
          <a:lstStyle/>
          <a:p>
            <a:fld id="{716016D7-F841-46CA-A53A-49FB886154AA}" type="datetimeFigureOut">
              <a:rPr lang="en-GB" smtClean="0"/>
              <a:t>14/08/2025</a:t>
            </a:fld>
            <a:endParaRPr lang="en-GB" dirty="0"/>
          </a:p>
        </p:txBody>
      </p:sp>
      <p:sp>
        <p:nvSpPr>
          <p:cNvPr id="5" name="Footer Placeholder 4">
            <a:extLst>
              <a:ext uri="{FF2B5EF4-FFF2-40B4-BE49-F238E27FC236}">
                <a16:creationId xmlns:a16="http://schemas.microsoft.com/office/drawing/2014/main" id="{60CF38B8-58E8-8148-EF19-444A8617054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401E03A-AF31-62D7-62D3-7810F196299A}"/>
              </a:ext>
            </a:extLst>
          </p:cNvPr>
          <p:cNvSpPr>
            <a:spLocks noGrp="1"/>
          </p:cNvSpPr>
          <p:nvPr>
            <p:ph type="sldNum" sz="quarter" idx="12"/>
          </p:nvPr>
        </p:nvSpPr>
        <p:spPr/>
        <p:txBody>
          <a:bodyPr/>
          <a:lstStyle/>
          <a:p>
            <a:fld id="{6A5964EF-95BA-4BE4-B21D-00D63B79F424}" type="slidenum">
              <a:rPr lang="en-GB" smtClean="0"/>
              <a:t>‹#›</a:t>
            </a:fld>
            <a:endParaRPr lang="en-GB" dirty="0"/>
          </a:p>
        </p:txBody>
      </p:sp>
    </p:spTree>
    <p:extLst>
      <p:ext uri="{BB962C8B-B14F-4D97-AF65-F5344CB8AC3E}">
        <p14:creationId xmlns:p14="http://schemas.microsoft.com/office/powerpoint/2010/main" val="3827414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A4EEB-BF91-B87D-4094-E7ACD82458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52D819A-441D-FDCF-DA2D-A653C68EDB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72554F-BA76-09DC-289F-1C7D9C357551}"/>
              </a:ext>
            </a:extLst>
          </p:cNvPr>
          <p:cNvSpPr>
            <a:spLocks noGrp="1"/>
          </p:cNvSpPr>
          <p:nvPr>
            <p:ph type="dt" sz="half" idx="10"/>
          </p:nvPr>
        </p:nvSpPr>
        <p:spPr/>
        <p:txBody>
          <a:bodyPr/>
          <a:lstStyle/>
          <a:p>
            <a:fld id="{716016D7-F841-46CA-A53A-49FB886154AA}" type="datetimeFigureOut">
              <a:rPr lang="en-GB" smtClean="0"/>
              <a:t>14/08/2025</a:t>
            </a:fld>
            <a:endParaRPr lang="en-GB" dirty="0"/>
          </a:p>
        </p:txBody>
      </p:sp>
      <p:sp>
        <p:nvSpPr>
          <p:cNvPr id="5" name="Footer Placeholder 4">
            <a:extLst>
              <a:ext uri="{FF2B5EF4-FFF2-40B4-BE49-F238E27FC236}">
                <a16:creationId xmlns:a16="http://schemas.microsoft.com/office/drawing/2014/main" id="{EB79C609-67FB-E441-DE20-0FC8CD7283C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9C37E52-FAE9-F964-870A-E9EF7713EF70}"/>
              </a:ext>
            </a:extLst>
          </p:cNvPr>
          <p:cNvSpPr>
            <a:spLocks noGrp="1"/>
          </p:cNvSpPr>
          <p:nvPr>
            <p:ph type="sldNum" sz="quarter" idx="12"/>
          </p:nvPr>
        </p:nvSpPr>
        <p:spPr/>
        <p:txBody>
          <a:bodyPr/>
          <a:lstStyle/>
          <a:p>
            <a:fld id="{6A5964EF-95BA-4BE4-B21D-00D63B79F424}" type="slidenum">
              <a:rPr lang="en-GB" smtClean="0"/>
              <a:t>‹#›</a:t>
            </a:fld>
            <a:endParaRPr lang="en-GB" dirty="0"/>
          </a:p>
        </p:txBody>
      </p:sp>
    </p:spTree>
    <p:extLst>
      <p:ext uri="{BB962C8B-B14F-4D97-AF65-F5344CB8AC3E}">
        <p14:creationId xmlns:p14="http://schemas.microsoft.com/office/powerpoint/2010/main" val="204259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A0BB1-5E5C-FEE5-2FC8-F45B51C19E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CBE509-9334-9F5D-36FC-3F85F1D5ED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A12D447-3363-F38A-4DE9-709AD8EFC8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B2A7D76-BDF5-2086-0BE3-5B8CB3D69340}"/>
              </a:ext>
            </a:extLst>
          </p:cNvPr>
          <p:cNvSpPr>
            <a:spLocks noGrp="1"/>
          </p:cNvSpPr>
          <p:nvPr>
            <p:ph type="dt" sz="half" idx="10"/>
          </p:nvPr>
        </p:nvSpPr>
        <p:spPr/>
        <p:txBody>
          <a:bodyPr/>
          <a:lstStyle/>
          <a:p>
            <a:fld id="{716016D7-F841-46CA-A53A-49FB886154AA}" type="datetimeFigureOut">
              <a:rPr lang="en-GB" smtClean="0"/>
              <a:t>14/08/2025</a:t>
            </a:fld>
            <a:endParaRPr lang="en-GB" dirty="0"/>
          </a:p>
        </p:txBody>
      </p:sp>
      <p:sp>
        <p:nvSpPr>
          <p:cNvPr id="6" name="Footer Placeholder 5">
            <a:extLst>
              <a:ext uri="{FF2B5EF4-FFF2-40B4-BE49-F238E27FC236}">
                <a16:creationId xmlns:a16="http://schemas.microsoft.com/office/drawing/2014/main" id="{453F5D15-1F91-F8E8-8F1C-157F3301ACA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731787B-1740-A808-33F7-3098EC3A0A7D}"/>
              </a:ext>
            </a:extLst>
          </p:cNvPr>
          <p:cNvSpPr>
            <a:spLocks noGrp="1"/>
          </p:cNvSpPr>
          <p:nvPr>
            <p:ph type="sldNum" sz="quarter" idx="12"/>
          </p:nvPr>
        </p:nvSpPr>
        <p:spPr/>
        <p:txBody>
          <a:bodyPr/>
          <a:lstStyle/>
          <a:p>
            <a:fld id="{6A5964EF-95BA-4BE4-B21D-00D63B79F424}" type="slidenum">
              <a:rPr lang="en-GB" smtClean="0"/>
              <a:t>‹#›</a:t>
            </a:fld>
            <a:endParaRPr lang="en-GB" dirty="0"/>
          </a:p>
        </p:txBody>
      </p:sp>
    </p:spTree>
    <p:extLst>
      <p:ext uri="{BB962C8B-B14F-4D97-AF65-F5344CB8AC3E}">
        <p14:creationId xmlns:p14="http://schemas.microsoft.com/office/powerpoint/2010/main" val="1680367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1F08-DFE4-EEF0-289C-45D2B9B2AA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310E1AA-0A5B-BC71-A7B4-6F4F14CB47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AF0BC8-9D6A-4EDA-130B-523A542DB5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A0F88A4-7169-E595-2433-B1A5B04EA1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CC010F-D2AD-D0CF-310C-1F65B3305F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A803D3E-B841-0982-C5C9-224A311A52AD}"/>
              </a:ext>
            </a:extLst>
          </p:cNvPr>
          <p:cNvSpPr>
            <a:spLocks noGrp="1"/>
          </p:cNvSpPr>
          <p:nvPr>
            <p:ph type="dt" sz="half" idx="10"/>
          </p:nvPr>
        </p:nvSpPr>
        <p:spPr/>
        <p:txBody>
          <a:bodyPr/>
          <a:lstStyle/>
          <a:p>
            <a:fld id="{716016D7-F841-46CA-A53A-49FB886154AA}" type="datetimeFigureOut">
              <a:rPr lang="en-GB" smtClean="0"/>
              <a:t>14/08/2025</a:t>
            </a:fld>
            <a:endParaRPr lang="en-GB" dirty="0"/>
          </a:p>
        </p:txBody>
      </p:sp>
      <p:sp>
        <p:nvSpPr>
          <p:cNvPr id="8" name="Footer Placeholder 7">
            <a:extLst>
              <a:ext uri="{FF2B5EF4-FFF2-40B4-BE49-F238E27FC236}">
                <a16:creationId xmlns:a16="http://schemas.microsoft.com/office/drawing/2014/main" id="{4ED98EBB-BAAA-3DCD-0D07-EAB45D9A88A6}"/>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4F5C492F-F6A5-CB6A-3AB1-377741C79A18}"/>
              </a:ext>
            </a:extLst>
          </p:cNvPr>
          <p:cNvSpPr>
            <a:spLocks noGrp="1"/>
          </p:cNvSpPr>
          <p:nvPr>
            <p:ph type="sldNum" sz="quarter" idx="12"/>
          </p:nvPr>
        </p:nvSpPr>
        <p:spPr/>
        <p:txBody>
          <a:bodyPr/>
          <a:lstStyle/>
          <a:p>
            <a:fld id="{6A5964EF-95BA-4BE4-B21D-00D63B79F424}" type="slidenum">
              <a:rPr lang="en-GB" smtClean="0"/>
              <a:t>‹#›</a:t>
            </a:fld>
            <a:endParaRPr lang="en-GB" dirty="0"/>
          </a:p>
        </p:txBody>
      </p:sp>
    </p:spTree>
    <p:extLst>
      <p:ext uri="{BB962C8B-B14F-4D97-AF65-F5344CB8AC3E}">
        <p14:creationId xmlns:p14="http://schemas.microsoft.com/office/powerpoint/2010/main" val="2695878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897D2-9911-703D-5E5D-6E20D24DA16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010050C-D875-066E-83E0-335A54425157}"/>
              </a:ext>
            </a:extLst>
          </p:cNvPr>
          <p:cNvSpPr>
            <a:spLocks noGrp="1"/>
          </p:cNvSpPr>
          <p:nvPr>
            <p:ph type="dt" sz="half" idx="10"/>
          </p:nvPr>
        </p:nvSpPr>
        <p:spPr/>
        <p:txBody>
          <a:bodyPr/>
          <a:lstStyle/>
          <a:p>
            <a:fld id="{716016D7-F841-46CA-A53A-49FB886154AA}" type="datetimeFigureOut">
              <a:rPr lang="en-GB" smtClean="0"/>
              <a:t>14/08/2025</a:t>
            </a:fld>
            <a:endParaRPr lang="en-GB" dirty="0"/>
          </a:p>
        </p:txBody>
      </p:sp>
      <p:sp>
        <p:nvSpPr>
          <p:cNvPr id="4" name="Footer Placeholder 3">
            <a:extLst>
              <a:ext uri="{FF2B5EF4-FFF2-40B4-BE49-F238E27FC236}">
                <a16:creationId xmlns:a16="http://schemas.microsoft.com/office/drawing/2014/main" id="{7AC11CA9-1FED-1DF2-E908-6B355D1C9C6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41BBA56-CCF7-1BE2-8B14-AD11E1CDCE14}"/>
              </a:ext>
            </a:extLst>
          </p:cNvPr>
          <p:cNvSpPr>
            <a:spLocks noGrp="1"/>
          </p:cNvSpPr>
          <p:nvPr>
            <p:ph type="sldNum" sz="quarter" idx="12"/>
          </p:nvPr>
        </p:nvSpPr>
        <p:spPr/>
        <p:txBody>
          <a:bodyPr/>
          <a:lstStyle/>
          <a:p>
            <a:fld id="{6A5964EF-95BA-4BE4-B21D-00D63B79F424}" type="slidenum">
              <a:rPr lang="en-GB" smtClean="0"/>
              <a:t>‹#›</a:t>
            </a:fld>
            <a:endParaRPr lang="en-GB" dirty="0"/>
          </a:p>
        </p:txBody>
      </p:sp>
    </p:spTree>
    <p:extLst>
      <p:ext uri="{BB962C8B-B14F-4D97-AF65-F5344CB8AC3E}">
        <p14:creationId xmlns:p14="http://schemas.microsoft.com/office/powerpoint/2010/main" val="1827592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DF9EEB-4FF3-1820-D7CB-E0D18479A819}"/>
              </a:ext>
            </a:extLst>
          </p:cNvPr>
          <p:cNvSpPr>
            <a:spLocks noGrp="1"/>
          </p:cNvSpPr>
          <p:nvPr>
            <p:ph type="dt" sz="half" idx="10"/>
          </p:nvPr>
        </p:nvSpPr>
        <p:spPr/>
        <p:txBody>
          <a:bodyPr/>
          <a:lstStyle/>
          <a:p>
            <a:fld id="{716016D7-F841-46CA-A53A-49FB886154AA}" type="datetimeFigureOut">
              <a:rPr lang="en-GB" smtClean="0"/>
              <a:t>14/08/2025</a:t>
            </a:fld>
            <a:endParaRPr lang="en-GB" dirty="0"/>
          </a:p>
        </p:txBody>
      </p:sp>
      <p:sp>
        <p:nvSpPr>
          <p:cNvPr id="3" name="Footer Placeholder 2">
            <a:extLst>
              <a:ext uri="{FF2B5EF4-FFF2-40B4-BE49-F238E27FC236}">
                <a16:creationId xmlns:a16="http://schemas.microsoft.com/office/drawing/2014/main" id="{26FCB417-1356-D0E2-A92F-A372BB3C4CDF}"/>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42FE674D-8CB5-EC59-2E02-AA0D17D3B984}"/>
              </a:ext>
            </a:extLst>
          </p:cNvPr>
          <p:cNvSpPr>
            <a:spLocks noGrp="1"/>
          </p:cNvSpPr>
          <p:nvPr>
            <p:ph type="sldNum" sz="quarter" idx="12"/>
          </p:nvPr>
        </p:nvSpPr>
        <p:spPr/>
        <p:txBody>
          <a:bodyPr/>
          <a:lstStyle/>
          <a:p>
            <a:fld id="{6A5964EF-95BA-4BE4-B21D-00D63B79F424}" type="slidenum">
              <a:rPr lang="en-GB" smtClean="0"/>
              <a:t>‹#›</a:t>
            </a:fld>
            <a:endParaRPr lang="en-GB" dirty="0"/>
          </a:p>
        </p:txBody>
      </p:sp>
    </p:spTree>
    <p:extLst>
      <p:ext uri="{BB962C8B-B14F-4D97-AF65-F5344CB8AC3E}">
        <p14:creationId xmlns:p14="http://schemas.microsoft.com/office/powerpoint/2010/main" val="1302642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883D9-5D4E-0454-4B68-417BB31EC4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395F5CF-638F-0D11-777E-8719A1E871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700A9FC-928C-C34E-A139-731507491A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F47A57-CE69-CCD8-4550-275731C83DB8}"/>
              </a:ext>
            </a:extLst>
          </p:cNvPr>
          <p:cNvSpPr>
            <a:spLocks noGrp="1"/>
          </p:cNvSpPr>
          <p:nvPr>
            <p:ph type="dt" sz="half" idx="10"/>
          </p:nvPr>
        </p:nvSpPr>
        <p:spPr/>
        <p:txBody>
          <a:bodyPr/>
          <a:lstStyle/>
          <a:p>
            <a:fld id="{716016D7-F841-46CA-A53A-49FB886154AA}" type="datetimeFigureOut">
              <a:rPr lang="en-GB" smtClean="0"/>
              <a:t>14/08/2025</a:t>
            </a:fld>
            <a:endParaRPr lang="en-GB" dirty="0"/>
          </a:p>
        </p:txBody>
      </p:sp>
      <p:sp>
        <p:nvSpPr>
          <p:cNvPr id="6" name="Footer Placeholder 5">
            <a:extLst>
              <a:ext uri="{FF2B5EF4-FFF2-40B4-BE49-F238E27FC236}">
                <a16:creationId xmlns:a16="http://schemas.microsoft.com/office/drawing/2014/main" id="{15941BF2-A0E4-C662-3D2B-CA688FA658F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66BF49D-FA32-90A4-B46A-D1130409494A}"/>
              </a:ext>
            </a:extLst>
          </p:cNvPr>
          <p:cNvSpPr>
            <a:spLocks noGrp="1"/>
          </p:cNvSpPr>
          <p:nvPr>
            <p:ph type="sldNum" sz="quarter" idx="12"/>
          </p:nvPr>
        </p:nvSpPr>
        <p:spPr/>
        <p:txBody>
          <a:bodyPr/>
          <a:lstStyle/>
          <a:p>
            <a:fld id="{6A5964EF-95BA-4BE4-B21D-00D63B79F424}" type="slidenum">
              <a:rPr lang="en-GB" smtClean="0"/>
              <a:t>‹#›</a:t>
            </a:fld>
            <a:endParaRPr lang="en-GB" dirty="0"/>
          </a:p>
        </p:txBody>
      </p:sp>
    </p:spTree>
    <p:extLst>
      <p:ext uri="{BB962C8B-B14F-4D97-AF65-F5344CB8AC3E}">
        <p14:creationId xmlns:p14="http://schemas.microsoft.com/office/powerpoint/2010/main" val="4092362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3487E-88E9-262B-0051-D772266FBE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168A00C-9BD8-9A10-E48E-AAE066C7DD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a:extLst>
              <a:ext uri="{FF2B5EF4-FFF2-40B4-BE49-F238E27FC236}">
                <a16:creationId xmlns:a16="http://schemas.microsoft.com/office/drawing/2014/main" id="{08890BAC-9188-34B8-C042-45204FEDA6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D50148-8D28-B31B-EEDB-F5B979B4DBD0}"/>
              </a:ext>
            </a:extLst>
          </p:cNvPr>
          <p:cNvSpPr>
            <a:spLocks noGrp="1"/>
          </p:cNvSpPr>
          <p:nvPr>
            <p:ph type="dt" sz="half" idx="10"/>
          </p:nvPr>
        </p:nvSpPr>
        <p:spPr/>
        <p:txBody>
          <a:bodyPr/>
          <a:lstStyle/>
          <a:p>
            <a:fld id="{716016D7-F841-46CA-A53A-49FB886154AA}" type="datetimeFigureOut">
              <a:rPr lang="en-GB" smtClean="0"/>
              <a:t>14/08/2025</a:t>
            </a:fld>
            <a:endParaRPr lang="en-GB" dirty="0"/>
          </a:p>
        </p:txBody>
      </p:sp>
      <p:sp>
        <p:nvSpPr>
          <p:cNvPr id="6" name="Footer Placeholder 5">
            <a:extLst>
              <a:ext uri="{FF2B5EF4-FFF2-40B4-BE49-F238E27FC236}">
                <a16:creationId xmlns:a16="http://schemas.microsoft.com/office/drawing/2014/main" id="{A2522BD5-CEED-AF27-1533-4693821CBBE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247D291-4B21-4998-15E1-1F113BC8EC3C}"/>
              </a:ext>
            </a:extLst>
          </p:cNvPr>
          <p:cNvSpPr>
            <a:spLocks noGrp="1"/>
          </p:cNvSpPr>
          <p:nvPr>
            <p:ph type="sldNum" sz="quarter" idx="12"/>
          </p:nvPr>
        </p:nvSpPr>
        <p:spPr/>
        <p:txBody>
          <a:bodyPr/>
          <a:lstStyle/>
          <a:p>
            <a:fld id="{6A5964EF-95BA-4BE4-B21D-00D63B79F424}" type="slidenum">
              <a:rPr lang="en-GB" smtClean="0"/>
              <a:t>‹#›</a:t>
            </a:fld>
            <a:endParaRPr lang="en-GB" dirty="0"/>
          </a:p>
        </p:txBody>
      </p:sp>
    </p:spTree>
    <p:extLst>
      <p:ext uri="{BB962C8B-B14F-4D97-AF65-F5344CB8AC3E}">
        <p14:creationId xmlns:p14="http://schemas.microsoft.com/office/powerpoint/2010/main" val="2359483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A11468-9FC4-2011-41F8-B1C17AF853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3992D2-18CD-34F8-95BB-04C7BBCECE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6108A8-E6C9-22D2-CD3D-B72CD9EF0D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6016D7-F841-46CA-A53A-49FB886154AA}" type="datetimeFigureOut">
              <a:rPr lang="en-GB" smtClean="0"/>
              <a:t>14/08/2025</a:t>
            </a:fld>
            <a:endParaRPr lang="en-GB" dirty="0"/>
          </a:p>
        </p:txBody>
      </p:sp>
      <p:sp>
        <p:nvSpPr>
          <p:cNvPr id="5" name="Footer Placeholder 4">
            <a:extLst>
              <a:ext uri="{FF2B5EF4-FFF2-40B4-BE49-F238E27FC236}">
                <a16:creationId xmlns:a16="http://schemas.microsoft.com/office/drawing/2014/main" id="{38B30DD5-8B3E-36A1-E7A0-5BAA0E34B3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0C37BEE-E70C-771C-5A73-010A76F679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5964EF-95BA-4BE4-B21D-00D63B79F424}" type="slidenum">
              <a:rPr lang="en-GB" smtClean="0"/>
              <a:t>‹#›</a:t>
            </a:fld>
            <a:endParaRPr lang="en-GB" dirty="0"/>
          </a:p>
        </p:txBody>
      </p:sp>
    </p:spTree>
    <p:extLst>
      <p:ext uri="{BB962C8B-B14F-4D97-AF65-F5344CB8AC3E}">
        <p14:creationId xmlns:p14="http://schemas.microsoft.com/office/powerpoint/2010/main" val="105266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BE8B99B-DD6D-72E5-1EAD-197981F81C28}"/>
              </a:ext>
            </a:extLst>
          </p:cNvPr>
          <p:cNvPicPr>
            <a:picLocks noChangeAspect="1"/>
          </p:cNvPicPr>
          <p:nvPr/>
        </p:nvPicPr>
        <p:blipFill>
          <a:blip r:embed="rId3">
            <a:alphaModFix amt="20000"/>
          </a:blip>
          <a:stretch>
            <a:fillRect/>
          </a:stretch>
        </p:blipFill>
        <p:spPr>
          <a:xfrm>
            <a:off x="-1" y="-6929"/>
            <a:ext cx="12295991" cy="6914040"/>
          </a:xfrm>
          <a:prstGeom prst="rect">
            <a:avLst/>
          </a:prstGeom>
        </p:spPr>
      </p:pic>
      <p:sp>
        <p:nvSpPr>
          <p:cNvPr id="3" name="Title 1">
            <a:extLst>
              <a:ext uri="{FF2B5EF4-FFF2-40B4-BE49-F238E27FC236}">
                <a16:creationId xmlns:a16="http://schemas.microsoft.com/office/drawing/2014/main" id="{9BEE8D98-060C-FB21-4B2A-EBD46B0882A0}"/>
              </a:ext>
            </a:extLst>
          </p:cNvPr>
          <p:cNvSpPr txBox="1">
            <a:spLocks/>
          </p:cNvSpPr>
          <p:nvPr/>
        </p:nvSpPr>
        <p:spPr>
          <a:xfrm>
            <a:off x="246130" y="3345871"/>
            <a:ext cx="1169921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dirty="0">
              <a:solidFill>
                <a:srgbClr val="4F549F"/>
              </a:solidFill>
            </a:endParaRPr>
          </a:p>
        </p:txBody>
      </p:sp>
      <p:sp>
        <p:nvSpPr>
          <p:cNvPr id="6" name="Title 1">
            <a:extLst>
              <a:ext uri="{FF2B5EF4-FFF2-40B4-BE49-F238E27FC236}">
                <a16:creationId xmlns:a16="http://schemas.microsoft.com/office/drawing/2014/main" id="{38B35E6B-8429-4382-4F21-D297A5D7A275}"/>
              </a:ext>
            </a:extLst>
          </p:cNvPr>
          <p:cNvSpPr txBox="1">
            <a:spLocks/>
          </p:cNvSpPr>
          <p:nvPr/>
        </p:nvSpPr>
        <p:spPr>
          <a:xfrm>
            <a:off x="246130" y="5310373"/>
            <a:ext cx="1169921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kern="100" dirty="0">
                <a:solidFill>
                  <a:srgbClr val="005EB8"/>
                </a:solidFill>
                <a:latin typeface="Arial" panose="020B0604020202020204" pitchFamily="34" charset="0"/>
              </a:rPr>
              <a:t>Summary report 2025</a:t>
            </a:r>
          </a:p>
        </p:txBody>
      </p:sp>
      <p:pic>
        <p:nvPicPr>
          <p:cNvPr id="4" name="Picture 3">
            <a:extLst>
              <a:ext uri="{FF2B5EF4-FFF2-40B4-BE49-F238E27FC236}">
                <a16:creationId xmlns:a16="http://schemas.microsoft.com/office/drawing/2014/main" id="{F9077EB6-B001-160A-ACD7-F9AFEAB439A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100" b="44300" l="18105" r="82885">
                        <a14:foregroundMark x1="22348" y1="23600" x2="18246" y2="32200"/>
                        <a14:foregroundMark x1="18246" y1="32200" x2="21499" y2="36300"/>
                        <a14:foregroundMark x1="45262" y1="7850" x2="54031" y2="8000"/>
                        <a14:foregroundMark x1="50990" y1="9400" x2="50495" y2="5100"/>
                        <a14:foregroundMark x1="78713" y1="21900" x2="82956" y2="30400"/>
                        <a14:foregroundMark x1="82956" y1="30400" x2="78501" y2="39050"/>
                        <a14:foregroundMark x1="37836" y1="41200" x2="48444" y2="44300"/>
                        <a14:foregroundMark x1="48444" y1="44300" x2="63437" y2="41200"/>
                        <a14:backgroundMark x1="18883" y1="24550" x2="18883" y2="24550"/>
                        <a14:backgroundMark x1="21150" y1="23450" x2="20368" y2="23450"/>
                      </a14:backgroundRemoval>
                    </a14:imgEffect>
                  </a14:imgLayer>
                </a14:imgProps>
              </a:ext>
            </a:extLst>
          </a:blip>
          <a:srcRect l="12300" t="3076" r="12336" b="53333"/>
          <a:stretch>
            <a:fillRect/>
          </a:stretch>
        </p:blipFill>
        <p:spPr>
          <a:xfrm>
            <a:off x="2652851" y="120463"/>
            <a:ext cx="6886297" cy="5633791"/>
          </a:xfrm>
          <a:prstGeom prst="rect">
            <a:avLst/>
          </a:prstGeom>
        </p:spPr>
      </p:pic>
      <p:pic>
        <p:nvPicPr>
          <p:cNvPr id="8" name="Picture 7" descr="A black background with blue and black text&#10;&#10;AI-generated content may be incorrect.">
            <a:extLst>
              <a:ext uri="{FF2B5EF4-FFF2-40B4-BE49-F238E27FC236}">
                <a16:creationId xmlns:a16="http://schemas.microsoft.com/office/drawing/2014/main" id="{A4B8CA81-9757-3380-79BC-39450A7CC8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7585" y="0"/>
            <a:ext cx="3284415" cy="1475770"/>
          </a:xfrm>
          <a:prstGeom prst="rect">
            <a:avLst/>
          </a:prstGeom>
        </p:spPr>
      </p:pic>
    </p:spTree>
    <p:extLst>
      <p:ext uri="{BB962C8B-B14F-4D97-AF65-F5344CB8AC3E}">
        <p14:creationId xmlns:p14="http://schemas.microsoft.com/office/powerpoint/2010/main" val="1803989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E4C0A6B-A67E-A519-DC26-191247DBA8E1}"/>
              </a:ext>
            </a:extLst>
          </p:cNvPr>
          <p:cNvPicPr>
            <a:picLocks noChangeAspect="1"/>
          </p:cNvPicPr>
          <p:nvPr/>
        </p:nvPicPr>
        <p:blipFill>
          <a:blip r:embed="rId3">
            <a:alphaModFix amt="20000"/>
          </a:blip>
          <a:stretch>
            <a:fillRect/>
          </a:stretch>
        </p:blipFill>
        <p:spPr>
          <a:xfrm>
            <a:off x="-1" y="-6929"/>
            <a:ext cx="12295991" cy="6914040"/>
          </a:xfrm>
          <a:prstGeom prst="rect">
            <a:avLst/>
          </a:prstGeom>
        </p:spPr>
      </p:pic>
      <p:sp>
        <p:nvSpPr>
          <p:cNvPr id="5" name="Title 1">
            <a:extLst>
              <a:ext uri="{FF2B5EF4-FFF2-40B4-BE49-F238E27FC236}">
                <a16:creationId xmlns:a16="http://schemas.microsoft.com/office/drawing/2014/main" id="{BEE353E8-08BA-AB32-2765-A598E1FA76EF}"/>
              </a:ext>
            </a:extLst>
          </p:cNvPr>
          <p:cNvSpPr txBox="1">
            <a:spLocks/>
          </p:cNvSpPr>
          <p:nvPr/>
        </p:nvSpPr>
        <p:spPr>
          <a:xfrm>
            <a:off x="838200" y="500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0" name="Title 1">
            <a:extLst>
              <a:ext uri="{FF2B5EF4-FFF2-40B4-BE49-F238E27FC236}">
                <a16:creationId xmlns:a16="http://schemas.microsoft.com/office/drawing/2014/main" id="{A8D63899-B74D-0A1D-4EA8-CAB378D6234C}"/>
              </a:ext>
            </a:extLst>
          </p:cNvPr>
          <p:cNvSpPr txBox="1">
            <a:spLocks/>
          </p:cNvSpPr>
          <p:nvPr/>
        </p:nvSpPr>
        <p:spPr>
          <a:xfrm>
            <a:off x="581183" y="256122"/>
            <a:ext cx="1169921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kern="100" dirty="0">
                <a:solidFill>
                  <a:srgbClr val="005EB8"/>
                </a:solidFill>
                <a:latin typeface="Arial" panose="020B0604020202020204" pitchFamily="34" charset="0"/>
              </a:rPr>
              <a:t>Feedback</a:t>
            </a:r>
            <a:endParaRPr lang="en-GB" sz="3600" dirty="0">
              <a:solidFill>
                <a:srgbClr val="005EB8"/>
              </a:solidFill>
            </a:endParaRPr>
          </a:p>
        </p:txBody>
      </p:sp>
      <p:sp>
        <p:nvSpPr>
          <p:cNvPr id="2" name="Speech Bubble: Rectangle with Corners Rounded 1">
            <a:extLst>
              <a:ext uri="{FF2B5EF4-FFF2-40B4-BE49-F238E27FC236}">
                <a16:creationId xmlns:a16="http://schemas.microsoft.com/office/drawing/2014/main" id="{CEB8F379-B39E-D556-0951-6BF1B1304818}"/>
              </a:ext>
            </a:extLst>
          </p:cNvPr>
          <p:cNvSpPr/>
          <p:nvPr/>
        </p:nvSpPr>
        <p:spPr>
          <a:xfrm>
            <a:off x="4699441" y="1825625"/>
            <a:ext cx="3193132" cy="1040164"/>
          </a:xfrm>
          <a:prstGeom prst="wedgeRoundRectCallout">
            <a:avLst>
              <a:gd name="adj1" fmla="val 46962"/>
              <a:gd name="adj2" fmla="val 75803"/>
              <a:gd name="adj3" fmla="val 16667"/>
            </a:avLst>
          </a:prstGeom>
          <a:solidFill>
            <a:srgbClr val="C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1600" b="1" i="1" kern="100" dirty="0">
                <a:effectLst/>
                <a:latin typeface="Aptos" panose="020B0004020202020204" pitchFamily="34" charset="0"/>
                <a:ea typeface="Aptos" panose="020B0004020202020204" pitchFamily="34" charset="0"/>
                <a:cs typeface="Times New Roman" panose="02020603050405020304" pitchFamily="18" charset="0"/>
              </a:rPr>
              <a:t>“Glad poster advertised this event as couldn't have known otherwise!”</a:t>
            </a:r>
          </a:p>
        </p:txBody>
      </p:sp>
      <p:sp>
        <p:nvSpPr>
          <p:cNvPr id="3" name="Speech Bubble: Rectangle with Corners Rounded 2">
            <a:extLst>
              <a:ext uri="{FF2B5EF4-FFF2-40B4-BE49-F238E27FC236}">
                <a16:creationId xmlns:a16="http://schemas.microsoft.com/office/drawing/2014/main" id="{531E1ED0-9A70-2352-E355-B86FAEDFCF31}"/>
              </a:ext>
            </a:extLst>
          </p:cNvPr>
          <p:cNvSpPr/>
          <p:nvPr/>
        </p:nvSpPr>
        <p:spPr>
          <a:xfrm>
            <a:off x="4699441" y="3395128"/>
            <a:ext cx="3193132" cy="1333928"/>
          </a:xfrm>
          <a:prstGeom prst="wedgeRoundRectCallout">
            <a:avLst>
              <a:gd name="adj1" fmla="val 46962"/>
              <a:gd name="adj2" fmla="val 75803"/>
              <a:gd name="adj3" fmla="val 16667"/>
            </a:avLst>
          </a:prstGeom>
          <a:solidFill>
            <a:srgbClr val="009FE3"/>
          </a:solidFill>
          <a:ln>
            <a:solidFill>
              <a:srgbClr val="009FE3"/>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2800" b="1" i="1" kern="100" dirty="0">
                <a:effectLst/>
                <a:latin typeface="Aptos" panose="020B0004020202020204" pitchFamily="34" charset="0"/>
                <a:ea typeface="Aptos" panose="020B0004020202020204" pitchFamily="34" charset="0"/>
                <a:cs typeface="Times New Roman" panose="02020603050405020304" pitchFamily="18" charset="0"/>
              </a:rPr>
              <a:t>“Fantastic idea! Well done” </a:t>
            </a:r>
          </a:p>
        </p:txBody>
      </p:sp>
      <p:sp>
        <p:nvSpPr>
          <p:cNvPr id="4" name="Speech Bubble: Rectangle with Corners Rounded 3">
            <a:extLst>
              <a:ext uri="{FF2B5EF4-FFF2-40B4-BE49-F238E27FC236}">
                <a16:creationId xmlns:a16="http://schemas.microsoft.com/office/drawing/2014/main" id="{097827F6-D57B-4171-074D-218FE3502160}"/>
              </a:ext>
            </a:extLst>
          </p:cNvPr>
          <p:cNvSpPr/>
          <p:nvPr/>
        </p:nvSpPr>
        <p:spPr>
          <a:xfrm>
            <a:off x="1238214" y="1802063"/>
            <a:ext cx="3193132" cy="1040164"/>
          </a:xfrm>
          <a:prstGeom prst="wedgeRoundRectCallout">
            <a:avLst>
              <a:gd name="adj1" fmla="val 46962"/>
              <a:gd name="adj2" fmla="val 75803"/>
              <a:gd name="adj3" fmla="val 16667"/>
            </a:avLst>
          </a:prstGeom>
          <a:solidFill>
            <a:srgbClr val="009FE3"/>
          </a:solidFill>
          <a:ln>
            <a:solidFill>
              <a:srgbClr val="009FE3"/>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2400" b="1" i="1" kern="100" dirty="0">
                <a:effectLst/>
                <a:latin typeface="Aptos" panose="020B0004020202020204" pitchFamily="34" charset="0"/>
                <a:ea typeface="Aptos" panose="020B0004020202020204" pitchFamily="34" charset="0"/>
                <a:cs typeface="Times New Roman" panose="02020603050405020304" pitchFamily="18" charset="0"/>
              </a:rPr>
              <a:t>“Everyone was great!!!”</a:t>
            </a:r>
          </a:p>
        </p:txBody>
      </p:sp>
      <p:sp>
        <p:nvSpPr>
          <p:cNvPr id="6" name="Speech Bubble: Rectangle with Corners Rounded 5">
            <a:extLst>
              <a:ext uri="{FF2B5EF4-FFF2-40B4-BE49-F238E27FC236}">
                <a16:creationId xmlns:a16="http://schemas.microsoft.com/office/drawing/2014/main" id="{C9818B20-A174-BF40-87F6-314F0C165DCE}"/>
              </a:ext>
            </a:extLst>
          </p:cNvPr>
          <p:cNvSpPr/>
          <p:nvPr/>
        </p:nvSpPr>
        <p:spPr>
          <a:xfrm>
            <a:off x="4699441" y="5280396"/>
            <a:ext cx="3193132" cy="866376"/>
          </a:xfrm>
          <a:prstGeom prst="wedgeRoundRectCallout">
            <a:avLst>
              <a:gd name="adj1" fmla="val 46962"/>
              <a:gd name="adj2" fmla="val 75803"/>
              <a:gd name="adj3" fmla="val 16667"/>
            </a:avLst>
          </a:prstGeom>
          <a:solidFill>
            <a:srgbClr val="C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2800" b="1" i="1" kern="100" dirty="0">
                <a:effectLst/>
                <a:latin typeface="Aptos" panose="020B0004020202020204" pitchFamily="34" charset="0"/>
                <a:ea typeface="Aptos" panose="020B0004020202020204" pitchFamily="34" charset="0"/>
                <a:cs typeface="Times New Roman" panose="02020603050405020304" pitchFamily="18" charset="0"/>
              </a:rPr>
              <a:t>“Fab day”</a:t>
            </a:r>
          </a:p>
        </p:txBody>
      </p:sp>
      <p:sp>
        <p:nvSpPr>
          <p:cNvPr id="8" name="Speech Bubble: Rectangle with Corners Rounded 7">
            <a:extLst>
              <a:ext uri="{FF2B5EF4-FFF2-40B4-BE49-F238E27FC236}">
                <a16:creationId xmlns:a16="http://schemas.microsoft.com/office/drawing/2014/main" id="{B7E22ABB-9A3F-BF51-3C50-D44D48287749}"/>
              </a:ext>
            </a:extLst>
          </p:cNvPr>
          <p:cNvSpPr/>
          <p:nvPr/>
        </p:nvSpPr>
        <p:spPr>
          <a:xfrm>
            <a:off x="1238214" y="3355517"/>
            <a:ext cx="3193132" cy="1333928"/>
          </a:xfrm>
          <a:prstGeom prst="wedgeRoundRectCallout">
            <a:avLst>
              <a:gd name="adj1" fmla="val 46962"/>
              <a:gd name="adj2" fmla="val 75803"/>
              <a:gd name="adj3" fmla="val 16667"/>
            </a:avLst>
          </a:prstGeom>
          <a:solidFill>
            <a:srgbClr val="C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b="1" i="1" kern="100" dirty="0">
                <a:effectLst/>
                <a:latin typeface="Aptos" panose="020B0004020202020204" pitchFamily="34" charset="0"/>
                <a:ea typeface="Aptos" panose="020B0004020202020204" pitchFamily="34" charset="0"/>
                <a:cs typeface="Times New Roman" panose="02020603050405020304" pitchFamily="18" charset="0"/>
              </a:rPr>
              <a:t>“This event (carnival tent) is the reason I've come along today”</a:t>
            </a:r>
          </a:p>
        </p:txBody>
      </p:sp>
      <p:sp>
        <p:nvSpPr>
          <p:cNvPr id="9" name="Speech Bubble: Rectangle with Corners Rounded 8">
            <a:extLst>
              <a:ext uri="{FF2B5EF4-FFF2-40B4-BE49-F238E27FC236}">
                <a16:creationId xmlns:a16="http://schemas.microsoft.com/office/drawing/2014/main" id="{D2EEDA5B-6647-F28A-080B-97348FC8699F}"/>
              </a:ext>
            </a:extLst>
          </p:cNvPr>
          <p:cNvSpPr/>
          <p:nvPr/>
        </p:nvSpPr>
        <p:spPr>
          <a:xfrm>
            <a:off x="1238214" y="5256834"/>
            <a:ext cx="3193132" cy="866376"/>
          </a:xfrm>
          <a:prstGeom prst="wedgeRoundRectCallout">
            <a:avLst>
              <a:gd name="adj1" fmla="val 46962"/>
              <a:gd name="adj2" fmla="val 75803"/>
              <a:gd name="adj3" fmla="val 16667"/>
            </a:avLst>
          </a:prstGeom>
          <a:solidFill>
            <a:srgbClr val="009FE3"/>
          </a:solidFill>
          <a:ln>
            <a:solidFill>
              <a:srgbClr val="009FE3"/>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1400" b="1" i="1" kern="100" dirty="0">
                <a:effectLst/>
                <a:latin typeface="Aptos" panose="020B0004020202020204" pitchFamily="34" charset="0"/>
                <a:ea typeface="Aptos" panose="020B0004020202020204" pitchFamily="34" charset="0"/>
                <a:cs typeface="Times New Roman" panose="02020603050405020304" pitchFamily="18" charset="0"/>
              </a:rPr>
              <a:t>“Great to hear about the different types of cancers and screening programmes”</a:t>
            </a:r>
          </a:p>
        </p:txBody>
      </p:sp>
      <p:sp>
        <p:nvSpPr>
          <p:cNvPr id="11" name="TextBox 10">
            <a:extLst>
              <a:ext uri="{FF2B5EF4-FFF2-40B4-BE49-F238E27FC236}">
                <a16:creationId xmlns:a16="http://schemas.microsoft.com/office/drawing/2014/main" id="{68F91D1C-150D-CC0F-AD6C-544646ACE6DE}"/>
              </a:ext>
            </a:extLst>
          </p:cNvPr>
          <p:cNvSpPr txBox="1"/>
          <p:nvPr/>
        </p:nvSpPr>
        <p:spPr>
          <a:xfrm>
            <a:off x="585585" y="1188699"/>
            <a:ext cx="11010974" cy="400110"/>
          </a:xfrm>
          <a:prstGeom prst="rect">
            <a:avLst/>
          </a:prstGeom>
          <a:noFill/>
        </p:spPr>
        <p:txBody>
          <a:bodyPr wrap="square" rtlCol="0">
            <a:spAutoFit/>
          </a:bodyPr>
          <a:lstStyle/>
          <a:p>
            <a:pPr marL="0" indent="0">
              <a:buNone/>
            </a:pPr>
            <a:r>
              <a:rPr lang="en-GB" sz="2000" dirty="0">
                <a:cs typeface="Arial" panose="020B0604020202020204" pitchFamily="34" charset="0"/>
              </a:rPr>
              <a:t>We asked attendees for any other comments or suggestions:</a:t>
            </a:r>
            <a:endParaRPr lang="en-GB" dirty="0"/>
          </a:p>
        </p:txBody>
      </p:sp>
      <p:sp>
        <p:nvSpPr>
          <p:cNvPr id="7" name="Rectangle: Rounded Corners 6">
            <a:extLst>
              <a:ext uri="{FF2B5EF4-FFF2-40B4-BE49-F238E27FC236}">
                <a16:creationId xmlns:a16="http://schemas.microsoft.com/office/drawing/2014/main" id="{A66A93EB-2D4C-0D42-4D52-4C1A25F3DCE2}"/>
              </a:ext>
            </a:extLst>
          </p:cNvPr>
          <p:cNvSpPr/>
          <p:nvPr/>
        </p:nvSpPr>
        <p:spPr>
          <a:xfrm>
            <a:off x="8329524" y="1825625"/>
            <a:ext cx="3336770" cy="4532313"/>
          </a:xfrm>
          <a:prstGeom prst="round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3E5E6684-78DC-1A68-99A4-7B4ED66CC353}"/>
              </a:ext>
            </a:extLst>
          </p:cNvPr>
          <p:cNvSpPr txBox="1"/>
          <p:nvPr/>
        </p:nvSpPr>
        <p:spPr>
          <a:xfrm>
            <a:off x="8558160" y="2683653"/>
            <a:ext cx="2887791" cy="2677656"/>
          </a:xfrm>
          <a:prstGeom prst="rect">
            <a:avLst/>
          </a:prstGeom>
          <a:noFill/>
        </p:spPr>
        <p:txBody>
          <a:bodyPr wrap="square">
            <a:spAutoFit/>
          </a:bodyPr>
          <a:lstStyle/>
          <a:p>
            <a:pPr algn="ctr"/>
            <a:r>
              <a:rPr lang="en-GB" sz="2400" b="1" dirty="0">
                <a:solidFill>
                  <a:schemeClr val="bg1"/>
                </a:solidFill>
              </a:rPr>
              <a:t>Would you attend a similar health and wellbeing event in the future? </a:t>
            </a:r>
          </a:p>
          <a:p>
            <a:pPr algn="ctr"/>
            <a:endParaRPr lang="en-GB" sz="2400" b="1" dirty="0">
              <a:solidFill>
                <a:schemeClr val="bg1"/>
              </a:solidFill>
            </a:endParaRPr>
          </a:p>
          <a:p>
            <a:pPr algn="ctr"/>
            <a:r>
              <a:rPr lang="en-GB" sz="2400" b="1" dirty="0">
                <a:solidFill>
                  <a:schemeClr val="bg1"/>
                </a:solidFill>
              </a:rPr>
              <a:t>Overwhelming yes from all feedback. </a:t>
            </a:r>
          </a:p>
        </p:txBody>
      </p:sp>
    </p:spTree>
    <p:extLst>
      <p:ext uri="{BB962C8B-B14F-4D97-AF65-F5344CB8AC3E}">
        <p14:creationId xmlns:p14="http://schemas.microsoft.com/office/powerpoint/2010/main" val="4132185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FDBE2-0B98-DEEE-A44B-5C570E99674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841797A-D980-B909-98B3-37FEA6AA9836}"/>
              </a:ext>
            </a:extLst>
          </p:cNvPr>
          <p:cNvPicPr>
            <a:picLocks noChangeAspect="1"/>
          </p:cNvPicPr>
          <p:nvPr/>
        </p:nvPicPr>
        <p:blipFill>
          <a:blip r:embed="rId3">
            <a:alphaModFix amt="20000"/>
          </a:blip>
          <a:stretch>
            <a:fillRect/>
          </a:stretch>
        </p:blipFill>
        <p:spPr>
          <a:xfrm>
            <a:off x="-1" y="-6929"/>
            <a:ext cx="12295991" cy="6914040"/>
          </a:xfrm>
          <a:prstGeom prst="rect">
            <a:avLst/>
          </a:prstGeom>
        </p:spPr>
      </p:pic>
      <p:sp>
        <p:nvSpPr>
          <p:cNvPr id="5" name="Title 1">
            <a:extLst>
              <a:ext uri="{FF2B5EF4-FFF2-40B4-BE49-F238E27FC236}">
                <a16:creationId xmlns:a16="http://schemas.microsoft.com/office/drawing/2014/main" id="{AD5DA341-0631-8351-51DF-3922A91A0A48}"/>
              </a:ext>
            </a:extLst>
          </p:cNvPr>
          <p:cNvSpPr txBox="1">
            <a:spLocks/>
          </p:cNvSpPr>
          <p:nvPr/>
        </p:nvSpPr>
        <p:spPr>
          <a:xfrm>
            <a:off x="838200" y="500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0" name="Title 1">
            <a:extLst>
              <a:ext uri="{FF2B5EF4-FFF2-40B4-BE49-F238E27FC236}">
                <a16:creationId xmlns:a16="http://schemas.microsoft.com/office/drawing/2014/main" id="{96709867-5FC5-A3C5-F98A-AE5209640C76}"/>
              </a:ext>
            </a:extLst>
          </p:cNvPr>
          <p:cNvSpPr txBox="1">
            <a:spLocks/>
          </p:cNvSpPr>
          <p:nvPr/>
        </p:nvSpPr>
        <p:spPr>
          <a:xfrm>
            <a:off x="581183" y="256122"/>
            <a:ext cx="1169921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kern="100" dirty="0">
                <a:solidFill>
                  <a:srgbClr val="005EB8"/>
                </a:solidFill>
                <a:latin typeface="Arial" panose="020B0604020202020204" pitchFamily="34" charset="0"/>
              </a:rPr>
              <a:t>Stallholder Feedback</a:t>
            </a:r>
            <a:endParaRPr lang="en-GB" sz="3600" dirty="0">
              <a:solidFill>
                <a:srgbClr val="005EB8"/>
              </a:solidFill>
            </a:endParaRPr>
          </a:p>
        </p:txBody>
      </p:sp>
      <p:sp>
        <p:nvSpPr>
          <p:cNvPr id="4" name="Speech Bubble: Rectangle with Corners Rounded 3">
            <a:extLst>
              <a:ext uri="{FF2B5EF4-FFF2-40B4-BE49-F238E27FC236}">
                <a16:creationId xmlns:a16="http://schemas.microsoft.com/office/drawing/2014/main" id="{3C7AF4B7-6445-27D7-61A7-DCBB6301E4D7}"/>
              </a:ext>
            </a:extLst>
          </p:cNvPr>
          <p:cNvSpPr/>
          <p:nvPr/>
        </p:nvSpPr>
        <p:spPr>
          <a:xfrm>
            <a:off x="4378036" y="1456515"/>
            <a:ext cx="7352997" cy="4792356"/>
          </a:xfrm>
          <a:prstGeom prst="wedgeRoundRectCallout">
            <a:avLst>
              <a:gd name="adj1" fmla="val 46962"/>
              <a:gd name="adj2" fmla="val 75803"/>
              <a:gd name="adj3" fmla="val 16667"/>
            </a:avLst>
          </a:prstGeom>
          <a:solidFill>
            <a:srgbClr val="009FE3"/>
          </a:solidFill>
          <a:ln>
            <a:solidFill>
              <a:srgbClr val="009FE3"/>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1600" i="1" kern="100" dirty="0">
                <a:effectLst/>
                <a:latin typeface="Aptos" panose="020B0004020202020204" pitchFamily="34" charset="0"/>
                <a:ea typeface="Aptos" panose="020B0004020202020204" pitchFamily="34" charset="0"/>
                <a:cs typeface="Times New Roman" panose="02020603050405020304" pitchFamily="18" charset="0"/>
              </a:rPr>
              <a:t>“Thank you for this invite we loved it. </a:t>
            </a:r>
          </a:p>
          <a:p>
            <a:pPr algn="ctr">
              <a:lnSpc>
                <a:spcPct val="107000"/>
              </a:lnSpc>
              <a:spcAft>
                <a:spcPts val="800"/>
              </a:spcAft>
            </a:pPr>
            <a:r>
              <a:rPr lang="en-GB" sz="1600" i="1" kern="100" dirty="0">
                <a:effectLst/>
                <a:latin typeface="Aptos" panose="020B0004020202020204" pitchFamily="34" charset="0"/>
                <a:ea typeface="Aptos" panose="020B0004020202020204" pitchFamily="34" charset="0"/>
                <a:cs typeface="Times New Roman" panose="02020603050405020304" pitchFamily="18" charset="0"/>
              </a:rPr>
              <a:t>So busy we spoke to hundreds of people about our services and about Home Instead Charities. </a:t>
            </a:r>
          </a:p>
          <a:p>
            <a:pPr algn="ctr">
              <a:lnSpc>
                <a:spcPct val="107000"/>
              </a:lnSpc>
              <a:spcAft>
                <a:spcPts val="800"/>
              </a:spcAft>
            </a:pPr>
            <a:r>
              <a:rPr lang="en-GB" sz="1600" i="1" kern="100" dirty="0">
                <a:effectLst/>
                <a:latin typeface="Aptos" panose="020B0004020202020204" pitchFamily="34" charset="0"/>
                <a:ea typeface="Aptos" panose="020B0004020202020204" pitchFamily="34" charset="0"/>
                <a:cs typeface="Times New Roman" panose="02020603050405020304" pitchFamily="18" charset="0"/>
              </a:rPr>
              <a:t>Everyone had a great time.</a:t>
            </a:r>
          </a:p>
          <a:p>
            <a:pPr algn="ctr">
              <a:lnSpc>
                <a:spcPct val="107000"/>
              </a:lnSpc>
              <a:spcAft>
                <a:spcPts val="800"/>
              </a:spcAft>
            </a:pPr>
            <a:r>
              <a:rPr lang="en-GB" sz="1600" i="1" kern="100" dirty="0">
                <a:effectLst/>
                <a:latin typeface="Aptos" panose="020B0004020202020204" pitchFamily="34" charset="0"/>
                <a:ea typeface="Aptos" panose="020B0004020202020204" pitchFamily="34" charset="0"/>
                <a:cs typeface="Times New Roman" panose="02020603050405020304" pitchFamily="18" charset="0"/>
              </a:rPr>
              <a:t>It was lovely to see people so engaging and participating in the activities.</a:t>
            </a:r>
          </a:p>
          <a:p>
            <a:pPr algn="ctr">
              <a:lnSpc>
                <a:spcPct val="107000"/>
              </a:lnSpc>
              <a:spcAft>
                <a:spcPts val="800"/>
              </a:spcAft>
            </a:pPr>
            <a:r>
              <a:rPr lang="en-GB" sz="1600" i="1" kern="100" dirty="0">
                <a:effectLst/>
                <a:latin typeface="Aptos" panose="020B0004020202020204" pitchFamily="34" charset="0"/>
                <a:ea typeface="Aptos" panose="020B0004020202020204" pitchFamily="34" charset="0"/>
                <a:cs typeface="Times New Roman" panose="02020603050405020304" pitchFamily="18" charset="0"/>
              </a:rPr>
              <a:t>It was good to share information that will help people be more informed about what is available and who can help.</a:t>
            </a:r>
          </a:p>
          <a:p>
            <a:pPr algn="ctr">
              <a:lnSpc>
                <a:spcPct val="107000"/>
              </a:lnSpc>
              <a:spcAft>
                <a:spcPts val="800"/>
              </a:spcAft>
            </a:pPr>
            <a:r>
              <a:rPr lang="en-GB" sz="1600" i="1" kern="100" dirty="0">
                <a:effectLst/>
                <a:latin typeface="Aptos" panose="020B0004020202020204" pitchFamily="34" charset="0"/>
                <a:ea typeface="Aptos" panose="020B0004020202020204" pitchFamily="34" charset="0"/>
                <a:cs typeface="Times New Roman" panose="02020603050405020304" pitchFamily="18" charset="0"/>
              </a:rPr>
              <a:t>Getting the message out to people is critical and events like this are so valuable.</a:t>
            </a:r>
          </a:p>
          <a:p>
            <a:pPr algn="ctr">
              <a:lnSpc>
                <a:spcPct val="107000"/>
              </a:lnSpc>
              <a:spcAft>
                <a:spcPts val="800"/>
              </a:spcAft>
            </a:pPr>
            <a:r>
              <a:rPr lang="en-GB" sz="1600" i="1" kern="100" dirty="0">
                <a:effectLst/>
                <a:latin typeface="Aptos" panose="020B0004020202020204" pitchFamily="34" charset="0"/>
                <a:ea typeface="Aptos" panose="020B0004020202020204" pitchFamily="34" charset="0"/>
                <a:cs typeface="Times New Roman" panose="02020603050405020304" pitchFamily="18" charset="0"/>
              </a:rPr>
              <a:t>Would be great to do again in the future.</a:t>
            </a:r>
          </a:p>
          <a:p>
            <a:pPr algn="ctr">
              <a:lnSpc>
                <a:spcPct val="107000"/>
              </a:lnSpc>
              <a:spcAft>
                <a:spcPts val="800"/>
              </a:spcAft>
            </a:pPr>
            <a:r>
              <a:rPr lang="en-GB" sz="1600" i="1" kern="100" dirty="0">
                <a:effectLst/>
                <a:latin typeface="Aptos" panose="020B0004020202020204" pitchFamily="34" charset="0"/>
                <a:ea typeface="Aptos" panose="020B0004020202020204" pitchFamily="34" charset="0"/>
                <a:cs typeface="Times New Roman" panose="02020603050405020304" pitchFamily="18" charset="0"/>
              </a:rPr>
              <a:t>Thanks once again I really hope you do it again next year, if you plan any in other areas that we cover please let us know.”</a:t>
            </a:r>
          </a:p>
        </p:txBody>
      </p:sp>
      <p:sp>
        <p:nvSpPr>
          <p:cNvPr id="15" name="Rectangle: Single Corner Snipped 14">
            <a:extLst>
              <a:ext uri="{FF2B5EF4-FFF2-40B4-BE49-F238E27FC236}">
                <a16:creationId xmlns:a16="http://schemas.microsoft.com/office/drawing/2014/main" id="{D69C69BC-FFC8-6E8F-979E-82B6F9621526}"/>
              </a:ext>
            </a:extLst>
          </p:cNvPr>
          <p:cNvSpPr/>
          <p:nvPr/>
        </p:nvSpPr>
        <p:spPr>
          <a:xfrm>
            <a:off x="6096000" y="609129"/>
            <a:ext cx="5635033" cy="603446"/>
          </a:xfrm>
          <a:prstGeom prst="snip1Rect">
            <a:avLst/>
          </a:prstGeom>
          <a:solidFill>
            <a:srgbClr val="C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Mandy Brownhill - Community Engagement</a:t>
            </a:r>
          </a:p>
          <a:p>
            <a:pPr algn="ctr"/>
            <a:r>
              <a:rPr lang="en-GB" sz="1600" b="1" dirty="0"/>
              <a:t>Home Instead Dudley &amp; Sandwell South</a:t>
            </a:r>
            <a:endParaRPr lang="en-GB" b="1" dirty="0">
              <a:solidFill>
                <a:schemeClr val="bg1"/>
              </a:solidFill>
            </a:endParaRPr>
          </a:p>
        </p:txBody>
      </p:sp>
      <p:pic>
        <p:nvPicPr>
          <p:cNvPr id="6" name="Picture 5" descr="A screenshot of a phone&#10;&#10;AI-generated content may be incorrect.">
            <a:extLst>
              <a:ext uri="{FF2B5EF4-FFF2-40B4-BE49-F238E27FC236}">
                <a16:creationId xmlns:a16="http://schemas.microsoft.com/office/drawing/2014/main" id="{C6020B7A-FADC-031A-188E-1A243E9496AA}"/>
              </a:ext>
            </a:extLst>
          </p:cNvPr>
          <p:cNvPicPr>
            <a:picLocks noChangeAspect="1"/>
          </p:cNvPicPr>
          <p:nvPr/>
        </p:nvPicPr>
        <p:blipFill>
          <a:blip r:embed="rId4">
            <a:extLst>
              <a:ext uri="{28A0092B-C50C-407E-A947-70E740481C1C}">
                <a14:useLocalDpi xmlns:a14="http://schemas.microsoft.com/office/drawing/2010/main" val="0"/>
              </a:ext>
            </a:extLst>
          </a:blip>
          <a:srcRect b="24973"/>
          <a:stretch>
            <a:fillRect/>
          </a:stretch>
        </p:blipFill>
        <p:spPr>
          <a:xfrm>
            <a:off x="24397" y="1129402"/>
            <a:ext cx="4823552" cy="5119469"/>
          </a:xfrm>
          <a:prstGeom prst="rect">
            <a:avLst/>
          </a:prstGeom>
        </p:spPr>
      </p:pic>
      <p:sp>
        <p:nvSpPr>
          <p:cNvPr id="7" name="Isosceles Triangle 6">
            <a:extLst>
              <a:ext uri="{FF2B5EF4-FFF2-40B4-BE49-F238E27FC236}">
                <a16:creationId xmlns:a16="http://schemas.microsoft.com/office/drawing/2014/main" id="{485031EE-3879-EE49-E0C7-E839F9A29ECC}"/>
              </a:ext>
            </a:extLst>
          </p:cNvPr>
          <p:cNvSpPr/>
          <p:nvPr/>
        </p:nvSpPr>
        <p:spPr>
          <a:xfrm>
            <a:off x="1921550" y="5560400"/>
            <a:ext cx="832408" cy="756627"/>
          </a:xfrm>
          <a:prstGeom prst="triangle">
            <a:avLst/>
          </a:prstGeom>
          <a:solidFill>
            <a:srgbClr val="0030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68037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287B3-556A-25E9-ADAC-FAABE495C25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0675424-DAE8-8968-1888-90CC0DB68E5C}"/>
              </a:ext>
            </a:extLst>
          </p:cNvPr>
          <p:cNvPicPr>
            <a:picLocks noChangeAspect="1"/>
          </p:cNvPicPr>
          <p:nvPr/>
        </p:nvPicPr>
        <p:blipFill>
          <a:blip r:embed="rId3">
            <a:alphaModFix amt="20000"/>
          </a:blip>
          <a:stretch>
            <a:fillRect/>
          </a:stretch>
        </p:blipFill>
        <p:spPr>
          <a:xfrm>
            <a:off x="-1" y="-6929"/>
            <a:ext cx="12295991" cy="6914040"/>
          </a:xfrm>
          <a:prstGeom prst="rect">
            <a:avLst/>
          </a:prstGeom>
        </p:spPr>
      </p:pic>
      <p:sp>
        <p:nvSpPr>
          <p:cNvPr id="5" name="Title 1">
            <a:extLst>
              <a:ext uri="{FF2B5EF4-FFF2-40B4-BE49-F238E27FC236}">
                <a16:creationId xmlns:a16="http://schemas.microsoft.com/office/drawing/2014/main" id="{30A29276-836D-154A-80E2-BB413153DE9A}"/>
              </a:ext>
            </a:extLst>
          </p:cNvPr>
          <p:cNvSpPr txBox="1">
            <a:spLocks/>
          </p:cNvSpPr>
          <p:nvPr/>
        </p:nvSpPr>
        <p:spPr>
          <a:xfrm>
            <a:off x="838200" y="500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0" name="Title 1">
            <a:extLst>
              <a:ext uri="{FF2B5EF4-FFF2-40B4-BE49-F238E27FC236}">
                <a16:creationId xmlns:a16="http://schemas.microsoft.com/office/drawing/2014/main" id="{EC1F8B30-7FBB-DC5F-3E3D-178B4F9DA400}"/>
              </a:ext>
            </a:extLst>
          </p:cNvPr>
          <p:cNvSpPr txBox="1">
            <a:spLocks/>
          </p:cNvSpPr>
          <p:nvPr/>
        </p:nvSpPr>
        <p:spPr>
          <a:xfrm>
            <a:off x="581183" y="256122"/>
            <a:ext cx="1169921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kern="100" dirty="0">
                <a:solidFill>
                  <a:srgbClr val="005EB8"/>
                </a:solidFill>
                <a:latin typeface="Arial" panose="020B0604020202020204" pitchFamily="34" charset="0"/>
              </a:rPr>
              <a:t>Stallholder Feedback</a:t>
            </a:r>
            <a:endParaRPr lang="en-GB" sz="3600" dirty="0">
              <a:solidFill>
                <a:srgbClr val="005EB8"/>
              </a:solidFill>
            </a:endParaRPr>
          </a:p>
        </p:txBody>
      </p:sp>
      <p:sp>
        <p:nvSpPr>
          <p:cNvPr id="4" name="Speech Bubble: Rectangle with Corners Rounded 3">
            <a:extLst>
              <a:ext uri="{FF2B5EF4-FFF2-40B4-BE49-F238E27FC236}">
                <a16:creationId xmlns:a16="http://schemas.microsoft.com/office/drawing/2014/main" id="{49A0D73F-F6D0-42FF-352F-8B3DB144A2FC}"/>
              </a:ext>
            </a:extLst>
          </p:cNvPr>
          <p:cNvSpPr/>
          <p:nvPr/>
        </p:nvSpPr>
        <p:spPr>
          <a:xfrm>
            <a:off x="512921" y="1456515"/>
            <a:ext cx="7352997" cy="4792356"/>
          </a:xfrm>
          <a:prstGeom prst="wedgeRoundRectCallout">
            <a:avLst>
              <a:gd name="adj1" fmla="val 46962"/>
              <a:gd name="adj2" fmla="val 75803"/>
              <a:gd name="adj3" fmla="val 16667"/>
            </a:avLst>
          </a:prstGeom>
          <a:solidFill>
            <a:srgbClr val="C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1400" i="1" kern="100" dirty="0">
                <a:effectLst/>
                <a:latin typeface="Aptos" panose="020B0004020202020204" pitchFamily="34" charset="0"/>
                <a:ea typeface="Aptos" panose="020B0004020202020204" pitchFamily="34" charset="0"/>
                <a:cs typeface="Times New Roman" panose="02020603050405020304" pitchFamily="18" charset="0"/>
              </a:rPr>
              <a:t>“Thank you very much for having us!</a:t>
            </a:r>
          </a:p>
          <a:p>
            <a:pPr algn="ctr">
              <a:lnSpc>
                <a:spcPct val="107000"/>
              </a:lnSpc>
              <a:spcAft>
                <a:spcPts val="800"/>
              </a:spcAft>
            </a:pPr>
            <a:r>
              <a:rPr lang="en-GB" sz="1400" i="1" kern="100" dirty="0">
                <a:effectLst/>
                <a:latin typeface="Aptos" panose="020B0004020202020204" pitchFamily="34" charset="0"/>
                <a:ea typeface="Aptos" panose="020B0004020202020204" pitchFamily="34" charset="0"/>
                <a:cs typeface="Times New Roman" panose="02020603050405020304" pitchFamily="18" charset="0"/>
              </a:rPr>
              <a:t>I thought it was a great idea and would love to be a part of it again.</a:t>
            </a:r>
          </a:p>
          <a:p>
            <a:pPr algn="ctr">
              <a:lnSpc>
                <a:spcPct val="107000"/>
              </a:lnSpc>
              <a:spcAft>
                <a:spcPts val="800"/>
              </a:spcAft>
            </a:pPr>
            <a:r>
              <a:rPr lang="en-GB" sz="1400" i="1" kern="100" dirty="0">
                <a:effectLst/>
                <a:latin typeface="Aptos" panose="020B0004020202020204" pitchFamily="34" charset="0"/>
                <a:ea typeface="Aptos" panose="020B0004020202020204" pitchFamily="34" charset="0"/>
                <a:cs typeface="Times New Roman" panose="02020603050405020304" pitchFamily="18" charset="0"/>
              </a:rPr>
              <a:t>It is always great to join forces with other fantastic health and wellbeing groups to engage with a larger number of people at events like this, rather than having to do it on your own. </a:t>
            </a:r>
          </a:p>
          <a:p>
            <a:pPr algn="ctr">
              <a:lnSpc>
                <a:spcPct val="107000"/>
              </a:lnSpc>
              <a:spcAft>
                <a:spcPts val="800"/>
              </a:spcAft>
            </a:pPr>
            <a:r>
              <a:rPr lang="en-GB" sz="1400" i="1" kern="100" dirty="0">
                <a:effectLst/>
                <a:latin typeface="Aptos" panose="020B0004020202020204" pitchFamily="34" charset="0"/>
                <a:ea typeface="Aptos" panose="020B0004020202020204" pitchFamily="34" charset="0"/>
                <a:cs typeface="Times New Roman" panose="02020603050405020304" pitchFamily="18" charset="0"/>
              </a:rPr>
              <a:t>I really liked the idea of having an activity at each stall and this worked really well with those attending, keeping them engaged and coming up to your stall to interact, where they might not have done originally! </a:t>
            </a:r>
          </a:p>
          <a:p>
            <a:pPr algn="ctr">
              <a:lnSpc>
                <a:spcPct val="107000"/>
              </a:lnSpc>
              <a:spcAft>
                <a:spcPts val="800"/>
              </a:spcAft>
            </a:pPr>
            <a:r>
              <a:rPr lang="en-GB" sz="1400" i="1" kern="100" dirty="0">
                <a:effectLst/>
                <a:latin typeface="Aptos" panose="020B0004020202020204" pitchFamily="34" charset="0"/>
                <a:ea typeface="Aptos" panose="020B0004020202020204" pitchFamily="34" charset="0"/>
                <a:cs typeface="Times New Roman" panose="02020603050405020304" pitchFamily="18" charset="0"/>
              </a:rPr>
              <a:t>I had some fantastic conversations, opening up conversations around the Hospice and death and dying with great answers to the questions I was asking on the </a:t>
            </a:r>
            <a:r>
              <a:rPr lang="en-GB" sz="1400" i="1" kern="100" dirty="0" err="1">
                <a:effectLst/>
                <a:latin typeface="Aptos" panose="020B0004020202020204" pitchFamily="34" charset="0"/>
                <a:ea typeface="Aptos" panose="020B0004020202020204" pitchFamily="34" charset="0"/>
                <a:cs typeface="Times New Roman" panose="02020603050405020304" pitchFamily="18" charset="0"/>
              </a:rPr>
              <a:t>jenga</a:t>
            </a:r>
            <a:r>
              <a:rPr lang="en-GB" sz="1400" i="1" kern="100" dirty="0">
                <a:effectLst/>
                <a:latin typeface="Aptos" panose="020B0004020202020204" pitchFamily="34" charset="0"/>
                <a:ea typeface="Aptos" panose="020B0004020202020204" pitchFamily="34" charset="0"/>
                <a:cs typeface="Times New Roman" panose="02020603050405020304" pitchFamily="18" charset="0"/>
              </a:rPr>
              <a:t> activity. I had someone who was really interested in volunteering for the Hospice and has contacted me to find out more. I had a conversation with a staff member from a local college, which hopefully will lead to me doing some collaboration work with them going forward. I also gave out all my All in One Place booklets, which are a tool to keep all your important documents and information safe for end of life. We had some great feedback on these booklets and people taking them home to pass on or use for themselves. </a:t>
            </a:r>
          </a:p>
          <a:p>
            <a:pPr algn="ctr">
              <a:lnSpc>
                <a:spcPct val="107000"/>
              </a:lnSpc>
              <a:spcAft>
                <a:spcPts val="800"/>
              </a:spcAft>
            </a:pPr>
            <a:r>
              <a:rPr lang="en-GB" sz="1400" i="1" kern="100" dirty="0">
                <a:effectLst/>
                <a:latin typeface="Aptos" panose="020B0004020202020204" pitchFamily="34" charset="0"/>
                <a:ea typeface="Aptos" panose="020B0004020202020204" pitchFamily="34" charset="0"/>
                <a:cs typeface="Times New Roman" panose="02020603050405020304" pitchFamily="18" charset="0"/>
              </a:rPr>
              <a:t>Anything like this that you do, I would be really keen to be part of, so please do keep me updated.”</a:t>
            </a:r>
          </a:p>
        </p:txBody>
      </p:sp>
      <p:sp>
        <p:nvSpPr>
          <p:cNvPr id="15" name="Rectangle: Single Corner Snipped 14">
            <a:extLst>
              <a:ext uri="{FF2B5EF4-FFF2-40B4-BE49-F238E27FC236}">
                <a16:creationId xmlns:a16="http://schemas.microsoft.com/office/drawing/2014/main" id="{B3F3A845-EE88-2E4E-9242-95ACBA6466AD}"/>
              </a:ext>
            </a:extLst>
          </p:cNvPr>
          <p:cNvSpPr/>
          <p:nvPr/>
        </p:nvSpPr>
        <p:spPr>
          <a:xfrm>
            <a:off x="6096000" y="609129"/>
            <a:ext cx="5635033" cy="603446"/>
          </a:xfrm>
          <a:prstGeom prst="snip1Rect">
            <a:avLst/>
          </a:prstGeom>
          <a:solidFill>
            <a:srgbClr val="00AEE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Maria Goodwin</a:t>
            </a:r>
          </a:p>
          <a:p>
            <a:pPr algn="ctr"/>
            <a:r>
              <a:rPr lang="en-GB" sz="1600" b="1" dirty="0">
                <a:solidFill>
                  <a:schemeClr val="bg1"/>
                </a:solidFill>
              </a:rPr>
              <a:t>Mary Stevens Hospice</a:t>
            </a:r>
          </a:p>
        </p:txBody>
      </p:sp>
      <p:pic>
        <p:nvPicPr>
          <p:cNvPr id="6" name="Picture 5" descr="A person stacking blocks on a table&#10;&#10;AI-generated content may be incorrect.">
            <a:extLst>
              <a:ext uri="{FF2B5EF4-FFF2-40B4-BE49-F238E27FC236}">
                <a16:creationId xmlns:a16="http://schemas.microsoft.com/office/drawing/2014/main" id="{290822B7-DF9A-6F5B-71B8-CBB4C8A496FF}"/>
              </a:ext>
            </a:extLst>
          </p:cNvPr>
          <p:cNvPicPr>
            <a:picLocks noChangeAspect="1"/>
          </p:cNvPicPr>
          <p:nvPr/>
        </p:nvPicPr>
        <p:blipFill>
          <a:blip r:embed="rId4">
            <a:extLst>
              <a:ext uri="{28A0092B-C50C-407E-A947-70E740481C1C}">
                <a14:useLocalDpi xmlns:a14="http://schemas.microsoft.com/office/drawing/2010/main" val="0"/>
              </a:ext>
            </a:extLst>
          </a:blip>
          <a:srcRect b="26037"/>
          <a:stretch>
            <a:fillRect/>
          </a:stretch>
        </p:blipFill>
        <p:spPr>
          <a:xfrm>
            <a:off x="7688426" y="1162843"/>
            <a:ext cx="4847949" cy="5072399"/>
          </a:xfrm>
          <a:prstGeom prst="rect">
            <a:avLst/>
          </a:prstGeom>
        </p:spPr>
      </p:pic>
      <p:sp>
        <p:nvSpPr>
          <p:cNvPr id="7" name="Isosceles Triangle 6">
            <a:extLst>
              <a:ext uri="{FF2B5EF4-FFF2-40B4-BE49-F238E27FC236}">
                <a16:creationId xmlns:a16="http://schemas.microsoft.com/office/drawing/2014/main" id="{A4D45CEC-3545-98B4-3CC6-38E8FB77FA86}"/>
              </a:ext>
            </a:extLst>
          </p:cNvPr>
          <p:cNvSpPr/>
          <p:nvPr/>
        </p:nvSpPr>
        <p:spPr>
          <a:xfrm>
            <a:off x="9580995" y="5695157"/>
            <a:ext cx="832408" cy="756627"/>
          </a:xfrm>
          <a:prstGeom prst="triangle">
            <a:avLst/>
          </a:prstGeom>
          <a:solidFill>
            <a:srgbClr val="0030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83428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DC6E7-DF7E-4916-4884-D6A478E9C438}"/>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7DF6EAB1-DEB2-E37B-7AD8-D10200837282}"/>
              </a:ext>
            </a:extLst>
          </p:cNvPr>
          <p:cNvPicPr>
            <a:picLocks noChangeAspect="1"/>
          </p:cNvPicPr>
          <p:nvPr/>
        </p:nvPicPr>
        <p:blipFill>
          <a:blip r:embed="rId3">
            <a:alphaModFix amt="20000"/>
          </a:blip>
          <a:stretch>
            <a:fillRect/>
          </a:stretch>
        </p:blipFill>
        <p:spPr>
          <a:xfrm>
            <a:off x="-1" y="-6929"/>
            <a:ext cx="12295991" cy="6914040"/>
          </a:xfrm>
          <a:prstGeom prst="rect">
            <a:avLst/>
          </a:prstGeom>
        </p:spPr>
      </p:pic>
      <p:sp>
        <p:nvSpPr>
          <p:cNvPr id="5" name="Title 1">
            <a:extLst>
              <a:ext uri="{FF2B5EF4-FFF2-40B4-BE49-F238E27FC236}">
                <a16:creationId xmlns:a16="http://schemas.microsoft.com/office/drawing/2014/main" id="{956CF70E-085F-E7D8-A731-29F639FD747F}"/>
              </a:ext>
            </a:extLst>
          </p:cNvPr>
          <p:cNvSpPr txBox="1">
            <a:spLocks/>
          </p:cNvSpPr>
          <p:nvPr/>
        </p:nvSpPr>
        <p:spPr>
          <a:xfrm>
            <a:off x="838200" y="500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0" name="Title 1">
            <a:extLst>
              <a:ext uri="{FF2B5EF4-FFF2-40B4-BE49-F238E27FC236}">
                <a16:creationId xmlns:a16="http://schemas.microsoft.com/office/drawing/2014/main" id="{6D70F0C6-25DA-4FFF-CE0B-B086F10ACF9B}"/>
              </a:ext>
            </a:extLst>
          </p:cNvPr>
          <p:cNvSpPr txBox="1">
            <a:spLocks/>
          </p:cNvSpPr>
          <p:nvPr/>
        </p:nvSpPr>
        <p:spPr>
          <a:xfrm>
            <a:off x="581183" y="256122"/>
            <a:ext cx="1169921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kern="100" dirty="0">
                <a:solidFill>
                  <a:srgbClr val="005EB8"/>
                </a:solidFill>
                <a:latin typeface="Arial" panose="020B0604020202020204" pitchFamily="34" charset="0"/>
              </a:rPr>
              <a:t>Stallholder Feedback</a:t>
            </a:r>
            <a:endParaRPr lang="en-GB" sz="3600" dirty="0">
              <a:solidFill>
                <a:srgbClr val="005EB8"/>
              </a:solidFill>
            </a:endParaRPr>
          </a:p>
        </p:txBody>
      </p:sp>
      <p:sp>
        <p:nvSpPr>
          <p:cNvPr id="4" name="Speech Bubble: Rectangle with Corners Rounded 3">
            <a:extLst>
              <a:ext uri="{FF2B5EF4-FFF2-40B4-BE49-F238E27FC236}">
                <a16:creationId xmlns:a16="http://schemas.microsoft.com/office/drawing/2014/main" id="{9ECC203D-121D-2B45-67EF-8955AC5FE864}"/>
              </a:ext>
            </a:extLst>
          </p:cNvPr>
          <p:cNvSpPr/>
          <p:nvPr/>
        </p:nvSpPr>
        <p:spPr>
          <a:xfrm>
            <a:off x="512922" y="1327422"/>
            <a:ext cx="5296752" cy="5136127"/>
          </a:xfrm>
          <a:prstGeom prst="wedgeRoundRectCallout">
            <a:avLst>
              <a:gd name="adj1" fmla="val 46962"/>
              <a:gd name="adj2" fmla="val 75803"/>
              <a:gd name="adj3" fmla="val 16667"/>
            </a:avLst>
          </a:prstGeom>
          <a:solidFill>
            <a:srgbClr val="C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800"/>
              </a:spcAft>
            </a:pPr>
            <a:endParaRPr lang="en-GB" sz="1200" i="1" kern="100" dirty="0">
              <a:latin typeface="Aptos" panose="020B0004020202020204" pitchFamily="34" charset="0"/>
              <a:ea typeface="Aptos" panose="020B0004020202020204" pitchFamily="34" charset="0"/>
              <a:cs typeface="Times New Roman" panose="02020603050405020304" pitchFamily="18" charset="0"/>
            </a:endParaRPr>
          </a:p>
          <a:p>
            <a:pPr algn="ctr">
              <a:spcAft>
                <a:spcPts val="800"/>
              </a:spcAft>
            </a:pPr>
            <a:r>
              <a:rPr lang="en-GB" sz="1200" i="1" kern="100" dirty="0">
                <a:effectLst/>
                <a:latin typeface="Aptos" panose="020B0004020202020204" pitchFamily="34" charset="0"/>
                <a:ea typeface="Aptos" panose="020B0004020202020204" pitchFamily="34" charset="0"/>
                <a:cs typeface="Times New Roman" panose="02020603050405020304" pitchFamily="18" charset="0"/>
              </a:rPr>
              <a:t>“This was one of the best events we have attended, public health spoke to approximately 150 people and had approximately 50 conversations with people and families regarding a mix of subjects, some of the most popular subjects discussed at our stand were. </a:t>
            </a:r>
          </a:p>
          <a:p>
            <a:pPr marL="285750" indent="-285750">
              <a:buFont typeface="Arial" panose="020B0604020202020204" pitchFamily="34" charset="0"/>
              <a:buChar char="•"/>
            </a:pPr>
            <a:r>
              <a:rPr lang="en-GB" sz="1200" i="1" kern="100" dirty="0">
                <a:effectLst/>
                <a:latin typeface="Aptos" panose="020B0004020202020204" pitchFamily="34" charset="0"/>
                <a:ea typeface="Aptos" panose="020B0004020202020204" pitchFamily="34" charset="0"/>
                <a:cs typeface="Times New Roman" panose="02020603050405020304" pitchFamily="18" charset="0"/>
              </a:rPr>
              <a:t>Armed Forces Covenant Webpage and the support to residents</a:t>
            </a:r>
          </a:p>
          <a:p>
            <a:pPr marL="285750" indent="-285750">
              <a:buFont typeface="Arial" panose="020B0604020202020204" pitchFamily="34" charset="0"/>
              <a:buChar char="•"/>
            </a:pPr>
            <a:r>
              <a:rPr lang="en-GB" sz="1200" i="1" kern="100" dirty="0">
                <a:effectLst/>
                <a:latin typeface="Aptos" panose="020B0004020202020204" pitchFamily="34" charset="0"/>
                <a:ea typeface="Aptos" panose="020B0004020202020204" pitchFamily="34" charset="0"/>
                <a:cs typeface="Times New Roman" panose="02020603050405020304" pitchFamily="18" charset="0"/>
              </a:rPr>
              <a:t>Household Support Fund </a:t>
            </a:r>
          </a:p>
          <a:p>
            <a:pPr marL="285750" indent="-285750">
              <a:buFont typeface="Arial" panose="020B0604020202020204" pitchFamily="34" charset="0"/>
              <a:buChar char="•"/>
            </a:pPr>
            <a:r>
              <a:rPr lang="en-GB" sz="1200" i="1" kern="100" dirty="0">
                <a:effectLst/>
                <a:latin typeface="Aptos" panose="020B0004020202020204" pitchFamily="34" charset="0"/>
                <a:ea typeface="Aptos" panose="020B0004020202020204" pitchFamily="34" charset="0"/>
                <a:cs typeface="Times New Roman" panose="02020603050405020304" pitchFamily="18" charset="0"/>
              </a:rPr>
              <a:t>Community Support for Financial advice</a:t>
            </a:r>
          </a:p>
          <a:p>
            <a:pPr marL="285750" indent="-285750">
              <a:buFont typeface="Arial" panose="020B0604020202020204" pitchFamily="34" charset="0"/>
              <a:buChar char="•"/>
            </a:pPr>
            <a:r>
              <a:rPr lang="en-GB" sz="1200" i="1" kern="100" dirty="0">
                <a:effectLst/>
                <a:latin typeface="Aptos" panose="020B0004020202020204" pitchFamily="34" charset="0"/>
                <a:ea typeface="Aptos" panose="020B0004020202020204" pitchFamily="34" charset="0"/>
                <a:cs typeface="Times New Roman" panose="02020603050405020304" pitchFamily="18" charset="0"/>
              </a:rPr>
              <a:t>Dudley Community Information Directory Website</a:t>
            </a:r>
          </a:p>
          <a:p>
            <a:pPr marL="285750" indent="-285750">
              <a:buFont typeface="Arial" panose="020B0604020202020204" pitchFamily="34" charset="0"/>
              <a:buChar char="•"/>
            </a:pPr>
            <a:r>
              <a:rPr lang="en-GB" sz="1200" i="1" kern="100" dirty="0">
                <a:effectLst/>
                <a:latin typeface="Aptos" panose="020B0004020202020204" pitchFamily="34" charset="0"/>
                <a:ea typeface="Aptos" panose="020B0004020202020204" pitchFamily="34" charset="0"/>
                <a:cs typeface="Times New Roman" panose="02020603050405020304" pitchFamily="18" charset="0"/>
              </a:rPr>
              <a:t>Public health and support for older adults and carers. </a:t>
            </a:r>
          </a:p>
          <a:p>
            <a:pPr marL="285750" indent="-285750">
              <a:buFont typeface="Arial" panose="020B0604020202020204" pitchFamily="34" charset="0"/>
              <a:buChar char="•"/>
            </a:pPr>
            <a:r>
              <a:rPr lang="en-GB" sz="1200" i="1" kern="100" dirty="0">
                <a:effectLst/>
                <a:latin typeface="Aptos" panose="020B0004020202020204" pitchFamily="34" charset="0"/>
                <a:ea typeface="Aptos" panose="020B0004020202020204" pitchFamily="34" charset="0"/>
                <a:cs typeface="Times New Roman" panose="02020603050405020304" pitchFamily="18" charset="0"/>
              </a:rPr>
              <a:t>Lunchbox Ideas for children in school / some adults like this too (for themselves)</a:t>
            </a:r>
          </a:p>
          <a:p>
            <a:pPr marL="285750" indent="-285750">
              <a:buFont typeface="Arial" panose="020B0604020202020204" pitchFamily="34" charset="0"/>
              <a:buChar char="•"/>
            </a:pPr>
            <a:r>
              <a:rPr lang="en-GB" sz="1200" i="1" kern="100" dirty="0">
                <a:effectLst/>
                <a:latin typeface="Aptos" panose="020B0004020202020204" pitchFamily="34" charset="0"/>
                <a:ea typeface="Aptos" panose="020B0004020202020204" pitchFamily="34" charset="0"/>
                <a:cs typeface="Times New Roman" panose="02020603050405020304" pitchFamily="18" charset="0"/>
              </a:rPr>
              <a:t>Free Activities across the borough and the Park Active Hubs.” </a:t>
            </a:r>
          </a:p>
          <a:p>
            <a:endParaRPr lang="en-GB" sz="1200" i="1" kern="100" dirty="0">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en-GB" sz="1200" i="1" kern="100" dirty="0">
                <a:latin typeface="Aptos" panose="020B0004020202020204" pitchFamily="34" charset="0"/>
                <a:ea typeface="Aptos" panose="020B0004020202020204" pitchFamily="34" charset="0"/>
                <a:cs typeface="Times New Roman" panose="02020603050405020304" pitchFamily="18" charset="0"/>
              </a:rPr>
              <a:t>“The activities provided by the stalls really engaged people, they enjoyed getting involved, mainly the children enjoyed play your cards right, but it gave parents the opportunity to ask questions too. The activities made people feel more confident to talk and ask questions. This is why when we run say hello benches to reduce isolation and loneliness, we encourage an activity as people feel more confident to open up the conversation. </a:t>
            </a:r>
          </a:p>
          <a:p>
            <a:pPr>
              <a:spcAft>
                <a:spcPts val="800"/>
              </a:spcAft>
            </a:pPr>
            <a:r>
              <a:rPr lang="en-GB" sz="1200" i="1" kern="100" dirty="0">
                <a:latin typeface="Aptos" panose="020B0004020202020204" pitchFamily="34" charset="0"/>
                <a:ea typeface="Aptos" panose="020B0004020202020204" pitchFamily="34" charset="0"/>
                <a:cs typeface="Times New Roman" panose="02020603050405020304" pitchFamily="18" charset="0"/>
              </a:rPr>
              <a:t>Going out to where people are really made the difference to how many engaged and when we asked people where they were from, a large proportion were from Dudley.” </a:t>
            </a:r>
          </a:p>
          <a:p>
            <a:pPr>
              <a:spcAft>
                <a:spcPts val="800"/>
              </a:spcAft>
            </a:pPr>
            <a:endParaRPr lang="en-GB" sz="1200" i="1"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15" name="Rectangle: Single Corner Snipped 14">
            <a:extLst>
              <a:ext uri="{FF2B5EF4-FFF2-40B4-BE49-F238E27FC236}">
                <a16:creationId xmlns:a16="http://schemas.microsoft.com/office/drawing/2014/main" id="{A5338C9C-016F-6F47-9C91-43495223612C}"/>
              </a:ext>
            </a:extLst>
          </p:cNvPr>
          <p:cNvSpPr/>
          <p:nvPr/>
        </p:nvSpPr>
        <p:spPr>
          <a:xfrm>
            <a:off x="6096000" y="609128"/>
            <a:ext cx="5635033" cy="695317"/>
          </a:xfrm>
          <a:prstGeom prst="snip1Rect">
            <a:avLst/>
          </a:prstGeom>
          <a:solidFill>
            <a:srgbClr val="005EB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Lydia Hester-Collins - Senior Health Improvement Practitioner</a:t>
            </a:r>
          </a:p>
          <a:p>
            <a:pPr algn="ctr"/>
            <a:r>
              <a:rPr lang="en-GB" sz="1400" b="1" dirty="0">
                <a:solidFill>
                  <a:schemeClr val="bg1"/>
                </a:solidFill>
              </a:rPr>
              <a:t>Strategic Partnerships Team, Health &amp; Wellbeing, Dudley Council </a:t>
            </a:r>
          </a:p>
        </p:txBody>
      </p:sp>
      <p:sp>
        <p:nvSpPr>
          <p:cNvPr id="2" name="Rectangle: Rounded Corners 1">
            <a:extLst>
              <a:ext uri="{FF2B5EF4-FFF2-40B4-BE49-F238E27FC236}">
                <a16:creationId xmlns:a16="http://schemas.microsoft.com/office/drawing/2014/main" id="{833855D6-4CFC-17E6-DDA3-BC5B4EED5EB1}"/>
              </a:ext>
            </a:extLst>
          </p:cNvPr>
          <p:cNvSpPr/>
          <p:nvPr/>
        </p:nvSpPr>
        <p:spPr>
          <a:xfrm>
            <a:off x="6260652" y="1447280"/>
            <a:ext cx="2550836" cy="1757740"/>
          </a:xfrm>
          <a:prstGeom prst="roundRect">
            <a:avLst/>
          </a:prstGeom>
          <a:solidFill>
            <a:srgbClr val="009FE3"/>
          </a:solidFill>
          <a:ln>
            <a:solidFill>
              <a:srgbClr val="009FE3"/>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One lady shared that she primarily came for the health and wellbeing tent when she saw it advertised as part of the wider event, she went away with lots of information on how she could access some of the groups across the borough. </a:t>
            </a:r>
          </a:p>
        </p:txBody>
      </p:sp>
      <p:sp>
        <p:nvSpPr>
          <p:cNvPr id="3" name="Rectangle: Rounded Corners 2">
            <a:extLst>
              <a:ext uri="{FF2B5EF4-FFF2-40B4-BE49-F238E27FC236}">
                <a16:creationId xmlns:a16="http://schemas.microsoft.com/office/drawing/2014/main" id="{8F54350E-672A-9DED-8748-3F8193D26A1C}"/>
              </a:ext>
            </a:extLst>
          </p:cNvPr>
          <p:cNvSpPr/>
          <p:nvPr/>
        </p:nvSpPr>
        <p:spPr>
          <a:xfrm>
            <a:off x="8996924" y="1447279"/>
            <a:ext cx="2550836" cy="2468939"/>
          </a:xfrm>
          <a:prstGeom prst="roundRect">
            <a:avLst/>
          </a:prstGeom>
          <a:solidFill>
            <a:srgbClr val="009FE3"/>
          </a:solidFill>
          <a:ln>
            <a:solidFill>
              <a:srgbClr val="009FE3"/>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One lady shared information about her parent and how she was struggling with dementia, she was offered support there and then and we talked through some of her options for further guidance. We gave her information about the support Dudley Dementia services /gateway offer and she said she was going to contact them to find out more. </a:t>
            </a:r>
          </a:p>
        </p:txBody>
      </p:sp>
      <p:sp>
        <p:nvSpPr>
          <p:cNvPr id="6" name="Rectangle: Rounded Corners 5">
            <a:extLst>
              <a:ext uri="{FF2B5EF4-FFF2-40B4-BE49-F238E27FC236}">
                <a16:creationId xmlns:a16="http://schemas.microsoft.com/office/drawing/2014/main" id="{ED745BC2-F308-77B8-6D6F-90B1547C70E4}"/>
              </a:ext>
            </a:extLst>
          </p:cNvPr>
          <p:cNvSpPr/>
          <p:nvPr/>
        </p:nvSpPr>
        <p:spPr>
          <a:xfrm>
            <a:off x="6260652" y="3347852"/>
            <a:ext cx="2550836" cy="1757740"/>
          </a:xfrm>
          <a:prstGeom prst="roundRect">
            <a:avLst/>
          </a:prstGeom>
          <a:solidFill>
            <a:srgbClr val="009FE3"/>
          </a:solidFill>
          <a:ln>
            <a:solidFill>
              <a:srgbClr val="009FE3"/>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t>A few members of staff from schools came along to ask about financial wellbeing and weight management support across the borough, they were signposted to household support, park active and the information on healthy Dudley including the healthy lunchbox resource. </a:t>
            </a:r>
          </a:p>
        </p:txBody>
      </p:sp>
      <p:sp>
        <p:nvSpPr>
          <p:cNvPr id="7" name="Rectangle: Rounded Corners 6">
            <a:extLst>
              <a:ext uri="{FF2B5EF4-FFF2-40B4-BE49-F238E27FC236}">
                <a16:creationId xmlns:a16="http://schemas.microsoft.com/office/drawing/2014/main" id="{F5DAFE86-DA02-2B7A-4D26-0B7673448228}"/>
              </a:ext>
            </a:extLst>
          </p:cNvPr>
          <p:cNvSpPr/>
          <p:nvPr/>
        </p:nvSpPr>
        <p:spPr>
          <a:xfrm>
            <a:off x="9026232" y="4059051"/>
            <a:ext cx="2550836" cy="2468939"/>
          </a:xfrm>
          <a:prstGeom prst="roundRect">
            <a:avLst/>
          </a:prstGeom>
          <a:solidFill>
            <a:srgbClr val="009FE3"/>
          </a:solidFill>
          <a:ln>
            <a:solidFill>
              <a:srgbClr val="009FE3"/>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dirty="0"/>
              <a:t>One community service came and said that they would like some of the services to come and deliver talks, we signposted to ABL health and health checks and said that if they contact the healthy ageing team, they may be able to visit and talk to the group about services that support older people. Also directed to Dudley’s Community Information Directory to sign up and advertise for free and to find out more from other community orgs that may offer support. </a:t>
            </a:r>
          </a:p>
        </p:txBody>
      </p:sp>
      <p:sp>
        <p:nvSpPr>
          <p:cNvPr id="8" name="Rectangle: Rounded Corners 7">
            <a:extLst>
              <a:ext uri="{FF2B5EF4-FFF2-40B4-BE49-F238E27FC236}">
                <a16:creationId xmlns:a16="http://schemas.microsoft.com/office/drawing/2014/main" id="{C85CCFBE-6394-DA8B-DE25-756FFA3084C4}"/>
              </a:ext>
            </a:extLst>
          </p:cNvPr>
          <p:cNvSpPr/>
          <p:nvPr/>
        </p:nvSpPr>
        <p:spPr>
          <a:xfrm>
            <a:off x="6239515" y="5248424"/>
            <a:ext cx="2550836" cy="1344218"/>
          </a:xfrm>
          <a:prstGeom prst="roundRect">
            <a:avLst/>
          </a:prstGeom>
          <a:solidFill>
            <a:srgbClr val="009FE3"/>
          </a:solidFill>
          <a:ln>
            <a:solidFill>
              <a:srgbClr val="009FE3"/>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Ex armed forces asked about the support that was available for veterans and community, was able to discuss the armed forces covenant website and signposting on there too. </a:t>
            </a:r>
          </a:p>
        </p:txBody>
      </p:sp>
    </p:spTree>
    <p:extLst>
      <p:ext uri="{BB962C8B-B14F-4D97-AF65-F5344CB8AC3E}">
        <p14:creationId xmlns:p14="http://schemas.microsoft.com/office/powerpoint/2010/main" val="3651982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63B34-4AE0-8332-F496-0903DC1EBEC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5B7AD2E-402E-0A31-D15B-64B117F0CC1F}"/>
              </a:ext>
            </a:extLst>
          </p:cNvPr>
          <p:cNvPicPr>
            <a:picLocks noChangeAspect="1"/>
          </p:cNvPicPr>
          <p:nvPr/>
        </p:nvPicPr>
        <p:blipFill>
          <a:blip r:embed="rId3">
            <a:alphaModFix amt="20000"/>
          </a:blip>
          <a:stretch>
            <a:fillRect/>
          </a:stretch>
        </p:blipFill>
        <p:spPr>
          <a:xfrm>
            <a:off x="-1" y="-6929"/>
            <a:ext cx="12295991" cy="6914040"/>
          </a:xfrm>
          <a:prstGeom prst="rect">
            <a:avLst/>
          </a:prstGeom>
        </p:spPr>
      </p:pic>
      <p:sp>
        <p:nvSpPr>
          <p:cNvPr id="5" name="Title 1">
            <a:extLst>
              <a:ext uri="{FF2B5EF4-FFF2-40B4-BE49-F238E27FC236}">
                <a16:creationId xmlns:a16="http://schemas.microsoft.com/office/drawing/2014/main" id="{6C34FED9-9C99-3D83-CF86-17EC7D03D3C0}"/>
              </a:ext>
            </a:extLst>
          </p:cNvPr>
          <p:cNvSpPr txBox="1">
            <a:spLocks/>
          </p:cNvSpPr>
          <p:nvPr/>
        </p:nvSpPr>
        <p:spPr>
          <a:xfrm>
            <a:off x="838200" y="500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0" name="Title 1">
            <a:extLst>
              <a:ext uri="{FF2B5EF4-FFF2-40B4-BE49-F238E27FC236}">
                <a16:creationId xmlns:a16="http://schemas.microsoft.com/office/drawing/2014/main" id="{EF7FF629-FAFF-455A-65E3-754B3FC83F2A}"/>
              </a:ext>
            </a:extLst>
          </p:cNvPr>
          <p:cNvSpPr txBox="1">
            <a:spLocks/>
          </p:cNvSpPr>
          <p:nvPr/>
        </p:nvSpPr>
        <p:spPr>
          <a:xfrm>
            <a:off x="581183" y="256122"/>
            <a:ext cx="1169921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kern="100" dirty="0">
                <a:solidFill>
                  <a:srgbClr val="005EB8"/>
                </a:solidFill>
                <a:latin typeface="Arial" panose="020B0604020202020204" pitchFamily="34" charset="0"/>
              </a:rPr>
              <a:t>Stallholder Feedback</a:t>
            </a:r>
            <a:endParaRPr lang="en-GB" sz="3600" dirty="0">
              <a:solidFill>
                <a:srgbClr val="005EB8"/>
              </a:solidFill>
            </a:endParaRPr>
          </a:p>
        </p:txBody>
      </p:sp>
      <p:sp>
        <p:nvSpPr>
          <p:cNvPr id="4" name="Speech Bubble: Rectangle with Corners Rounded 3">
            <a:extLst>
              <a:ext uri="{FF2B5EF4-FFF2-40B4-BE49-F238E27FC236}">
                <a16:creationId xmlns:a16="http://schemas.microsoft.com/office/drawing/2014/main" id="{F22ECA42-42AF-70B7-5850-1AFDA360A1B0}"/>
              </a:ext>
            </a:extLst>
          </p:cNvPr>
          <p:cNvSpPr/>
          <p:nvPr/>
        </p:nvSpPr>
        <p:spPr>
          <a:xfrm>
            <a:off x="4378036" y="1456515"/>
            <a:ext cx="7352997" cy="4792356"/>
          </a:xfrm>
          <a:prstGeom prst="wedgeRoundRectCallout">
            <a:avLst>
              <a:gd name="adj1" fmla="val 46962"/>
              <a:gd name="adj2" fmla="val 75803"/>
              <a:gd name="adj3" fmla="val 16667"/>
            </a:avLst>
          </a:prstGeom>
          <a:solidFill>
            <a:srgbClr val="009FE3"/>
          </a:solidFill>
          <a:ln>
            <a:solidFill>
              <a:srgbClr val="009FE3"/>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1600" i="1" kern="100" dirty="0">
                <a:effectLst/>
                <a:latin typeface="Aptos" panose="020B0004020202020204" pitchFamily="34" charset="0"/>
                <a:ea typeface="Aptos" panose="020B0004020202020204" pitchFamily="34" charset="0"/>
                <a:cs typeface="Times New Roman" panose="02020603050405020304" pitchFamily="18" charset="0"/>
              </a:rPr>
              <a:t>“I took part in the </a:t>
            </a:r>
            <a:r>
              <a:rPr lang="en-GB" sz="1600" i="1" kern="100" dirty="0">
                <a:latin typeface="Aptos" panose="020B0004020202020204" pitchFamily="34" charset="0"/>
                <a:ea typeface="Aptos" panose="020B0004020202020204" pitchFamily="34" charset="0"/>
                <a:cs typeface="Times New Roman" panose="02020603050405020304" pitchFamily="18" charset="0"/>
              </a:rPr>
              <a:t>event</a:t>
            </a:r>
            <a:r>
              <a:rPr lang="en-GB" sz="1600" i="1" kern="100" dirty="0">
                <a:effectLst/>
                <a:latin typeface="Aptos" panose="020B0004020202020204" pitchFamily="34" charset="0"/>
                <a:ea typeface="Aptos" panose="020B0004020202020204" pitchFamily="34" charset="0"/>
                <a:cs typeface="Times New Roman" panose="02020603050405020304" pitchFamily="18" charset="0"/>
              </a:rPr>
              <a:t> on Sunday 29th June at Himley in the Health &amp; Wellbeing Marquee and it was great, a good response from people who took an interest in the services</a:t>
            </a:r>
            <a:r>
              <a:rPr lang="en-GB" sz="1600" i="1" kern="100" dirty="0">
                <a:latin typeface="Aptos" panose="020B0004020202020204" pitchFamily="34" charset="0"/>
                <a:ea typeface="Aptos" panose="020B0004020202020204" pitchFamily="34" charset="0"/>
                <a:cs typeface="Times New Roman" panose="02020603050405020304" pitchFamily="18" charset="0"/>
              </a:rPr>
              <a:t>. O</a:t>
            </a:r>
            <a:r>
              <a:rPr lang="en-GB" sz="1600" i="1" kern="100" dirty="0">
                <a:effectLst/>
                <a:latin typeface="Aptos" panose="020B0004020202020204" pitchFamily="34" charset="0"/>
                <a:ea typeface="Aptos" panose="020B0004020202020204" pitchFamily="34" charset="0"/>
                <a:cs typeface="Times New Roman" panose="02020603050405020304" pitchFamily="18" charset="0"/>
              </a:rPr>
              <a:t>ur aim was to promote Health &amp; Wellbeing and the services available through their GP surgeries, including Health Coaching, as well as the other services set out. We never had a quiet period, to be honest, it goes to show how people are interested in their Health &amp; Wellbeing , what there is on offer, in this sort of surrounding it does grab the attention and I think this should be considered for future events as there is always lots going on throughout the summer months.</a:t>
            </a:r>
          </a:p>
          <a:p>
            <a:pPr algn="ctr">
              <a:lnSpc>
                <a:spcPct val="107000"/>
              </a:lnSpc>
              <a:spcAft>
                <a:spcPts val="800"/>
              </a:spcAft>
            </a:pPr>
            <a:r>
              <a:rPr lang="en-GB" sz="1600" i="1" kern="100" dirty="0">
                <a:effectLst/>
                <a:latin typeface="Aptos" panose="020B0004020202020204" pitchFamily="34" charset="0"/>
                <a:ea typeface="Aptos" panose="020B0004020202020204" pitchFamily="34" charset="0"/>
                <a:cs typeface="Times New Roman" panose="02020603050405020304" pitchFamily="18" charset="0"/>
              </a:rPr>
              <a:t>Staff who took part also did an excellent job from organising the event from the very start to the finish job which shows our dedication to what we do in our roles.</a:t>
            </a:r>
          </a:p>
          <a:p>
            <a:pPr algn="ctr">
              <a:lnSpc>
                <a:spcPct val="107000"/>
              </a:lnSpc>
              <a:spcAft>
                <a:spcPts val="800"/>
              </a:spcAft>
            </a:pPr>
            <a:r>
              <a:rPr lang="en-GB" sz="1600" i="1" kern="100" dirty="0">
                <a:effectLst/>
                <a:latin typeface="Aptos" panose="020B0004020202020204" pitchFamily="34" charset="0"/>
                <a:ea typeface="Aptos" panose="020B0004020202020204" pitchFamily="34" charset="0"/>
                <a:cs typeface="Times New Roman" panose="02020603050405020304" pitchFamily="18" charset="0"/>
              </a:rPr>
              <a:t>Look forwards to the next event.”</a:t>
            </a:r>
          </a:p>
        </p:txBody>
      </p:sp>
      <p:sp>
        <p:nvSpPr>
          <p:cNvPr id="15" name="Rectangle: Single Corner Snipped 14">
            <a:extLst>
              <a:ext uri="{FF2B5EF4-FFF2-40B4-BE49-F238E27FC236}">
                <a16:creationId xmlns:a16="http://schemas.microsoft.com/office/drawing/2014/main" id="{F8C1CC28-5EDB-2900-5770-FBAE6B4684D6}"/>
              </a:ext>
            </a:extLst>
          </p:cNvPr>
          <p:cNvSpPr/>
          <p:nvPr/>
        </p:nvSpPr>
        <p:spPr>
          <a:xfrm>
            <a:off x="6096000" y="609129"/>
            <a:ext cx="5635033" cy="603446"/>
          </a:xfrm>
          <a:prstGeom prst="snip1Rect">
            <a:avLst/>
          </a:prstGeom>
          <a:solidFill>
            <a:srgbClr val="C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Janet Major - Health And Wellbeing Coach</a:t>
            </a:r>
          </a:p>
          <a:p>
            <a:pPr algn="ctr"/>
            <a:r>
              <a:rPr lang="en-GB" sz="1600" b="1" dirty="0"/>
              <a:t>Dudley Group NHS Foundation Trust </a:t>
            </a:r>
            <a:endParaRPr lang="en-GB" b="1" dirty="0">
              <a:solidFill>
                <a:schemeClr val="bg1"/>
              </a:solidFill>
            </a:endParaRPr>
          </a:p>
        </p:txBody>
      </p:sp>
      <p:pic>
        <p:nvPicPr>
          <p:cNvPr id="6" name="Picture 5" descr="A person standing in front of a table&#10;&#10;AI-generated content may be incorrect.">
            <a:extLst>
              <a:ext uri="{FF2B5EF4-FFF2-40B4-BE49-F238E27FC236}">
                <a16:creationId xmlns:a16="http://schemas.microsoft.com/office/drawing/2014/main" id="{2DDA6C92-DE95-BE8A-6311-EB08F2EEB2DA}"/>
              </a:ext>
            </a:extLst>
          </p:cNvPr>
          <p:cNvPicPr>
            <a:picLocks noChangeAspect="1"/>
          </p:cNvPicPr>
          <p:nvPr/>
        </p:nvPicPr>
        <p:blipFill>
          <a:blip r:embed="rId4">
            <a:extLst>
              <a:ext uri="{28A0092B-C50C-407E-A947-70E740481C1C}">
                <a14:useLocalDpi xmlns:a14="http://schemas.microsoft.com/office/drawing/2010/main" val="0"/>
              </a:ext>
            </a:extLst>
          </a:blip>
          <a:srcRect b="25490"/>
          <a:stretch>
            <a:fillRect/>
          </a:stretch>
        </p:blipFill>
        <p:spPr>
          <a:xfrm>
            <a:off x="0" y="1138989"/>
            <a:ext cx="4847949" cy="5109882"/>
          </a:xfrm>
          <a:prstGeom prst="rect">
            <a:avLst/>
          </a:prstGeom>
        </p:spPr>
      </p:pic>
      <p:sp>
        <p:nvSpPr>
          <p:cNvPr id="9" name="Isosceles Triangle 8">
            <a:extLst>
              <a:ext uri="{FF2B5EF4-FFF2-40B4-BE49-F238E27FC236}">
                <a16:creationId xmlns:a16="http://schemas.microsoft.com/office/drawing/2014/main" id="{5FE76B65-497A-81C1-3441-2C7AF76344FB}"/>
              </a:ext>
            </a:extLst>
          </p:cNvPr>
          <p:cNvSpPr/>
          <p:nvPr/>
        </p:nvSpPr>
        <p:spPr>
          <a:xfrm>
            <a:off x="1867762" y="5601311"/>
            <a:ext cx="832408" cy="756627"/>
          </a:xfrm>
          <a:prstGeom prst="triangle">
            <a:avLst/>
          </a:prstGeom>
          <a:solidFill>
            <a:srgbClr val="0030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62219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827AC-7413-6B9B-C68A-DF5C9E88C4B4}"/>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ED7265F0-8FE1-FC6C-7A61-EFBF0B2DDB0E}"/>
              </a:ext>
            </a:extLst>
          </p:cNvPr>
          <p:cNvPicPr>
            <a:picLocks noChangeAspect="1"/>
          </p:cNvPicPr>
          <p:nvPr/>
        </p:nvPicPr>
        <p:blipFill>
          <a:blip r:embed="rId3">
            <a:alphaModFix amt="20000"/>
          </a:blip>
          <a:stretch>
            <a:fillRect/>
          </a:stretch>
        </p:blipFill>
        <p:spPr>
          <a:xfrm>
            <a:off x="-1" y="-6929"/>
            <a:ext cx="12295991" cy="6914040"/>
          </a:xfrm>
          <a:prstGeom prst="rect">
            <a:avLst/>
          </a:prstGeom>
        </p:spPr>
      </p:pic>
      <p:sp>
        <p:nvSpPr>
          <p:cNvPr id="5" name="Title 1">
            <a:extLst>
              <a:ext uri="{FF2B5EF4-FFF2-40B4-BE49-F238E27FC236}">
                <a16:creationId xmlns:a16="http://schemas.microsoft.com/office/drawing/2014/main" id="{C059D9A7-2456-6CBA-F729-00F4B1EA4183}"/>
              </a:ext>
            </a:extLst>
          </p:cNvPr>
          <p:cNvSpPr txBox="1">
            <a:spLocks/>
          </p:cNvSpPr>
          <p:nvPr/>
        </p:nvSpPr>
        <p:spPr>
          <a:xfrm>
            <a:off x="838200" y="500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0" name="Title 1">
            <a:extLst>
              <a:ext uri="{FF2B5EF4-FFF2-40B4-BE49-F238E27FC236}">
                <a16:creationId xmlns:a16="http://schemas.microsoft.com/office/drawing/2014/main" id="{E28E26D9-B258-FAF1-7060-FF0101DB84EE}"/>
              </a:ext>
            </a:extLst>
          </p:cNvPr>
          <p:cNvSpPr txBox="1">
            <a:spLocks/>
          </p:cNvSpPr>
          <p:nvPr/>
        </p:nvSpPr>
        <p:spPr>
          <a:xfrm>
            <a:off x="581183" y="256122"/>
            <a:ext cx="1169921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kern="100" dirty="0">
                <a:solidFill>
                  <a:srgbClr val="005EB8"/>
                </a:solidFill>
                <a:latin typeface="Arial" panose="020B0604020202020204" pitchFamily="34" charset="0"/>
              </a:rPr>
              <a:t>Stallholder Feedback</a:t>
            </a:r>
            <a:endParaRPr lang="en-GB" sz="3600" dirty="0">
              <a:solidFill>
                <a:srgbClr val="005EB8"/>
              </a:solidFill>
            </a:endParaRPr>
          </a:p>
        </p:txBody>
      </p:sp>
      <p:sp>
        <p:nvSpPr>
          <p:cNvPr id="4" name="Speech Bubble: Rectangle with Corners Rounded 3">
            <a:extLst>
              <a:ext uri="{FF2B5EF4-FFF2-40B4-BE49-F238E27FC236}">
                <a16:creationId xmlns:a16="http://schemas.microsoft.com/office/drawing/2014/main" id="{14C4571C-6C6C-12B8-FB51-0F92EE7F81AE}"/>
              </a:ext>
            </a:extLst>
          </p:cNvPr>
          <p:cNvSpPr/>
          <p:nvPr/>
        </p:nvSpPr>
        <p:spPr>
          <a:xfrm>
            <a:off x="6539345" y="1456515"/>
            <a:ext cx="5191688" cy="4792356"/>
          </a:xfrm>
          <a:prstGeom prst="wedgeRoundRectCallout">
            <a:avLst>
              <a:gd name="adj1" fmla="val 46962"/>
              <a:gd name="adj2" fmla="val 75803"/>
              <a:gd name="adj3" fmla="val 16667"/>
            </a:avLst>
          </a:prstGeom>
          <a:solidFill>
            <a:srgbClr val="005EB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1200" i="1" kern="100" dirty="0">
                <a:effectLst/>
                <a:latin typeface="Aptos" panose="020B0004020202020204" pitchFamily="34" charset="0"/>
                <a:ea typeface="Aptos" panose="020B0004020202020204" pitchFamily="34" charset="0"/>
                <a:cs typeface="Times New Roman" panose="02020603050405020304" pitchFamily="18" charset="0"/>
              </a:rPr>
              <a:t>“We had eight plus conversations with women over 70, not accessing breast screening, which, although they are told at their last appointment they need to self-refer should they wish to continue, is a common theme.</a:t>
            </a:r>
          </a:p>
          <a:p>
            <a:pPr algn="ctr">
              <a:lnSpc>
                <a:spcPct val="107000"/>
              </a:lnSpc>
              <a:spcAft>
                <a:spcPts val="800"/>
              </a:spcAft>
            </a:pPr>
            <a:r>
              <a:rPr lang="en-GB" sz="1200" i="1" kern="100" dirty="0">
                <a:effectLst/>
                <a:latin typeface="Aptos" panose="020B0004020202020204" pitchFamily="34" charset="0"/>
                <a:ea typeface="Aptos" panose="020B0004020202020204" pitchFamily="34" charset="0"/>
                <a:cs typeface="Times New Roman" panose="02020603050405020304" pitchFamily="18" charset="0"/>
              </a:rPr>
              <a:t>Conversation/Signposting two </a:t>
            </a:r>
            <a:r>
              <a:rPr lang="en-GB" sz="1200" i="1" kern="100" dirty="0">
                <a:latin typeface="Aptos" panose="020B0004020202020204" pitchFamily="34" charset="0"/>
                <a:ea typeface="Aptos" panose="020B0004020202020204" pitchFamily="34" charset="0"/>
                <a:cs typeface="Times New Roman" panose="02020603050405020304" pitchFamily="18" charset="0"/>
              </a:rPr>
              <a:t>women with a family history of breast cancer,  but who struggled to access their</a:t>
            </a:r>
            <a:r>
              <a:rPr lang="en-GB" sz="1200" i="1" kern="100" dirty="0">
                <a:effectLst/>
                <a:latin typeface="Aptos" panose="020B0004020202020204" pitchFamily="34" charset="0"/>
                <a:ea typeface="Aptos" panose="020B0004020202020204" pitchFamily="34" charset="0"/>
                <a:cs typeface="Times New Roman" panose="02020603050405020304" pitchFamily="18" charset="0"/>
              </a:rPr>
              <a:t> GP. One directed to the geneticist, another advised to speak to the breast care nurse.</a:t>
            </a:r>
          </a:p>
          <a:p>
            <a:pPr algn="ctr">
              <a:lnSpc>
                <a:spcPct val="107000"/>
              </a:lnSpc>
              <a:spcAft>
                <a:spcPts val="800"/>
              </a:spcAft>
            </a:pPr>
            <a:r>
              <a:rPr lang="en-GB" sz="1200" i="1" kern="100" dirty="0">
                <a:effectLst/>
                <a:latin typeface="Aptos" panose="020B0004020202020204" pitchFamily="34" charset="0"/>
                <a:ea typeface="Aptos" panose="020B0004020202020204" pitchFamily="34" charset="0"/>
                <a:cs typeface="Times New Roman" panose="02020603050405020304" pitchFamily="18" charset="0"/>
              </a:rPr>
              <a:t>30 plus breast awareness conversations, with limited knowledge on how to check breasts, know signs and symptoms of breast disease, and reasons for non-attendance to screening invitations, with the majority citing fear of results, or better not to know, as reasons not to attend when invited</a:t>
            </a:r>
          </a:p>
          <a:p>
            <a:pPr algn="ctr">
              <a:lnSpc>
                <a:spcPct val="107000"/>
              </a:lnSpc>
              <a:spcAft>
                <a:spcPts val="800"/>
              </a:spcAft>
            </a:pPr>
            <a:r>
              <a:rPr lang="en-GB" sz="1200" i="1" kern="100" dirty="0">
                <a:effectLst/>
                <a:latin typeface="Aptos" panose="020B0004020202020204" pitchFamily="34" charset="0"/>
                <a:ea typeface="Aptos" panose="020B0004020202020204" pitchFamily="34" charset="0"/>
                <a:cs typeface="Times New Roman" panose="02020603050405020304" pitchFamily="18" charset="0"/>
              </a:rPr>
              <a:t>Several males </a:t>
            </a:r>
            <a:r>
              <a:rPr lang="en-GB" sz="1200" i="1" kern="100" dirty="0">
                <a:latin typeface="Aptos" panose="020B0004020202020204" pitchFamily="34" charset="0"/>
                <a:ea typeface="Aptos" panose="020B0004020202020204" pitchFamily="34" charset="0"/>
                <a:cs typeface="Times New Roman" panose="02020603050405020304" pitchFamily="18" charset="0"/>
              </a:rPr>
              <a:t>were interested in how to check their chests, as they had not realised that</a:t>
            </a:r>
            <a:r>
              <a:rPr lang="en-GB" sz="1200" i="1" kern="100" dirty="0">
                <a:effectLst/>
                <a:latin typeface="Aptos" panose="020B0004020202020204" pitchFamily="34" charset="0"/>
                <a:ea typeface="Aptos" panose="020B0004020202020204" pitchFamily="34" charset="0"/>
                <a:cs typeface="Times New Roman" panose="02020603050405020304" pitchFamily="18" charset="0"/>
              </a:rPr>
              <a:t> they could have a diagnosis of breast cancer.</a:t>
            </a:r>
          </a:p>
          <a:p>
            <a:pPr algn="ctr">
              <a:lnSpc>
                <a:spcPct val="107000"/>
              </a:lnSpc>
              <a:spcAft>
                <a:spcPts val="800"/>
              </a:spcAft>
            </a:pPr>
            <a:r>
              <a:rPr lang="en-GB" sz="1200" i="1" kern="100" dirty="0">
                <a:effectLst/>
                <a:latin typeface="Aptos" panose="020B0004020202020204" pitchFamily="34" charset="0"/>
                <a:ea typeface="Aptos" panose="020B0004020202020204" pitchFamily="34" charset="0"/>
                <a:cs typeface="Times New Roman" panose="02020603050405020304" pitchFamily="18" charset="0"/>
              </a:rPr>
              <a:t>All materials on breast awareness, signs and symptoms were distributed, and more were needed due to the high numbers of visitors to the health </a:t>
            </a:r>
            <a:r>
              <a:rPr lang="en-GB" sz="1200" i="1" kern="100" dirty="0">
                <a:latin typeface="Aptos" panose="020B0004020202020204" pitchFamily="34" charset="0"/>
                <a:ea typeface="Aptos" panose="020B0004020202020204" pitchFamily="34" charset="0"/>
                <a:cs typeface="Times New Roman" panose="02020603050405020304" pitchFamily="18" charset="0"/>
              </a:rPr>
              <a:t>t</a:t>
            </a:r>
            <a:r>
              <a:rPr lang="en-GB" sz="1200" i="1" kern="100" dirty="0">
                <a:effectLst/>
                <a:latin typeface="Aptos" panose="020B0004020202020204" pitchFamily="34" charset="0"/>
                <a:ea typeface="Aptos" panose="020B0004020202020204" pitchFamily="34" charset="0"/>
                <a:cs typeface="Times New Roman" panose="02020603050405020304" pitchFamily="18" charset="0"/>
              </a:rPr>
              <a:t>ent.”</a:t>
            </a:r>
          </a:p>
        </p:txBody>
      </p:sp>
      <p:sp>
        <p:nvSpPr>
          <p:cNvPr id="15" name="Rectangle: Single Corner Snipped 14">
            <a:extLst>
              <a:ext uri="{FF2B5EF4-FFF2-40B4-BE49-F238E27FC236}">
                <a16:creationId xmlns:a16="http://schemas.microsoft.com/office/drawing/2014/main" id="{9296BB15-0428-D2D5-D4C6-2BCC8CF82962}"/>
              </a:ext>
            </a:extLst>
          </p:cNvPr>
          <p:cNvSpPr/>
          <p:nvPr/>
        </p:nvSpPr>
        <p:spPr>
          <a:xfrm>
            <a:off x="6096000" y="609129"/>
            <a:ext cx="5635033" cy="603446"/>
          </a:xfrm>
          <a:prstGeom prst="snip1Rect">
            <a:avLst/>
          </a:prstGeom>
          <a:solidFill>
            <a:srgbClr val="C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Roz Geary - Cancer ICS Programme Manager</a:t>
            </a:r>
          </a:p>
          <a:p>
            <a:pPr algn="ctr"/>
            <a:r>
              <a:rPr lang="en-GB" sz="1400" b="1" dirty="0">
                <a:solidFill>
                  <a:schemeClr val="bg1"/>
                </a:solidFill>
              </a:rPr>
              <a:t>From a Breast Screening perspective</a:t>
            </a:r>
          </a:p>
        </p:txBody>
      </p:sp>
      <p:sp>
        <p:nvSpPr>
          <p:cNvPr id="2" name="Rectangle: Rounded Corners 1">
            <a:extLst>
              <a:ext uri="{FF2B5EF4-FFF2-40B4-BE49-F238E27FC236}">
                <a16:creationId xmlns:a16="http://schemas.microsoft.com/office/drawing/2014/main" id="{97E4B978-32DD-73E3-4186-5C325D4FB75A}"/>
              </a:ext>
            </a:extLst>
          </p:cNvPr>
          <p:cNvSpPr/>
          <p:nvPr/>
        </p:nvSpPr>
        <p:spPr>
          <a:xfrm>
            <a:off x="673567" y="1365239"/>
            <a:ext cx="2550836" cy="847474"/>
          </a:xfrm>
          <a:prstGeom prst="roundRect">
            <a:avLst/>
          </a:prstGeom>
          <a:solidFill>
            <a:srgbClr val="009FE3"/>
          </a:solidFill>
          <a:ln>
            <a:solidFill>
              <a:srgbClr val="009FE3"/>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Jayne had a lot of engagement with the ladies about breast self-examination </a:t>
            </a:r>
          </a:p>
        </p:txBody>
      </p:sp>
      <p:sp>
        <p:nvSpPr>
          <p:cNvPr id="3" name="Rectangle: Rounded Corners 2">
            <a:extLst>
              <a:ext uri="{FF2B5EF4-FFF2-40B4-BE49-F238E27FC236}">
                <a16:creationId xmlns:a16="http://schemas.microsoft.com/office/drawing/2014/main" id="{EDA3B41D-8C5D-3698-B620-4E459E46166C}"/>
              </a:ext>
            </a:extLst>
          </p:cNvPr>
          <p:cNvSpPr/>
          <p:nvPr/>
        </p:nvSpPr>
        <p:spPr>
          <a:xfrm>
            <a:off x="3409839" y="1365238"/>
            <a:ext cx="2550836" cy="1943693"/>
          </a:xfrm>
          <a:prstGeom prst="roundRect">
            <a:avLst/>
          </a:prstGeom>
          <a:solidFill>
            <a:srgbClr val="009FE3"/>
          </a:solidFill>
          <a:ln>
            <a:solidFill>
              <a:srgbClr val="009FE3"/>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t>We had lots of conversations probably about 25+ with men and couples about prostate screening. There were about 5 patients who had prostate cancer and were able to tell us about their positive experiences in hospital, but all the men I spoke too told me that they had had resistance from the GP or practice about asking for or receiving a PSA test. </a:t>
            </a:r>
          </a:p>
        </p:txBody>
      </p:sp>
      <p:sp>
        <p:nvSpPr>
          <p:cNvPr id="6" name="Rectangle: Rounded Corners 5">
            <a:extLst>
              <a:ext uri="{FF2B5EF4-FFF2-40B4-BE49-F238E27FC236}">
                <a16:creationId xmlns:a16="http://schemas.microsoft.com/office/drawing/2014/main" id="{7054EF84-717E-01CC-4B3F-DCD0FE9DAF88}"/>
              </a:ext>
            </a:extLst>
          </p:cNvPr>
          <p:cNvSpPr/>
          <p:nvPr/>
        </p:nvSpPr>
        <p:spPr>
          <a:xfrm>
            <a:off x="673567" y="2364291"/>
            <a:ext cx="2550836" cy="852278"/>
          </a:xfrm>
          <a:prstGeom prst="roundRect">
            <a:avLst/>
          </a:prstGeom>
          <a:solidFill>
            <a:srgbClr val="009FE3"/>
          </a:solidFill>
          <a:ln>
            <a:solidFill>
              <a:srgbClr val="009FE3"/>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We had lots of engagement with the younger men about testicular cancer. </a:t>
            </a:r>
          </a:p>
        </p:txBody>
      </p:sp>
      <p:sp>
        <p:nvSpPr>
          <p:cNvPr id="7" name="Rectangle: Rounded Corners 6">
            <a:extLst>
              <a:ext uri="{FF2B5EF4-FFF2-40B4-BE49-F238E27FC236}">
                <a16:creationId xmlns:a16="http://schemas.microsoft.com/office/drawing/2014/main" id="{35260101-4850-12BC-E3F7-BD859F11AFA7}"/>
              </a:ext>
            </a:extLst>
          </p:cNvPr>
          <p:cNvSpPr/>
          <p:nvPr/>
        </p:nvSpPr>
        <p:spPr>
          <a:xfrm>
            <a:off x="3439147" y="3441302"/>
            <a:ext cx="2550836" cy="2127480"/>
          </a:xfrm>
          <a:prstGeom prst="roundRect">
            <a:avLst/>
          </a:prstGeom>
          <a:solidFill>
            <a:srgbClr val="009FE3"/>
          </a:solidFill>
          <a:ln>
            <a:solidFill>
              <a:srgbClr val="009FE3"/>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dirty="0"/>
              <a:t>A lot of the women we spoke to told us that they went for breast screening, but there were lots of concern amongst them about how the new cervical guidance would work, or how be beneficial it would be, a lot of the women aged 35 plus wanted us (the NHS) to work more with schools and share the information, as these were the ladies that remember Jade Goody and that engagement work has now ceased to be as powerful as it was. </a:t>
            </a:r>
          </a:p>
        </p:txBody>
      </p:sp>
      <p:sp>
        <p:nvSpPr>
          <p:cNvPr id="8" name="Rectangle: Rounded Corners 7">
            <a:extLst>
              <a:ext uri="{FF2B5EF4-FFF2-40B4-BE49-F238E27FC236}">
                <a16:creationId xmlns:a16="http://schemas.microsoft.com/office/drawing/2014/main" id="{909729A8-39CD-88A8-61C0-9B1A37E83862}"/>
              </a:ext>
            </a:extLst>
          </p:cNvPr>
          <p:cNvSpPr/>
          <p:nvPr/>
        </p:nvSpPr>
        <p:spPr>
          <a:xfrm>
            <a:off x="673567" y="3391049"/>
            <a:ext cx="2550836" cy="2003252"/>
          </a:xfrm>
          <a:prstGeom prst="roundRect">
            <a:avLst/>
          </a:prstGeom>
          <a:solidFill>
            <a:srgbClr val="009FE3"/>
          </a:solidFill>
          <a:ln>
            <a:solidFill>
              <a:srgbClr val="009FE3"/>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We had lots of people approach us about concerns, but more about concerns about accessing information on an advice and guidance basis, almost a reassurance line, as they felt some of their concerns were trivial and waiting in line for a GP appointment wasn’t always what they wanted. </a:t>
            </a:r>
          </a:p>
        </p:txBody>
      </p:sp>
      <p:sp>
        <p:nvSpPr>
          <p:cNvPr id="9" name="Rectangle: Rounded Corners 8">
            <a:extLst>
              <a:ext uri="{FF2B5EF4-FFF2-40B4-BE49-F238E27FC236}">
                <a16:creationId xmlns:a16="http://schemas.microsoft.com/office/drawing/2014/main" id="{66ED478F-022B-D546-B763-5D4F622CAD23}"/>
              </a:ext>
            </a:extLst>
          </p:cNvPr>
          <p:cNvSpPr/>
          <p:nvPr/>
        </p:nvSpPr>
        <p:spPr>
          <a:xfrm>
            <a:off x="673567" y="5568781"/>
            <a:ext cx="2550836" cy="847474"/>
          </a:xfrm>
          <a:prstGeom prst="roundRect">
            <a:avLst/>
          </a:prstGeom>
          <a:solidFill>
            <a:srgbClr val="009FE3"/>
          </a:solidFill>
          <a:ln>
            <a:solidFill>
              <a:srgbClr val="009FE3"/>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We had several families ask us about genetic services and support especially regarding BRCA testing.</a:t>
            </a:r>
          </a:p>
        </p:txBody>
      </p:sp>
      <p:sp>
        <p:nvSpPr>
          <p:cNvPr id="11" name="Rectangle: Rounded Corners 10">
            <a:extLst>
              <a:ext uri="{FF2B5EF4-FFF2-40B4-BE49-F238E27FC236}">
                <a16:creationId xmlns:a16="http://schemas.microsoft.com/office/drawing/2014/main" id="{8D62AE91-B38C-6D4E-13F4-DB86B785AE4E}"/>
              </a:ext>
            </a:extLst>
          </p:cNvPr>
          <p:cNvSpPr/>
          <p:nvPr/>
        </p:nvSpPr>
        <p:spPr>
          <a:xfrm>
            <a:off x="3439147" y="5701153"/>
            <a:ext cx="2550836" cy="852278"/>
          </a:xfrm>
          <a:prstGeom prst="roundRect">
            <a:avLst/>
          </a:prstGeom>
          <a:solidFill>
            <a:srgbClr val="009FE3"/>
          </a:solidFill>
          <a:ln>
            <a:solidFill>
              <a:srgbClr val="009FE3"/>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We were received very positively in general; we only had a few general grumbles about the NHS which was lovely.</a:t>
            </a:r>
          </a:p>
        </p:txBody>
      </p:sp>
    </p:spTree>
    <p:extLst>
      <p:ext uri="{BB962C8B-B14F-4D97-AF65-F5344CB8AC3E}">
        <p14:creationId xmlns:p14="http://schemas.microsoft.com/office/powerpoint/2010/main" val="2244509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36C7EB-6D3E-4D80-95D3-599A9F7F23CD}"/>
              </a:ext>
            </a:extLst>
          </p:cNvPr>
          <p:cNvPicPr>
            <a:picLocks noChangeAspect="1"/>
          </p:cNvPicPr>
          <p:nvPr/>
        </p:nvPicPr>
        <p:blipFill>
          <a:blip r:embed="rId2">
            <a:alphaModFix amt="20000"/>
          </a:blip>
          <a:stretch>
            <a:fillRect/>
          </a:stretch>
        </p:blipFill>
        <p:spPr>
          <a:xfrm>
            <a:off x="-1" y="-6929"/>
            <a:ext cx="12295991" cy="6914040"/>
          </a:xfrm>
          <a:prstGeom prst="rect">
            <a:avLst/>
          </a:prstGeom>
        </p:spPr>
      </p:pic>
      <p:sp>
        <p:nvSpPr>
          <p:cNvPr id="2" name="Title 1">
            <a:extLst>
              <a:ext uri="{FF2B5EF4-FFF2-40B4-BE49-F238E27FC236}">
                <a16:creationId xmlns:a16="http://schemas.microsoft.com/office/drawing/2014/main" id="{9D980046-CCFC-0D6D-2F08-A6CA9CB6AEDF}"/>
              </a:ext>
            </a:extLst>
          </p:cNvPr>
          <p:cNvSpPr>
            <a:spLocks noGrp="1"/>
          </p:cNvSpPr>
          <p:nvPr>
            <p:ph type="title"/>
          </p:nvPr>
        </p:nvSpPr>
        <p:spPr/>
        <p:txBody>
          <a:bodyPr>
            <a:normAutofit/>
          </a:bodyPr>
          <a:lstStyle/>
          <a:p>
            <a:r>
              <a:rPr lang="en-GB" sz="3600" b="1" dirty="0">
                <a:solidFill>
                  <a:srgbClr val="005EB8"/>
                </a:solidFill>
                <a:latin typeface="Arial" panose="020B0604020202020204" pitchFamily="34" charset="0"/>
                <a:cs typeface="Arial" panose="020B0604020202020204" pitchFamily="34" charset="0"/>
              </a:rPr>
              <a:t>Next steps</a:t>
            </a:r>
          </a:p>
        </p:txBody>
      </p:sp>
      <p:sp>
        <p:nvSpPr>
          <p:cNvPr id="5" name="Rectangle: Single Corner Snipped 4">
            <a:extLst>
              <a:ext uri="{FF2B5EF4-FFF2-40B4-BE49-F238E27FC236}">
                <a16:creationId xmlns:a16="http://schemas.microsoft.com/office/drawing/2014/main" id="{4658D392-49B3-6421-1BE5-ADCDBDDF3E5A}"/>
              </a:ext>
            </a:extLst>
          </p:cNvPr>
          <p:cNvSpPr/>
          <p:nvPr/>
        </p:nvSpPr>
        <p:spPr>
          <a:xfrm>
            <a:off x="1355273" y="1690688"/>
            <a:ext cx="9633871" cy="3674942"/>
          </a:xfrm>
          <a:prstGeom prst="snip1Rect">
            <a:avLst/>
          </a:prstGeom>
          <a:solidFill>
            <a:srgbClr val="C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bg1"/>
                </a:solidFill>
              </a:rPr>
              <a:t>To explore the possibility of supporting this event </a:t>
            </a:r>
          </a:p>
          <a:p>
            <a:pPr algn="ctr"/>
            <a:r>
              <a:rPr lang="en-GB" sz="3200" dirty="0">
                <a:solidFill>
                  <a:schemeClr val="bg1"/>
                </a:solidFill>
              </a:rPr>
              <a:t>again next year. </a:t>
            </a:r>
          </a:p>
        </p:txBody>
      </p:sp>
    </p:spTree>
    <p:extLst>
      <p:ext uri="{BB962C8B-B14F-4D97-AF65-F5344CB8AC3E}">
        <p14:creationId xmlns:p14="http://schemas.microsoft.com/office/powerpoint/2010/main" val="571902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8993B2-7593-8F65-E191-2491EA629E01}"/>
              </a:ext>
            </a:extLst>
          </p:cNvPr>
          <p:cNvPicPr>
            <a:picLocks noChangeAspect="1"/>
          </p:cNvPicPr>
          <p:nvPr/>
        </p:nvPicPr>
        <p:blipFill>
          <a:blip r:embed="rId2">
            <a:alphaModFix amt="20000"/>
          </a:blip>
          <a:stretch>
            <a:fillRect/>
          </a:stretch>
        </p:blipFill>
        <p:spPr>
          <a:xfrm>
            <a:off x="-1" y="-6929"/>
            <a:ext cx="12295991" cy="6914040"/>
          </a:xfrm>
          <a:prstGeom prst="rect">
            <a:avLst/>
          </a:prstGeom>
        </p:spPr>
      </p:pic>
      <p:sp>
        <p:nvSpPr>
          <p:cNvPr id="2" name="Title 1">
            <a:extLst>
              <a:ext uri="{FF2B5EF4-FFF2-40B4-BE49-F238E27FC236}">
                <a16:creationId xmlns:a16="http://schemas.microsoft.com/office/drawing/2014/main" id="{9D980046-CCFC-0D6D-2F08-A6CA9CB6AEDF}"/>
              </a:ext>
            </a:extLst>
          </p:cNvPr>
          <p:cNvSpPr>
            <a:spLocks noGrp="1"/>
          </p:cNvSpPr>
          <p:nvPr>
            <p:ph type="title"/>
          </p:nvPr>
        </p:nvSpPr>
        <p:spPr/>
        <p:txBody>
          <a:bodyPr>
            <a:normAutofit/>
          </a:bodyPr>
          <a:lstStyle/>
          <a:p>
            <a:r>
              <a:rPr lang="en-GB" sz="3600" b="1" dirty="0">
                <a:solidFill>
                  <a:srgbClr val="005EB8"/>
                </a:solidFill>
                <a:latin typeface="Arial" panose="020B0604020202020204" pitchFamily="34" charset="0"/>
                <a:cs typeface="Arial" panose="020B0604020202020204" pitchFamily="34" charset="0"/>
              </a:rPr>
              <a:t>Thank you </a:t>
            </a:r>
          </a:p>
        </p:txBody>
      </p:sp>
      <p:sp>
        <p:nvSpPr>
          <p:cNvPr id="7" name="Flowchart: Alternate Process 6">
            <a:extLst>
              <a:ext uri="{FF2B5EF4-FFF2-40B4-BE49-F238E27FC236}">
                <a16:creationId xmlns:a16="http://schemas.microsoft.com/office/drawing/2014/main" id="{5C764628-1746-84CE-EB1B-AE0631E369BB}"/>
              </a:ext>
            </a:extLst>
          </p:cNvPr>
          <p:cNvSpPr/>
          <p:nvPr/>
        </p:nvSpPr>
        <p:spPr>
          <a:xfrm>
            <a:off x="838200" y="1455938"/>
            <a:ext cx="5804434" cy="5036937"/>
          </a:xfrm>
          <a:prstGeom prst="flowChartAlternateProcess">
            <a:avLst/>
          </a:prstGeom>
          <a:solidFill>
            <a:srgbClr val="00AEEF"/>
          </a:solidFill>
          <a:ln>
            <a:solidFill>
              <a:srgbClr val="00AE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3C3A83BA-F1D0-E871-469B-F991FC58CD12}"/>
              </a:ext>
            </a:extLst>
          </p:cNvPr>
          <p:cNvSpPr>
            <a:spLocks noGrp="1"/>
          </p:cNvSpPr>
          <p:nvPr>
            <p:ph idx="1"/>
          </p:nvPr>
        </p:nvSpPr>
        <p:spPr>
          <a:xfrm>
            <a:off x="1644682" y="1947736"/>
            <a:ext cx="4191469" cy="3992336"/>
          </a:xfrm>
        </p:spPr>
        <p:txBody>
          <a:bodyPr>
            <a:normAutofit/>
          </a:bodyPr>
          <a:lstStyle/>
          <a:p>
            <a:pPr marL="0" indent="0" algn="ctr">
              <a:buNone/>
            </a:pPr>
            <a:r>
              <a:rPr lang="en-GB" sz="4000" i="1" dirty="0">
                <a:solidFill>
                  <a:schemeClr val="bg1"/>
                </a:solidFill>
                <a:latin typeface="Franklin Gothic Demi" panose="020B0703020102020204" pitchFamily="34" charset="0"/>
                <a:cs typeface="Cavolini" panose="03000502040302020204" pitchFamily="66" charset="0"/>
              </a:rPr>
              <a:t>“Thank you to everyone who took part and attended the Health and Wellbeing carnival.” </a:t>
            </a:r>
          </a:p>
        </p:txBody>
      </p:sp>
      <p:pic>
        <p:nvPicPr>
          <p:cNvPr id="6" name="Picture 5" descr="A screenshot of a phone showing two women&#10;&#10;AI-generated content may be incorrect.">
            <a:extLst>
              <a:ext uri="{FF2B5EF4-FFF2-40B4-BE49-F238E27FC236}">
                <a16:creationId xmlns:a16="http://schemas.microsoft.com/office/drawing/2014/main" id="{0CA6E69E-DFF8-E081-9C1C-D7664EAC0395}"/>
              </a:ext>
            </a:extLst>
          </p:cNvPr>
          <p:cNvPicPr>
            <a:picLocks noChangeAspect="1"/>
          </p:cNvPicPr>
          <p:nvPr/>
        </p:nvPicPr>
        <p:blipFill>
          <a:blip r:embed="rId3">
            <a:extLst>
              <a:ext uri="{28A0092B-C50C-407E-A947-70E740481C1C}">
                <a14:useLocalDpi xmlns:a14="http://schemas.microsoft.com/office/drawing/2010/main" val="0"/>
              </a:ext>
            </a:extLst>
          </a:blip>
          <a:srcRect b="26473"/>
          <a:stretch>
            <a:fillRect/>
          </a:stretch>
        </p:blipFill>
        <p:spPr>
          <a:xfrm>
            <a:off x="6642634" y="266330"/>
            <a:ext cx="5701948" cy="5930790"/>
          </a:xfrm>
          <a:prstGeom prst="rect">
            <a:avLst/>
          </a:prstGeom>
        </p:spPr>
      </p:pic>
      <p:sp>
        <p:nvSpPr>
          <p:cNvPr id="8" name="Isosceles Triangle 7">
            <a:extLst>
              <a:ext uri="{FF2B5EF4-FFF2-40B4-BE49-F238E27FC236}">
                <a16:creationId xmlns:a16="http://schemas.microsoft.com/office/drawing/2014/main" id="{5E411590-BAF2-93C7-2AE8-EC8BB75D42B8}"/>
              </a:ext>
            </a:extLst>
          </p:cNvPr>
          <p:cNvSpPr/>
          <p:nvPr/>
        </p:nvSpPr>
        <p:spPr>
          <a:xfrm>
            <a:off x="8978775" y="5718999"/>
            <a:ext cx="832408" cy="756627"/>
          </a:xfrm>
          <a:prstGeom prst="triangle">
            <a:avLst/>
          </a:prstGeom>
          <a:solidFill>
            <a:srgbClr val="DA29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34788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279770-BF2E-05A4-28FF-1C7BFFC73F6D}"/>
              </a:ext>
            </a:extLst>
          </p:cNvPr>
          <p:cNvPicPr>
            <a:picLocks noChangeAspect="1"/>
          </p:cNvPicPr>
          <p:nvPr/>
        </p:nvPicPr>
        <p:blipFill>
          <a:blip r:embed="rId3">
            <a:alphaModFix amt="20000"/>
          </a:blip>
          <a:stretch>
            <a:fillRect/>
          </a:stretch>
        </p:blipFill>
        <p:spPr>
          <a:xfrm>
            <a:off x="-1" y="-6929"/>
            <a:ext cx="12295991" cy="6914040"/>
          </a:xfrm>
          <a:prstGeom prst="rect">
            <a:avLst/>
          </a:prstGeom>
        </p:spPr>
      </p:pic>
      <p:sp>
        <p:nvSpPr>
          <p:cNvPr id="5" name="Title 1">
            <a:extLst>
              <a:ext uri="{FF2B5EF4-FFF2-40B4-BE49-F238E27FC236}">
                <a16:creationId xmlns:a16="http://schemas.microsoft.com/office/drawing/2014/main" id="{BEE353E8-08BA-AB32-2765-A598E1FA76EF}"/>
              </a:ext>
            </a:extLst>
          </p:cNvPr>
          <p:cNvSpPr txBox="1">
            <a:spLocks/>
          </p:cNvSpPr>
          <p:nvPr/>
        </p:nvSpPr>
        <p:spPr>
          <a:xfrm>
            <a:off x="838200" y="500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0" name="Title 1">
            <a:extLst>
              <a:ext uri="{FF2B5EF4-FFF2-40B4-BE49-F238E27FC236}">
                <a16:creationId xmlns:a16="http://schemas.microsoft.com/office/drawing/2014/main" id="{A8D63899-B74D-0A1D-4EA8-CAB378D6234C}"/>
              </a:ext>
            </a:extLst>
          </p:cNvPr>
          <p:cNvSpPr txBox="1">
            <a:spLocks/>
          </p:cNvSpPr>
          <p:nvPr/>
        </p:nvSpPr>
        <p:spPr>
          <a:xfrm>
            <a:off x="590513" y="139533"/>
            <a:ext cx="1169921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kern="100" dirty="0">
                <a:solidFill>
                  <a:srgbClr val="005EB8"/>
                </a:solidFill>
                <a:latin typeface="Arial" panose="020B0604020202020204" pitchFamily="34" charset="0"/>
              </a:rPr>
              <a:t>The Armed Forces event </a:t>
            </a:r>
            <a:endParaRPr lang="en-GB" sz="3600" dirty="0">
              <a:solidFill>
                <a:srgbClr val="005EB8"/>
              </a:solidFill>
            </a:endParaRPr>
          </a:p>
        </p:txBody>
      </p:sp>
      <p:sp>
        <p:nvSpPr>
          <p:cNvPr id="11" name="TextBox 10">
            <a:extLst>
              <a:ext uri="{FF2B5EF4-FFF2-40B4-BE49-F238E27FC236}">
                <a16:creationId xmlns:a16="http://schemas.microsoft.com/office/drawing/2014/main" id="{FFC40B2C-A2F4-572B-83DB-0977611240E1}"/>
              </a:ext>
            </a:extLst>
          </p:cNvPr>
          <p:cNvSpPr txBox="1"/>
          <p:nvPr/>
        </p:nvSpPr>
        <p:spPr>
          <a:xfrm>
            <a:off x="590513" y="1309001"/>
            <a:ext cx="11010974" cy="1631216"/>
          </a:xfrm>
          <a:prstGeom prst="rect">
            <a:avLst/>
          </a:prstGeom>
          <a:noFill/>
        </p:spPr>
        <p:txBody>
          <a:bodyPr wrap="square" rtlCol="0">
            <a:spAutoFit/>
          </a:bodyPr>
          <a:lstStyle/>
          <a:p>
            <a:r>
              <a:rPr lang="en-GB" sz="2000" dirty="0">
                <a:cs typeface="Arial" panose="020B0604020202020204" pitchFamily="34" charset="0"/>
              </a:rPr>
              <a:t>The Armed Forces Day event at Himley Park is a free, family-friendly event held annually at Himley Hall &amp; Park to honour and celebrate the work of the UK's armed forces. </a:t>
            </a:r>
          </a:p>
          <a:p>
            <a:endParaRPr lang="en-GB" sz="2000" dirty="0">
              <a:cs typeface="Arial" panose="020B0604020202020204" pitchFamily="34" charset="0"/>
            </a:endParaRPr>
          </a:p>
          <a:p>
            <a:r>
              <a:rPr lang="en-GB" sz="2000" dirty="0">
                <a:cs typeface="Arial" panose="020B0604020202020204" pitchFamily="34" charset="0"/>
              </a:rPr>
              <a:t>It features a variety of activities and displays, including a vintage military vehicle display, vintage fairground rides, and opportunities to interact with current and former military personnel.</a:t>
            </a:r>
          </a:p>
        </p:txBody>
      </p:sp>
      <p:pic>
        <p:nvPicPr>
          <p:cNvPr id="2050" name="Picture 2" descr="Armed Forces Day 2024 | himleyhall New Site">
            <a:extLst>
              <a:ext uri="{FF2B5EF4-FFF2-40B4-BE49-F238E27FC236}">
                <a16:creationId xmlns:a16="http://schemas.microsoft.com/office/drawing/2014/main" id="{B00F207F-350B-A7E3-FCF5-7104544C2EF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125" r="12895"/>
          <a:stretch>
            <a:fillRect/>
          </a:stretch>
        </p:blipFill>
        <p:spPr bwMode="auto">
          <a:xfrm>
            <a:off x="4254364" y="3420356"/>
            <a:ext cx="3647726" cy="26654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rmed Forces Day | himleyhall New Site">
            <a:extLst>
              <a:ext uri="{FF2B5EF4-FFF2-40B4-BE49-F238E27FC236}">
                <a16:creationId xmlns:a16="http://schemas.microsoft.com/office/drawing/2014/main" id="{0BA5BA82-A16B-1373-4346-BF2B39674AB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021"/>
          <a:stretch>
            <a:fillRect/>
          </a:stretch>
        </p:blipFill>
        <p:spPr bwMode="auto">
          <a:xfrm>
            <a:off x="481260" y="3408617"/>
            <a:ext cx="3647726" cy="266545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ousands celebrate Armed Forces Day at Himley Hall | Stourbridge News">
            <a:extLst>
              <a:ext uri="{FF2B5EF4-FFF2-40B4-BE49-F238E27FC236}">
                <a16:creationId xmlns:a16="http://schemas.microsoft.com/office/drawing/2014/main" id="{0134123D-D4A3-B856-AC6C-927DC59E42F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617" r="5148"/>
          <a:stretch>
            <a:fillRect/>
          </a:stretch>
        </p:blipFill>
        <p:spPr bwMode="auto">
          <a:xfrm>
            <a:off x="8018093" y="3429000"/>
            <a:ext cx="3647726" cy="2665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619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52F58B5-46C6-79DA-D104-F094A6A96B42}"/>
              </a:ext>
            </a:extLst>
          </p:cNvPr>
          <p:cNvPicPr>
            <a:picLocks noChangeAspect="1"/>
          </p:cNvPicPr>
          <p:nvPr/>
        </p:nvPicPr>
        <p:blipFill>
          <a:blip r:embed="rId2">
            <a:alphaModFix amt="20000"/>
          </a:blip>
          <a:stretch>
            <a:fillRect/>
          </a:stretch>
        </p:blipFill>
        <p:spPr>
          <a:xfrm>
            <a:off x="-1" y="-6929"/>
            <a:ext cx="12295991" cy="6914040"/>
          </a:xfrm>
          <a:prstGeom prst="rect">
            <a:avLst/>
          </a:prstGeom>
        </p:spPr>
      </p:pic>
      <p:sp>
        <p:nvSpPr>
          <p:cNvPr id="4" name="Title 1">
            <a:extLst>
              <a:ext uri="{FF2B5EF4-FFF2-40B4-BE49-F238E27FC236}">
                <a16:creationId xmlns:a16="http://schemas.microsoft.com/office/drawing/2014/main" id="{B500A568-4230-4C61-DB4A-E746267146F0}"/>
              </a:ext>
            </a:extLst>
          </p:cNvPr>
          <p:cNvSpPr txBox="1">
            <a:spLocks/>
          </p:cNvSpPr>
          <p:nvPr/>
        </p:nvSpPr>
        <p:spPr>
          <a:xfrm>
            <a:off x="708847" y="171805"/>
            <a:ext cx="1169921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kern="100" dirty="0">
                <a:solidFill>
                  <a:srgbClr val="005EB8"/>
                </a:solidFill>
                <a:latin typeface="Arial" panose="020B0604020202020204" pitchFamily="34" charset="0"/>
              </a:rPr>
              <a:t>Health and Wellbeing Carnival Designs</a:t>
            </a:r>
            <a:endParaRPr lang="en-GB" sz="2800" dirty="0">
              <a:solidFill>
                <a:srgbClr val="005EB8"/>
              </a:solidFill>
            </a:endParaRPr>
          </a:p>
        </p:txBody>
      </p:sp>
      <p:pic>
        <p:nvPicPr>
          <p:cNvPr id="6" name="Picture 5" descr="A poster for a carnival&#10;&#10;AI-generated content may be incorrect.">
            <a:extLst>
              <a:ext uri="{FF2B5EF4-FFF2-40B4-BE49-F238E27FC236}">
                <a16:creationId xmlns:a16="http://schemas.microsoft.com/office/drawing/2014/main" id="{284E9FD5-F2D5-E783-6966-56FAA20294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6010" y="363070"/>
            <a:ext cx="4335225" cy="6131859"/>
          </a:xfrm>
          <a:prstGeom prst="rect">
            <a:avLst/>
          </a:prstGeom>
        </p:spPr>
      </p:pic>
      <p:pic>
        <p:nvPicPr>
          <p:cNvPr id="9" name="Picture 8" descr="A poster with text on it&#10;&#10;AI-generated content may be incorrect.">
            <a:extLst>
              <a:ext uri="{FF2B5EF4-FFF2-40B4-BE49-F238E27FC236}">
                <a16:creationId xmlns:a16="http://schemas.microsoft.com/office/drawing/2014/main" id="{FA6DEC0B-451D-72E3-9299-185EF55A1B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1737" y="3069476"/>
            <a:ext cx="4983934" cy="3524962"/>
          </a:xfrm>
          <a:prstGeom prst="rect">
            <a:avLst/>
          </a:prstGeom>
        </p:spPr>
      </p:pic>
      <p:pic>
        <p:nvPicPr>
          <p:cNvPr id="11" name="Picture 10" descr="A white and blue card with red text&#10;&#10;AI-generated content may be incorrect.">
            <a:extLst>
              <a:ext uri="{FF2B5EF4-FFF2-40B4-BE49-F238E27FC236}">
                <a16:creationId xmlns:a16="http://schemas.microsoft.com/office/drawing/2014/main" id="{4ABF7FF0-EB79-A87E-B7D7-73FD4E1629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1737" y="1348223"/>
            <a:ext cx="4983934" cy="1612303"/>
          </a:xfrm>
          <a:prstGeom prst="rect">
            <a:avLst/>
          </a:prstGeom>
        </p:spPr>
      </p:pic>
      <p:sp>
        <p:nvSpPr>
          <p:cNvPr id="12" name="Star: 10 Points 11">
            <a:extLst>
              <a:ext uri="{FF2B5EF4-FFF2-40B4-BE49-F238E27FC236}">
                <a16:creationId xmlns:a16="http://schemas.microsoft.com/office/drawing/2014/main" id="{B8290328-0C25-9745-CDF1-DF257994C820}"/>
              </a:ext>
            </a:extLst>
          </p:cNvPr>
          <p:cNvSpPr/>
          <p:nvPr/>
        </p:nvSpPr>
        <p:spPr>
          <a:xfrm>
            <a:off x="6762421" y="1497368"/>
            <a:ext cx="1284299" cy="1325564"/>
          </a:xfrm>
          <a:prstGeom prst="star10">
            <a:avLst/>
          </a:prstGeom>
          <a:solidFill>
            <a:srgbClr val="00308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tar: 10 Points 12">
            <a:extLst>
              <a:ext uri="{FF2B5EF4-FFF2-40B4-BE49-F238E27FC236}">
                <a16:creationId xmlns:a16="http://schemas.microsoft.com/office/drawing/2014/main" id="{79597794-7B4D-159A-2C43-622CD2CD63C8}"/>
              </a:ext>
            </a:extLst>
          </p:cNvPr>
          <p:cNvSpPr/>
          <p:nvPr/>
        </p:nvSpPr>
        <p:spPr>
          <a:xfrm>
            <a:off x="177588" y="1591289"/>
            <a:ext cx="1193301" cy="1231642"/>
          </a:xfrm>
          <a:prstGeom prst="star10">
            <a:avLst/>
          </a:prstGeom>
          <a:solidFill>
            <a:srgbClr val="00308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tar: 10 Points 13">
            <a:extLst>
              <a:ext uri="{FF2B5EF4-FFF2-40B4-BE49-F238E27FC236}">
                <a16:creationId xmlns:a16="http://schemas.microsoft.com/office/drawing/2014/main" id="{9C276FBA-C82E-2E3F-9AC9-C8EC2CC1E84A}"/>
              </a:ext>
            </a:extLst>
          </p:cNvPr>
          <p:cNvSpPr/>
          <p:nvPr/>
        </p:nvSpPr>
        <p:spPr>
          <a:xfrm>
            <a:off x="167183" y="3941147"/>
            <a:ext cx="1284299" cy="1325564"/>
          </a:xfrm>
          <a:prstGeom prst="star10">
            <a:avLst/>
          </a:prstGeom>
          <a:solidFill>
            <a:srgbClr val="00308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Down 14">
            <a:extLst>
              <a:ext uri="{FF2B5EF4-FFF2-40B4-BE49-F238E27FC236}">
                <a16:creationId xmlns:a16="http://schemas.microsoft.com/office/drawing/2014/main" id="{4D8B3A83-C3EB-BDDB-5058-E6FE47AFEC96}"/>
              </a:ext>
            </a:extLst>
          </p:cNvPr>
          <p:cNvSpPr/>
          <p:nvPr/>
        </p:nvSpPr>
        <p:spPr>
          <a:xfrm rot="14915896">
            <a:off x="972708" y="1482032"/>
            <a:ext cx="922649" cy="863457"/>
          </a:xfrm>
          <a:prstGeom prst="downArrow">
            <a:avLst/>
          </a:prstGeom>
          <a:solidFill>
            <a:srgbClr val="0030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Down 15">
            <a:extLst>
              <a:ext uri="{FF2B5EF4-FFF2-40B4-BE49-F238E27FC236}">
                <a16:creationId xmlns:a16="http://schemas.microsoft.com/office/drawing/2014/main" id="{B6317225-5A01-F949-4A78-9A0092D36017}"/>
              </a:ext>
            </a:extLst>
          </p:cNvPr>
          <p:cNvSpPr/>
          <p:nvPr/>
        </p:nvSpPr>
        <p:spPr>
          <a:xfrm rot="17031443">
            <a:off x="1028343" y="4526749"/>
            <a:ext cx="922649" cy="863457"/>
          </a:xfrm>
          <a:prstGeom prst="downArrow">
            <a:avLst/>
          </a:prstGeom>
          <a:solidFill>
            <a:srgbClr val="0030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Down 16">
            <a:extLst>
              <a:ext uri="{FF2B5EF4-FFF2-40B4-BE49-F238E27FC236}">
                <a16:creationId xmlns:a16="http://schemas.microsoft.com/office/drawing/2014/main" id="{09AB0342-C752-350B-E7EF-9EAF10347E06}"/>
              </a:ext>
            </a:extLst>
          </p:cNvPr>
          <p:cNvSpPr/>
          <p:nvPr/>
        </p:nvSpPr>
        <p:spPr>
          <a:xfrm rot="14662160">
            <a:off x="7585395" y="1318512"/>
            <a:ext cx="922649" cy="863457"/>
          </a:xfrm>
          <a:prstGeom prst="downArrow">
            <a:avLst/>
          </a:prstGeom>
          <a:solidFill>
            <a:srgbClr val="0030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DBD595B2-CEF4-C32B-21ED-51C854120753}"/>
              </a:ext>
            </a:extLst>
          </p:cNvPr>
          <p:cNvSpPr txBox="1"/>
          <p:nvPr/>
        </p:nvSpPr>
        <p:spPr>
          <a:xfrm>
            <a:off x="77979" y="1882258"/>
            <a:ext cx="1480502" cy="646331"/>
          </a:xfrm>
          <a:prstGeom prst="rect">
            <a:avLst/>
          </a:prstGeom>
          <a:noFill/>
        </p:spPr>
        <p:txBody>
          <a:bodyPr wrap="square" rtlCol="0">
            <a:spAutoFit/>
          </a:bodyPr>
          <a:lstStyle/>
          <a:p>
            <a:pPr algn="ctr"/>
            <a:r>
              <a:rPr lang="en-GB" b="1" dirty="0">
                <a:solidFill>
                  <a:schemeClr val="bg1"/>
                </a:solidFill>
              </a:rPr>
              <a:t>Raffle</a:t>
            </a:r>
          </a:p>
          <a:p>
            <a:pPr algn="ctr"/>
            <a:r>
              <a:rPr lang="en-GB" b="1" dirty="0">
                <a:solidFill>
                  <a:schemeClr val="bg1"/>
                </a:solidFill>
              </a:rPr>
              <a:t>Tickets</a:t>
            </a:r>
          </a:p>
        </p:txBody>
      </p:sp>
      <p:sp>
        <p:nvSpPr>
          <p:cNvPr id="19" name="TextBox 18">
            <a:extLst>
              <a:ext uri="{FF2B5EF4-FFF2-40B4-BE49-F238E27FC236}">
                <a16:creationId xmlns:a16="http://schemas.microsoft.com/office/drawing/2014/main" id="{04B5D6CB-6D0A-4247-6BEB-5576BFCEAA8C}"/>
              </a:ext>
            </a:extLst>
          </p:cNvPr>
          <p:cNvSpPr txBox="1"/>
          <p:nvPr/>
        </p:nvSpPr>
        <p:spPr>
          <a:xfrm>
            <a:off x="121235" y="4331490"/>
            <a:ext cx="1480502" cy="646331"/>
          </a:xfrm>
          <a:prstGeom prst="rect">
            <a:avLst/>
          </a:prstGeom>
          <a:noFill/>
        </p:spPr>
        <p:txBody>
          <a:bodyPr wrap="square" rtlCol="0">
            <a:spAutoFit/>
          </a:bodyPr>
          <a:lstStyle/>
          <a:p>
            <a:pPr algn="ctr"/>
            <a:r>
              <a:rPr lang="en-GB" b="1" dirty="0">
                <a:solidFill>
                  <a:schemeClr val="bg1"/>
                </a:solidFill>
              </a:rPr>
              <a:t>Feedback sheets</a:t>
            </a:r>
          </a:p>
        </p:txBody>
      </p:sp>
      <p:sp>
        <p:nvSpPr>
          <p:cNvPr id="20" name="TextBox 19">
            <a:extLst>
              <a:ext uri="{FF2B5EF4-FFF2-40B4-BE49-F238E27FC236}">
                <a16:creationId xmlns:a16="http://schemas.microsoft.com/office/drawing/2014/main" id="{B32DB270-3153-CAD7-BEAF-44C7DF001A28}"/>
              </a:ext>
            </a:extLst>
          </p:cNvPr>
          <p:cNvSpPr txBox="1"/>
          <p:nvPr/>
        </p:nvSpPr>
        <p:spPr>
          <a:xfrm>
            <a:off x="6664319" y="1826789"/>
            <a:ext cx="1480502" cy="646331"/>
          </a:xfrm>
          <a:prstGeom prst="rect">
            <a:avLst/>
          </a:prstGeom>
          <a:noFill/>
        </p:spPr>
        <p:txBody>
          <a:bodyPr wrap="square" rtlCol="0">
            <a:spAutoFit/>
          </a:bodyPr>
          <a:lstStyle/>
          <a:p>
            <a:pPr algn="ctr"/>
            <a:r>
              <a:rPr lang="en-GB" b="1" dirty="0">
                <a:solidFill>
                  <a:schemeClr val="bg1"/>
                </a:solidFill>
              </a:rPr>
              <a:t>Event </a:t>
            </a:r>
          </a:p>
          <a:p>
            <a:pPr algn="ctr"/>
            <a:r>
              <a:rPr lang="en-GB" b="1" dirty="0">
                <a:solidFill>
                  <a:schemeClr val="bg1"/>
                </a:solidFill>
              </a:rPr>
              <a:t>posters</a:t>
            </a:r>
          </a:p>
        </p:txBody>
      </p:sp>
    </p:spTree>
    <p:extLst>
      <p:ext uri="{BB962C8B-B14F-4D97-AF65-F5344CB8AC3E}">
        <p14:creationId xmlns:p14="http://schemas.microsoft.com/office/powerpoint/2010/main" val="214702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EBFB396-E9AE-C02C-763D-B7A4A93624BB}"/>
              </a:ext>
            </a:extLst>
          </p:cNvPr>
          <p:cNvPicPr>
            <a:picLocks noChangeAspect="1"/>
          </p:cNvPicPr>
          <p:nvPr/>
        </p:nvPicPr>
        <p:blipFill>
          <a:blip r:embed="rId3">
            <a:alphaModFix amt="20000"/>
          </a:blip>
          <a:stretch>
            <a:fillRect/>
          </a:stretch>
        </p:blipFill>
        <p:spPr>
          <a:xfrm>
            <a:off x="-1" y="-6929"/>
            <a:ext cx="12295991" cy="6914040"/>
          </a:xfrm>
          <a:prstGeom prst="rect">
            <a:avLst/>
          </a:prstGeom>
        </p:spPr>
      </p:pic>
      <p:sp>
        <p:nvSpPr>
          <p:cNvPr id="5" name="Title 1">
            <a:extLst>
              <a:ext uri="{FF2B5EF4-FFF2-40B4-BE49-F238E27FC236}">
                <a16:creationId xmlns:a16="http://schemas.microsoft.com/office/drawing/2014/main" id="{BEE353E8-08BA-AB32-2765-A598E1FA76EF}"/>
              </a:ext>
            </a:extLst>
          </p:cNvPr>
          <p:cNvSpPr txBox="1">
            <a:spLocks/>
          </p:cNvSpPr>
          <p:nvPr/>
        </p:nvSpPr>
        <p:spPr>
          <a:xfrm>
            <a:off x="838200" y="500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0" name="Title 1">
            <a:extLst>
              <a:ext uri="{FF2B5EF4-FFF2-40B4-BE49-F238E27FC236}">
                <a16:creationId xmlns:a16="http://schemas.microsoft.com/office/drawing/2014/main" id="{A8D63899-B74D-0A1D-4EA8-CAB378D6234C}"/>
              </a:ext>
            </a:extLst>
          </p:cNvPr>
          <p:cNvSpPr txBox="1">
            <a:spLocks/>
          </p:cNvSpPr>
          <p:nvPr/>
        </p:nvSpPr>
        <p:spPr>
          <a:xfrm>
            <a:off x="590513" y="139533"/>
            <a:ext cx="1169921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kern="100" dirty="0">
                <a:solidFill>
                  <a:srgbClr val="005EB8"/>
                </a:solidFill>
                <a:latin typeface="Arial" panose="020B0604020202020204" pitchFamily="34" charset="0"/>
              </a:rPr>
              <a:t>The Health and Wellbeing Carnival   </a:t>
            </a:r>
            <a:endParaRPr lang="en-GB" sz="3600" dirty="0">
              <a:solidFill>
                <a:srgbClr val="005EB8"/>
              </a:solidFill>
            </a:endParaRPr>
          </a:p>
        </p:txBody>
      </p:sp>
      <p:sp>
        <p:nvSpPr>
          <p:cNvPr id="11" name="TextBox 10">
            <a:extLst>
              <a:ext uri="{FF2B5EF4-FFF2-40B4-BE49-F238E27FC236}">
                <a16:creationId xmlns:a16="http://schemas.microsoft.com/office/drawing/2014/main" id="{FFC40B2C-A2F4-572B-83DB-0977611240E1}"/>
              </a:ext>
            </a:extLst>
          </p:cNvPr>
          <p:cNvSpPr txBox="1"/>
          <p:nvPr/>
        </p:nvSpPr>
        <p:spPr>
          <a:xfrm>
            <a:off x="639375" y="1076252"/>
            <a:ext cx="11010974" cy="523220"/>
          </a:xfrm>
          <a:prstGeom prst="rect">
            <a:avLst/>
          </a:prstGeom>
          <a:noFill/>
        </p:spPr>
        <p:txBody>
          <a:bodyPr wrap="square" rtlCol="0">
            <a:spAutoFit/>
          </a:bodyPr>
          <a:lstStyle/>
          <a:p>
            <a:r>
              <a:rPr lang="en-GB" sz="1400" dirty="0">
                <a:cs typeface="Arial" panose="020B0604020202020204" pitchFamily="34" charset="0"/>
              </a:rPr>
              <a:t>Hosted and organised by Dudley Group NHS Foundation Trust, knowing that </a:t>
            </a:r>
            <a:r>
              <a:rPr lang="en-GB" sz="1400" dirty="0"/>
              <a:t>it would be a great opportunity to reach a diverse audience and to strengthen collaborative partnership working. </a:t>
            </a:r>
            <a:r>
              <a:rPr lang="en-GB" sz="1400" dirty="0">
                <a:cs typeface="Arial" panose="020B0604020202020204" pitchFamily="34" charset="0"/>
              </a:rPr>
              <a:t>The aims of the carnival were to:</a:t>
            </a:r>
            <a:endParaRPr lang="en-GB" sz="1400" dirty="0"/>
          </a:p>
        </p:txBody>
      </p:sp>
      <p:sp>
        <p:nvSpPr>
          <p:cNvPr id="2" name="Rectangle: Rounded Corners 1">
            <a:extLst>
              <a:ext uri="{FF2B5EF4-FFF2-40B4-BE49-F238E27FC236}">
                <a16:creationId xmlns:a16="http://schemas.microsoft.com/office/drawing/2014/main" id="{8D062605-8D34-8AB9-A47E-9549B90CD35B}"/>
              </a:ext>
            </a:extLst>
          </p:cNvPr>
          <p:cNvSpPr/>
          <p:nvPr/>
        </p:nvSpPr>
        <p:spPr>
          <a:xfrm>
            <a:off x="276759" y="1906099"/>
            <a:ext cx="1864410" cy="4556034"/>
          </a:xfrm>
          <a:prstGeom prst="roundRect">
            <a:avLst/>
          </a:prstGeom>
          <a:solidFill>
            <a:srgbClr val="005EB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b="1" dirty="0"/>
          </a:p>
        </p:txBody>
      </p:sp>
      <p:sp>
        <p:nvSpPr>
          <p:cNvPr id="3" name="Rectangle: Rounded Corners 2">
            <a:extLst>
              <a:ext uri="{FF2B5EF4-FFF2-40B4-BE49-F238E27FC236}">
                <a16:creationId xmlns:a16="http://schemas.microsoft.com/office/drawing/2014/main" id="{486B23F2-32B4-3CDD-02C4-CB8D77FEFA7A}"/>
              </a:ext>
            </a:extLst>
          </p:cNvPr>
          <p:cNvSpPr/>
          <p:nvPr/>
        </p:nvSpPr>
        <p:spPr>
          <a:xfrm>
            <a:off x="4210103" y="1906098"/>
            <a:ext cx="1864410" cy="4556033"/>
          </a:xfrm>
          <a:prstGeom prst="roundRect">
            <a:avLst/>
          </a:prstGeom>
          <a:solidFill>
            <a:srgbClr val="005EB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b="1" dirty="0"/>
          </a:p>
        </p:txBody>
      </p:sp>
      <p:sp>
        <p:nvSpPr>
          <p:cNvPr id="4" name="Rectangle: Rounded Corners 3">
            <a:extLst>
              <a:ext uri="{FF2B5EF4-FFF2-40B4-BE49-F238E27FC236}">
                <a16:creationId xmlns:a16="http://schemas.microsoft.com/office/drawing/2014/main" id="{30B869D3-EF3F-FE8C-9C5A-D8A97B618454}"/>
              </a:ext>
            </a:extLst>
          </p:cNvPr>
          <p:cNvSpPr/>
          <p:nvPr/>
        </p:nvSpPr>
        <p:spPr>
          <a:xfrm>
            <a:off x="2243285" y="1906098"/>
            <a:ext cx="1864410" cy="4556036"/>
          </a:xfrm>
          <a:prstGeom prst="roundRect">
            <a:avLst/>
          </a:prstGeom>
          <a:solidFill>
            <a:srgbClr val="C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b="1" dirty="0"/>
          </a:p>
        </p:txBody>
      </p:sp>
      <p:sp>
        <p:nvSpPr>
          <p:cNvPr id="6" name="Rectangle: Rounded Corners 5">
            <a:extLst>
              <a:ext uri="{FF2B5EF4-FFF2-40B4-BE49-F238E27FC236}">
                <a16:creationId xmlns:a16="http://schemas.microsoft.com/office/drawing/2014/main" id="{8A10EB58-ECF7-DFA3-3FA1-E853FB650B59}"/>
              </a:ext>
            </a:extLst>
          </p:cNvPr>
          <p:cNvSpPr/>
          <p:nvPr/>
        </p:nvSpPr>
        <p:spPr>
          <a:xfrm>
            <a:off x="6189905" y="1906098"/>
            <a:ext cx="1864410" cy="4556034"/>
          </a:xfrm>
          <a:prstGeom prst="roundRect">
            <a:avLst/>
          </a:prstGeom>
          <a:solidFill>
            <a:srgbClr val="C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b="1" dirty="0"/>
          </a:p>
        </p:txBody>
      </p:sp>
      <p:sp>
        <p:nvSpPr>
          <p:cNvPr id="8" name="Rectangle: Rounded Corners 7">
            <a:extLst>
              <a:ext uri="{FF2B5EF4-FFF2-40B4-BE49-F238E27FC236}">
                <a16:creationId xmlns:a16="http://schemas.microsoft.com/office/drawing/2014/main" id="{BCC03220-56CE-8C8F-97E2-150B1E508B1F}"/>
              </a:ext>
            </a:extLst>
          </p:cNvPr>
          <p:cNvSpPr/>
          <p:nvPr/>
        </p:nvSpPr>
        <p:spPr>
          <a:xfrm>
            <a:off x="10119732" y="1906097"/>
            <a:ext cx="1864410" cy="4556033"/>
          </a:xfrm>
          <a:prstGeom prst="roundRect">
            <a:avLst/>
          </a:prstGeom>
          <a:solidFill>
            <a:srgbClr val="C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b="1" dirty="0"/>
          </a:p>
        </p:txBody>
      </p:sp>
      <p:sp>
        <p:nvSpPr>
          <p:cNvPr id="9" name="Rectangle: Rounded Corners 8">
            <a:extLst>
              <a:ext uri="{FF2B5EF4-FFF2-40B4-BE49-F238E27FC236}">
                <a16:creationId xmlns:a16="http://schemas.microsoft.com/office/drawing/2014/main" id="{BBDE3D3D-2AFC-B3A1-ED8C-E50F746E5C20}"/>
              </a:ext>
            </a:extLst>
          </p:cNvPr>
          <p:cNvSpPr/>
          <p:nvPr/>
        </p:nvSpPr>
        <p:spPr>
          <a:xfrm>
            <a:off x="8151735" y="1906097"/>
            <a:ext cx="1864410" cy="4556036"/>
          </a:xfrm>
          <a:prstGeom prst="roundRect">
            <a:avLst/>
          </a:prstGeom>
          <a:solidFill>
            <a:srgbClr val="005EB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b="1" dirty="0"/>
          </a:p>
        </p:txBody>
      </p:sp>
      <p:sp>
        <p:nvSpPr>
          <p:cNvPr id="13" name="TextBox 12">
            <a:extLst>
              <a:ext uri="{FF2B5EF4-FFF2-40B4-BE49-F238E27FC236}">
                <a16:creationId xmlns:a16="http://schemas.microsoft.com/office/drawing/2014/main" id="{A72538D7-1D04-7C92-30D1-A6A41FD4FA59}"/>
              </a:ext>
            </a:extLst>
          </p:cNvPr>
          <p:cNvSpPr txBox="1"/>
          <p:nvPr/>
        </p:nvSpPr>
        <p:spPr>
          <a:xfrm>
            <a:off x="391886" y="3587616"/>
            <a:ext cx="1642187" cy="2462213"/>
          </a:xfrm>
          <a:prstGeom prst="rect">
            <a:avLst/>
          </a:prstGeom>
          <a:noFill/>
        </p:spPr>
        <p:txBody>
          <a:bodyPr wrap="square" rtlCol="0">
            <a:spAutoFit/>
          </a:bodyPr>
          <a:lstStyle/>
          <a:p>
            <a:pPr algn="ctr"/>
            <a:r>
              <a:rPr lang="en-GB" sz="1400" dirty="0">
                <a:solidFill>
                  <a:schemeClr val="bg1"/>
                </a:solidFill>
              </a:rPr>
              <a:t>Provide attendees with valuable information and resources about maintaining physical and mental health, with access to expert advice and support on various health topics.</a:t>
            </a:r>
          </a:p>
        </p:txBody>
      </p:sp>
      <p:sp>
        <p:nvSpPr>
          <p:cNvPr id="15" name="TextBox 14">
            <a:extLst>
              <a:ext uri="{FF2B5EF4-FFF2-40B4-BE49-F238E27FC236}">
                <a16:creationId xmlns:a16="http://schemas.microsoft.com/office/drawing/2014/main" id="{BB9BF348-024F-553E-821E-6E73EBD6BD1E}"/>
              </a:ext>
            </a:extLst>
          </p:cNvPr>
          <p:cNvSpPr txBox="1"/>
          <p:nvPr/>
        </p:nvSpPr>
        <p:spPr>
          <a:xfrm>
            <a:off x="2372737" y="3606278"/>
            <a:ext cx="1642187" cy="2246769"/>
          </a:xfrm>
          <a:prstGeom prst="rect">
            <a:avLst/>
          </a:prstGeom>
          <a:noFill/>
        </p:spPr>
        <p:txBody>
          <a:bodyPr wrap="square" rtlCol="0">
            <a:spAutoFit/>
          </a:bodyPr>
          <a:lstStyle/>
          <a:p>
            <a:pPr algn="ctr"/>
            <a:r>
              <a:rPr lang="en-GB" sz="1400" dirty="0">
                <a:solidFill>
                  <a:schemeClr val="bg1"/>
                </a:solidFill>
              </a:rPr>
              <a:t>Offer a range of services, including cancer screening, mental health support, mini health checks, and employment advice, aimed at enhancing the well-being of attendees.</a:t>
            </a:r>
          </a:p>
        </p:txBody>
      </p:sp>
      <p:sp>
        <p:nvSpPr>
          <p:cNvPr id="17" name="TextBox 16">
            <a:extLst>
              <a:ext uri="{FF2B5EF4-FFF2-40B4-BE49-F238E27FC236}">
                <a16:creationId xmlns:a16="http://schemas.microsoft.com/office/drawing/2014/main" id="{9ADB9960-3BFF-011E-8270-8B41BA22F60E}"/>
              </a:ext>
            </a:extLst>
          </p:cNvPr>
          <p:cNvSpPr txBox="1"/>
          <p:nvPr/>
        </p:nvSpPr>
        <p:spPr>
          <a:xfrm>
            <a:off x="4325230" y="3606278"/>
            <a:ext cx="1642187" cy="2031325"/>
          </a:xfrm>
          <a:prstGeom prst="rect">
            <a:avLst/>
          </a:prstGeom>
          <a:noFill/>
        </p:spPr>
        <p:txBody>
          <a:bodyPr wrap="square" rtlCol="0">
            <a:spAutoFit/>
          </a:bodyPr>
          <a:lstStyle/>
          <a:p>
            <a:pPr algn="ctr"/>
            <a:r>
              <a:rPr lang="en-GB" sz="1400" dirty="0">
                <a:solidFill>
                  <a:schemeClr val="bg1"/>
                </a:solidFill>
              </a:rPr>
              <a:t>Create an inclusive environment for members of the armed forces and their families to access health, care, and wellbeing services in one place.</a:t>
            </a:r>
          </a:p>
        </p:txBody>
      </p:sp>
      <p:sp>
        <p:nvSpPr>
          <p:cNvPr id="19" name="TextBox 18">
            <a:extLst>
              <a:ext uri="{FF2B5EF4-FFF2-40B4-BE49-F238E27FC236}">
                <a16:creationId xmlns:a16="http://schemas.microsoft.com/office/drawing/2014/main" id="{45E942D1-B311-8A94-CEB1-4EAE9BE9A37E}"/>
              </a:ext>
            </a:extLst>
          </p:cNvPr>
          <p:cNvSpPr txBox="1"/>
          <p:nvPr/>
        </p:nvSpPr>
        <p:spPr>
          <a:xfrm>
            <a:off x="6306081" y="3624940"/>
            <a:ext cx="1642187" cy="2031325"/>
          </a:xfrm>
          <a:prstGeom prst="rect">
            <a:avLst/>
          </a:prstGeom>
          <a:noFill/>
        </p:spPr>
        <p:txBody>
          <a:bodyPr wrap="square" rtlCol="0">
            <a:spAutoFit/>
          </a:bodyPr>
          <a:lstStyle/>
          <a:p>
            <a:pPr algn="ctr"/>
            <a:r>
              <a:rPr lang="en-GB" sz="1400" dirty="0">
                <a:solidFill>
                  <a:schemeClr val="bg1"/>
                </a:solidFill>
              </a:rPr>
              <a:t>Motivate attendees to explore different stalls and engage with health professionals, creating an interactive and supportive atmosphere.</a:t>
            </a:r>
          </a:p>
        </p:txBody>
      </p:sp>
      <p:sp>
        <p:nvSpPr>
          <p:cNvPr id="21" name="TextBox 20">
            <a:extLst>
              <a:ext uri="{FF2B5EF4-FFF2-40B4-BE49-F238E27FC236}">
                <a16:creationId xmlns:a16="http://schemas.microsoft.com/office/drawing/2014/main" id="{11E1DC56-4123-124F-C2B5-48E5918D12C5}"/>
              </a:ext>
            </a:extLst>
          </p:cNvPr>
          <p:cNvSpPr txBox="1"/>
          <p:nvPr/>
        </p:nvSpPr>
        <p:spPr>
          <a:xfrm>
            <a:off x="8262782" y="3587616"/>
            <a:ext cx="1642187" cy="2031325"/>
          </a:xfrm>
          <a:prstGeom prst="rect">
            <a:avLst/>
          </a:prstGeom>
          <a:noFill/>
        </p:spPr>
        <p:txBody>
          <a:bodyPr wrap="square" rtlCol="0">
            <a:spAutoFit/>
          </a:bodyPr>
          <a:lstStyle/>
          <a:p>
            <a:pPr algn="ctr"/>
            <a:r>
              <a:rPr lang="en-GB" sz="1400" dirty="0">
                <a:solidFill>
                  <a:schemeClr val="bg1"/>
                </a:solidFill>
              </a:rPr>
              <a:t>By offering a health and well being incentive for those who visit five stalls, the event encourages more engagement and participation among attendees.</a:t>
            </a:r>
          </a:p>
        </p:txBody>
      </p:sp>
      <p:sp>
        <p:nvSpPr>
          <p:cNvPr id="24" name="Rectangle: Rounded Corners 23">
            <a:extLst>
              <a:ext uri="{FF2B5EF4-FFF2-40B4-BE49-F238E27FC236}">
                <a16:creationId xmlns:a16="http://schemas.microsoft.com/office/drawing/2014/main" id="{3F803B39-051A-18C2-526E-86506CFFB9FD}"/>
              </a:ext>
            </a:extLst>
          </p:cNvPr>
          <p:cNvSpPr/>
          <p:nvPr/>
        </p:nvSpPr>
        <p:spPr>
          <a:xfrm>
            <a:off x="457200" y="2122810"/>
            <a:ext cx="1480502" cy="1323779"/>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A2BFC26D-FB96-7B37-6CB6-4291A24B420B}"/>
              </a:ext>
            </a:extLst>
          </p:cNvPr>
          <p:cNvSpPr txBox="1"/>
          <p:nvPr/>
        </p:nvSpPr>
        <p:spPr>
          <a:xfrm>
            <a:off x="10243633" y="3606278"/>
            <a:ext cx="1642187" cy="2246769"/>
          </a:xfrm>
          <a:prstGeom prst="rect">
            <a:avLst/>
          </a:prstGeom>
          <a:noFill/>
        </p:spPr>
        <p:txBody>
          <a:bodyPr wrap="square" rtlCol="0">
            <a:spAutoFit/>
          </a:bodyPr>
          <a:lstStyle/>
          <a:p>
            <a:pPr algn="ctr"/>
            <a:r>
              <a:rPr lang="en-GB" sz="1400" dirty="0">
                <a:solidFill>
                  <a:schemeClr val="bg1"/>
                </a:solidFill>
              </a:rPr>
              <a:t>Bring together various partners in the health, care, and well being sectors, creating a sense of community and providing attendees with direct access to the services they need.</a:t>
            </a:r>
          </a:p>
        </p:txBody>
      </p:sp>
      <p:sp>
        <p:nvSpPr>
          <p:cNvPr id="12" name="TextBox 11">
            <a:extLst>
              <a:ext uri="{FF2B5EF4-FFF2-40B4-BE49-F238E27FC236}">
                <a16:creationId xmlns:a16="http://schemas.microsoft.com/office/drawing/2014/main" id="{D41CE87D-8A06-4020-7E86-461C69ABB10C}"/>
              </a:ext>
            </a:extLst>
          </p:cNvPr>
          <p:cNvSpPr txBox="1"/>
          <p:nvPr/>
        </p:nvSpPr>
        <p:spPr>
          <a:xfrm>
            <a:off x="457200" y="2183363"/>
            <a:ext cx="1480502" cy="1200329"/>
          </a:xfrm>
          <a:prstGeom prst="rect">
            <a:avLst/>
          </a:prstGeom>
          <a:noFill/>
        </p:spPr>
        <p:txBody>
          <a:bodyPr wrap="square" rtlCol="0">
            <a:spAutoFit/>
          </a:bodyPr>
          <a:lstStyle/>
          <a:p>
            <a:pPr algn="ctr"/>
            <a:r>
              <a:rPr lang="en-GB" b="1" dirty="0">
                <a:solidFill>
                  <a:srgbClr val="C00000"/>
                </a:solidFill>
              </a:rPr>
              <a:t>Promote health and well being awareness</a:t>
            </a:r>
          </a:p>
        </p:txBody>
      </p:sp>
      <p:sp>
        <p:nvSpPr>
          <p:cNvPr id="25" name="Rectangle: Rounded Corners 24">
            <a:extLst>
              <a:ext uri="{FF2B5EF4-FFF2-40B4-BE49-F238E27FC236}">
                <a16:creationId xmlns:a16="http://schemas.microsoft.com/office/drawing/2014/main" id="{A5F5623F-093B-49AC-20C3-BC32B9E4CC6D}"/>
              </a:ext>
            </a:extLst>
          </p:cNvPr>
          <p:cNvSpPr/>
          <p:nvPr/>
        </p:nvSpPr>
        <p:spPr>
          <a:xfrm>
            <a:off x="2432897" y="2122810"/>
            <a:ext cx="1480502" cy="1323779"/>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C0A687A0-3281-FF6C-28E7-3D4185914193}"/>
              </a:ext>
            </a:extLst>
          </p:cNvPr>
          <p:cNvSpPr/>
          <p:nvPr/>
        </p:nvSpPr>
        <p:spPr>
          <a:xfrm>
            <a:off x="4395369" y="2119614"/>
            <a:ext cx="1480502" cy="1323779"/>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B87263D-41C7-AF12-B8AE-53806AD316AF}"/>
              </a:ext>
            </a:extLst>
          </p:cNvPr>
          <p:cNvSpPr txBox="1"/>
          <p:nvPr/>
        </p:nvSpPr>
        <p:spPr>
          <a:xfrm>
            <a:off x="2438051" y="2322343"/>
            <a:ext cx="1480502" cy="923330"/>
          </a:xfrm>
          <a:prstGeom prst="rect">
            <a:avLst/>
          </a:prstGeom>
          <a:noFill/>
        </p:spPr>
        <p:txBody>
          <a:bodyPr wrap="square" rtlCol="0">
            <a:spAutoFit/>
          </a:bodyPr>
          <a:lstStyle/>
          <a:p>
            <a:pPr algn="ctr"/>
            <a:r>
              <a:rPr lang="en-GB" b="1" dirty="0">
                <a:solidFill>
                  <a:srgbClr val="005EB8"/>
                </a:solidFill>
              </a:rPr>
              <a:t>Support and empower individuals</a:t>
            </a:r>
          </a:p>
        </p:txBody>
      </p:sp>
      <p:sp>
        <p:nvSpPr>
          <p:cNvPr id="16" name="TextBox 15">
            <a:extLst>
              <a:ext uri="{FF2B5EF4-FFF2-40B4-BE49-F238E27FC236}">
                <a16:creationId xmlns:a16="http://schemas.microsoft.com/office/drawing/2014/main" id="{D4A10AF8-CFFE-64F7-082F-7C97D39108C9}"/>
              </a:ext>
            </a:extLst>
          </p:cNvPr>
          <p:cNvSpPr txBox="1"/>
          <p:nvPr/>
        </p:nvSpPr>
        <p:spPr>
          <a:xfrm>
            <a:off x="4406201" y="2294523"/>
            <a:ext cx="1480502" cy="923330"/>
          </a:xfrm>
          <a:prstGeom prst="rect">
            <a:avLst/>
          </a:prstGeom>
          <a:noFill/>
        </p:spPr>
        <p:txBody>
          <a:bodyPr wrap="square" rtlCol="0">
            <a:spAutoFit/>
          </a:bodyPr>
          <a:lstStyle/>
          <a:p>
            <a:pPr algn="ctr"/>
            <a:r>
              <a:rPr lang="en-GB" b="1" dirty="0">
                <a:solidFill>
                  <a:srgbClr val="C00000"/>
                </a:solidFill>
              </a:rPr>
              <a:t>Engage the armed forces community</a:t>
            </a:r>
          </a:p>
        </p:txBody>
      </p:sp>
      <p:sp>
        <p:nvSpPr>
          <p:cNvPr id="27" name="Rectangle: Rounded Corners 26">
            <a:extLst>
              <a:ext uri="{FF2B5EF4-FFF2-40B4-BE49-F238E27FC236}">
                <a16:creationId xmlns:a16="http://schemas.microsoft.com/office/drawing/2014/main" id="{F0BA7D3D-DEA5-9A09-07F0-E52F1144F907}"/>
              </a:ext>
            </a:extLst>
          </p:cNvPr>
          <p:cNvSpPr/>
          <p:nvPr/>
        </p:nvSpPr>
        <p:spPr>
          <a:xfrm>
            <a:off x="6379416" y="2112966"/>
            <a:ext cx="1480502" cy="1323779"/>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DD932439-C3CF-F548-C95D-F404B619F3FF}"/>
              </a:ext>
            </a:extLst>
          </p:cNvPr>
          <p:cNvSpPr/>
          <p:nvPr/>
        </p:nvSpPr>
        <p:spPr>
          <a:xfrm>
            <a:off x="8352952" y="2119614"/>
            <a:ext cx="1480502" cy="1323779"/>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Rounded Corners 28">
            <a:extLst>
              <a:ext uri="{FF2B5EF4-FFF2-40B4-BE49-F238E27FC236}">
                <a16:creationId xmlns:a16="http://schemas.microsoft.com/office/drawing/2014/main" id="{4760BFAC-90CA-6BC3-3AB7-DB409F6F7B50}"/>
              </a:ext>
            </a:extLst>
          </p:cNvPr>
          <p:cNvSpPr/>
          <p:nvPr/>
        </p:nvSpPr>
        <p:spPr>
          <a:xfrm>
            <a:off x="10311686" y="2105221"/>
            <a:ext cx="1480502" cy="1323779"/>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CBB5CB18-081F-B93D-9AF5-4E1967612047}"/>
              </a:ext>
            </a:extLst>
          </p:cNvPr>
          <p:cNvSpPr txBox="1"/>
          <p:nvPr/>
        </p:nvSpPr>
        <p:spPr>
          <a:xfrm>
            <a:off x="6343320" y="2401163"/>
            <a:ext cx="1576873" cy="707886"/>
          </a:xfrm>
          <a:prstGeom prst="rect">
            <a:avLst/>
          </a:prstGeom>
          <a:noFill/>
        </p:spPr>
        <p:txBody>
          <a:bodyPr wrap="square" rtlCol="0">
            <a:spAutoFit/>
          </a:bodyPr>
          <a:lstStyle/>
          <a:p>
            <a:pPr algn="ctr"/>
            <a:r>
              <a:rPr lang="en-GB" sz="2000" b="1" dirty="0">
                <a:solidFill>
                  <a:srgbClr val="005EB8"/>
                </a:solidFill>
              </a:rPr>
              <a:t>Encourage participation</a:t>
            </a:r>
          </a:p>
        </p:txBody>
      </p:sp>
      <p:sp>
        <p:nvSpPr>
          <p:cNvPr id="22" name="TextBox 21">
            <a:extLst>
              <a:ext uri="{FF2B5EF4-FFF2-40B4-BE49-F238E27FC236}">
                <a16:creationId xmlns:a16="http://schemas.microsoft.com/office/drawing/2014/main" id="{A2AD2E6D-CBD7-2CFF-E6C2-BA31CC715F71}"/>
              </a:ext>
            </a:extLst>
          </p:cNvPr>
          <p:cNvSpPr txBox="1"/>
          <p:nvPr/>
        </p:nvSpPr>
        <p:spPr>
          <a:xfrm>
            <a:off x="10292904" y="2274217"/>
            <a:ext cx="1576873" cy="1015663"/>
          </a:xfrm>
          <a:prstGeom prst="rect">
            <a:avLst/>
          </a:prstGeom>
          <a:noFill/>
        </p:spPr>
        <p:txBody>
          <a:bodyPr wrap="square" rtlCol="0">
            <a:spAutoFit/>
          </a:bodyPr>
          <a:lstStyle/>
          <a:p>
            <a:pPr algn="ctr"/>
            <a:r>
              <a:rPr lang="en-GB" sz="2000" b="1" dirty="0">
                <a:solidFill>
                  <a:srgbClr val="005EB8"/>
                </a:solidFill>
              </a:rPr>
              <a:t>Foster a supportive network</a:t>
            </a:r>
          </a:p>
        </p:txBody>
      </p:sp>
      <p:sp>
        <p:nvSpPr>
          <p:cNvPr id="20" name="TextBox 19">
            <a:extLst>
              <a:ext uri="{FF2B5EF4-FFF2-40B4-BE49-F238E27FC236}">
                <a16:creationId xmlns:a16="http://schemas.microsoft.com/office/drawing/2014/main" id="{84F512B6-A420-0ECB-41B2-8186C19F9048}"/>
              </a:ext>
            </a:extLst>
          </p:cNvPr>
          <p:cNvSpPr txBox="1"/>
          <p:nvPr/>
        </p:nvSpPr>
        <p:spPr>
          <a:xfrm>
            <a:off x="8284142" y="2195395"/>
            <a:ext cx="1642186" cy="1077218"/>
          </a:xfrm>
          <a:prstGeom prst="rect">
            <a:avLst/>
          </a:prstGeom>
          <a:noFill/>
        </p:spPr>
        <p:txBody>
          <a:bodyPr wrap="square" rtlCol="0">
            <a:spAutoFit/>
          </a:bodyPr>
          <a:lstStyle/>
          <a:p>
            <a:pPr algn="ctr"/>
            <a:r>
              <a:rPr lang="en-GB" sz="1600" b="1" dirty="0">
                <a:solidFill>
                  <a:srgbClr val="C00000"/>
                </a:solidFill>
              </a:rPr>
              <a:t>Provide opportunities for health and well being incentives </a:t>
            </a:r>
          </a:p>
        </p:txBody>
      </p:sp>
    </p:spTree>
    <p:extLst>
      <p:ext uri="{BB962C8B-B14F-4D97-AF65-F5344CB8AC3E}">
        <p14:creationId xmlns:p14="http://schemas.microsoft.com/office/powerpoint/2010/main" val="980591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CC4DDE-37C6-E86E-DC5D-DD0C222F9505}"/>
              </a:ext>
            </a:extLst>
          </p:cNvPr>
          <p:cNvPicPr>
            <a:picLocks noChangeAspect="1"/>
          </p:cNvPicPr>
          <p:nvPr/>
        </p:nvPicPr>
        <p:blipFill>
          <a:blip r:embed="rId2">
            <a:alphaModFix amt="20000"/>
          </a:blip>
          <a:stretch>
            <a:fillRect/>
          </a:stretch>
        </p:blipFill>
        <p:spPr>
          <a:xfrm>
            <a:off x="-1" y="-6929"/>
            <a:ext cx="12295991" cy="6914040"/>
          </a:xfrm>
          <a:prstGeom prst="rect">
            <a:avLst/>
          </a:prstGeom>
        </p:spPr>
      </p:pic>
      <p:sp>
        <p:nvSpPr>
          <p:cNvPr id="2" name="Title 1">
            <a:extLst>
              <a:ext uri="{FF2B5EF4-FFF2-40B4-BE49-F238E27FC236}">
                <a16:creationId xmlns:a16="http://schemas.microsoft.com/office/drawing/2014/main" id="{FC957816-8978-A69D-D54A-6518705E4719}"/>
              </a:ext>
            </a:extLst>
          </p:cNvPr>
          <p:cNvSpPr>
            <a:spLocks noGrp="1"/>
          </p:cNvSpPr>
          <p:nvPr>
            <p:ph type="title"/>
          </p:nvPr>
        </p:nvSpPr>
        <p:spPr/>
        <p:txBody>
          <a:bodyPr>
            <a:normAutofit/>
          </a:bodyPr>
          <a:lstStyle/>
          <a:p>
            <a:r>
              <a:rPr lang="en-GB" sz="3600" b="1" dirty="0">
                <a:solidFill>
                  <a:srgbClr val="005EB8"/>
                </a:solidFill>
                <a:latin typeface="Arial" panose="020B0604020202020204" pitchFamily="34" charset="0"/>
                <a:cs typeface="Arial" panose="020B0604020202020204" pitchFamily="34" charset="0"/>
              </a:rPr>
              <a:t>Stallholders who attended </a:t>
            </a:r>
          </a:p>
        </p:txBody>
      </p:sp>
      <p:sp>
        <p:nvSpPr>
          <p:cNvPr id="5" name="Rectangle: Rounded Corners 4">
            <a:extLst>
              <a:ext uri="{FF2B5EF4-FFF2-40B4-BE49-F238E27FC236}">
                <a16:creationId xmlns:a16="http://schemas.microsoft.com/office/drawing/2014/main" id="{58C76F02-1C8A-FFD2-162E-590398C3B8E6}"/>
              </a:ext>
            </a:extLst>
          </p:cNvPr>
          <p:cNvSpPr/>
          <p:nvPr/>
        </p:nvSpPr>
        <p:spPr>
          <a:xfrm>
            <a:off x="880518" y="1618058"/>
            <a:ext cx="1665200" cy="1470692"/>
          </a:xfrm>
          <a:prstGeom prst="roundRect">
            <a:avLst/>
          </a:prstGeom>
          <a:solidFill>
            <a:srgbClr val="C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The Mary Stevens Hospice</a:t>
            </a:r>
          </a:p>
        </p:txBody>
      </p:sp>
      <p:sp>
        <p:nvSpPr>
          <p:cNvPr id="7" name="Rectangle: Rounded Corners 6">
            <a:extLst>
              <a:ext uri="{FF2B5EF4-FFF2-40B4-BE49-F238E27FC236}">
                <a16:creationId xmlns:a16="http://schemas.microsoft.com/office/drawing/2014/main" id="{1115AD34-F494-8119-92F9-481747C46C4E}"/>
              </a:ext>
            </a:extLst>
          </p:cNvPr>
          <p:cNvSpPr/>
          <p:nvPr/>
        </p:nvSpPr>
        <p:spPr>
          <a:xfrm>
            <a:off x="2680809" y="1631041"/>
            <a:ext cx="1665200" cy="1470693"/>
          </a:xfrm>
          <a:prstGeom prst="roundRect">
            <a:avLst/>
          </a:prstGeom>
          <a:solidFill>
            <a:srgbClr val="005EB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Healthy Lifestyle Service</a:t>
            </a:r>
          </a:p>
        </p:txBody>
      </p:sp>
      <p:sp>
        <p:nvSpPr>
          <p:cNvPr id="8" name="Rectangle: Rounded Corners 7">
            <a:extLst>
              <a:ext uri="{FF2B5EF4-FFF2-40B4-BE49-F238E27FC236}">
                <a16:creationId xmlns:a16="http://schemas.microsoft.com/office/drawing/2014/main" id="{7F271A5B-E861-513D-21A9-8304BE0B2A30}"/>
              </a:ext>
            </a:extLst>
          </p:cNvPr>
          <p:cNvSpPr/>
          <p:nvPr/>
        </p:nvSpPr>
        <p:spPr>
          <a:xfrm>
            <a:off x="899551" y="3239279"/>
            <a:ext cx="1665200" cy="1470692"/>
          </a:xfrm>
          <a:prstGeom prst="roundRect">
            <a:avLst/>
          </a:prstGeom>
          <a:solidFill>
            <a:srgbClr val="005EB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Home Instead</a:t>
            </a:r>
          </a:p>
        </p:txBody>
      </p:sp>
      <p:sp>
        <p:nvSpPr>
          <p:cNvPr id="10" name="Rectangle: Rounded Corners 9">
            <a:extLst>
              <a:ext uri="{FF2B5EF4-FFF2-40B4-BE49-F238E27FC236}">
                <a16:creationId xmlns:a16="http://schemas.microsoft.com/office/drawing/2014/main" id="{E5D67FB0-6CE4-A8CD-4D81-3DF42C49312F}"/>
              </a:ext>
            </a:extLst>
          </p:cNvPr>
          <p:cNvSpPr/>
          <p:nvPr/>
        </p:nvSpPr>
        <p:spPr>
          <a:xfrm>
            <a:off x="2680809" y="3239279"/>
            <a:ext cx="1665200" cy="1470693"/>
          </a:xfrm>
          <a:prstGeom prst="roundRect">
            <a:avLst/>
          </a:prstGeom>
          <a:solidFill>
            <a:srgbClr val="C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Thrive</a:t>
            </a:r>
          </a:p>
        </p:txBody>
      </p:sp>
      <p:sp>
        <p:nvSpPr>
          <p:cNvPr id="13" name="Rectangle: Rounded Corners 12">
            <a:extLst>
              <a:ext uri="{FF2B5EF4-FFF2-40B4-BE49-F238E27FC236}">
                <a16:creationId xmlns:a16="http://schemas.microsoft.com/office/drawing/2014/main" id="{F1D83C05-889B-A88E-8EC7-2C72DA5B0AD0}"/>
              </a:ext>
            </a:extLst>
          </p:cNvPr>
          <p:cNvSpPr/>
          <p:nvPr/>
        </p:nvSpPr>
        <p:spPr>
          <a:xfrm>
            <a:off x="4481100" y="1618058"/>
            <a:ext cx="1665200" cy="1470692"/>
          </a:xfrm>
          <a:prstGeom prst="roundRect">
            <a:avLst/>
          </a:prstGeom>
          <a:solidFill>
            <a:srgbClr val="C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err="1"/>
              <a:t>Workwell</a:t>
            </a:r>
            <a:endParaRPr lang="en-GB" sz="1600" b="1" dirty="0"/>
          </a:p>
          <a:p>
            <a:pPr algn="ctr"/>
            <a:r>
              <a:rPr lang="en-GB" sz="1600" b="1" dirty="0"/>
              <a:t>Black Country Healthcare NHS Foundation Trust</a:t>
            </a:r>
          </a:p>
        </p:txBody>
      </p:sp>
      <p:sp>
        <p:nvSpPr>
          <p:cNvPr id="14" name="Rectangle: Rounded Corners 13">
            <a:extLst>
              <a:ext uri="{FF2B5EF4-FFF2-40B4-BE49-F238E27FC236}">
                <a16:creationId xmlns:a16="http://schemas.microsoft.com/office/drawing/2014/main" id="{FEB54FCF-010E-4E8D-0941-E7DBE1267B03}"/>
              </a:ext>
            </a:extLst>
          </p:cNvPr>
          <p:cNvSpPr/>
          <p:nvPr/>
        </p:nvSpPr>
        <p:spPr>
          <a:xfrm>
            <a:off x="6281391" y="1631041"/>
            <a:ext cx="1665200" cy="1470693"/>
          </a:xfrm>
          <a:prstGeom prst="roundRect">
            <a:avLst/>
          </a:prstGeom>
          <a:solidFill>
            <a:srgbClr val="009FE3"/>
          </a:solidFill>
          <a:ln>
            <a:solidFill>
              <a:srgbClr val="009FE3"/>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Dudley Empowerment Partnership</a:t>
            </a:r>
          </a:p>
        </p:txBody>
      </p:sp>
      <p:sp>
        <p:nvSpPr>
          <p:cNvPr id="15" name="Rectangle: Rounded Corners 14">
            <a:extLst>
              <a:ext uri="{FF2B5EF4-FFF2-40B4-BE49-F238E27FC236}">
                <a16:creationId xmlns:a16="http://schemas.microsoft.com/office/drawing/2014/main" id="{F71A9D0C-DA94-09E0-6D04-F5A8E4557DD3}"/>
              </a:ext>
            </a:extLst>
          </p:cNvPr>
          <p:cNvSpPr/>
          <p:nvPr/>
        </p:nvSpPr>
        <p:spPr>
          <a:xfrm>
            <a:off x="4500133" y="3239279"/>
            <a:ext cx="1665200" cy="1470692"/>
          </a:xfrm>
          <a:prstGeom prst="roundRect">
            <a:avLst/>
          </a:prstGeom>
          <a:solidFill>
            <a:srgbClr val="009FE3"/>
          </a:solidFill>
          <a:ln>
            <a:solidFill>
              <a:srgbClr val="009FE3"/>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Enhanced Primary Care Support Roles</a:t>
            </a:r>
          </a:p>
        </p:txBody>
      </p:sp>
      <p:sp>
        <p:nvSpPr>
          <p:cNvPr id="16" name="Rectangle: Rounded Corners 15">
            <a:extLst>
              <a:ext uri="{FF2B5EF4-FFF2-40B4-BE49-F238E27FC236}">
                <a16:creationId xmlns:a16="http://schemas.microsoft.com/office/drawing/2014/main" id="{42F8D01D-986E-2E2F-F256-DF331FAAC34E}"/>
              </a:ext>
            </a:extLst>
          </p:cNvPr>
          <p:cNvSpPr/>
          <p:nvPr/>
        </p:nvSpPr>
        <p:spPr>
          <a:xfrm>
            <a:off x="6281391" y="3239279"/>
            <a:ext cx="1665200" cy="1470693"/>
          </a:xfrm>
          <a:prstGeom prst="roundRect">
            <a:avLst/>
          </a:prstGeom>
          <a:solidFill>
            <a:srgbClr val="C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Gateway Family Services</a:t>
            </a:r>
          </a:p>
        </p:txBody>
      </p:sp>
      <p:sp>
        <p:nvSpPr>
          <p:cNvPr id="17" name="Rectangle: Rounded Corners 16">
            <a:extLst>
              <a:ext uri="{FF2B5EF4-FFF2-40B4-BE49-F238E27FC236}">
                <a16:creationId xmlns:a16="http://schemas.microsoft.com/office/drawing/2014/main" id="{0BF04A02-4664-14F0-D24F-43E3B20925C7}"/>
              </a:ext>
            </a:extLst>
          </p:cNvPr>
          <p:cNvSpPr/>
          <p:nvPr/>
        </p:nvSpPr>
        <p:spPr>
          <a:xfrm>
            <a:off x="8068816" y="1631041"/>
            <a:ext cx="1665200" cy="1470692"/>
          </a:xfrm>
          <a:prstGeom prst="roundRect">
            <a:avLst/>
          </a:prstGeom>
          <a:solidFill>
            <a:srgbClr val="C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The What? Centre and Brook </a:t>
            </a:r>
          </a:p>
        </p:txBody>
      </p:sp>
      <p:sp>
        <p:nvSpPr>
          <p:cNvPr id="18" name="Rectangle: Rounded Corners 17">
            <a:extLst>
              <a:ext uri="{FF2B5EF4-FFF2-40B4-BE49-F238E27FC236}">
                <a16:creationId xmlns:a16="http://schemas.microsoft.com/office/drawing/2014/main" id="{91C35065-7ECA-6407-04F9-6FDF547C1EAE}"/>
              </a:ext>
            </a:extLst>
          </p:cNvPr>
          <p:cNvSpPr/>
          <p:nvPr/>
        </p:nvSpPr>
        <p:spPr>
          <a:xfrm>
            <a:off x="9869107" y="1644024"/>
            <a:ext cx="1665200" cy="1470693"/>
          </a:xfrm>
          <a:prstGeom prst="roundRect">
            <a:avLst/>
          </a:prstGeom>
          <a:solidFill>
            <a:srgbClr val="005EB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Brook</a:t>
            </a:r>
          </a:p>
        </p:txBody>
      </p:sp>
      <p:sp>
        <p:nvSpPr>
          <p:cNvPr id="19" name="Rectangle: Rounded Corners 18">
            <a:extLst>
              <a:ext uri="{FF2B5EF4-FFF2-40B4-BE49-F238E27FC236}">
                <a16:creationId xmlns:a16="http://schemas.microsoft.com/office/drawing/2014/main" id="{9B741DE1-C47C-6F2D-8B2C-496BCBD8AE55}"/>
              </a:ext>
            </a:extLst>
          </p:cNvPr>
          <p:cNvSpPr/>
          <p:nvPr/>
        </p:nvSpPr>
        <p:spPr>
          <a:xfrm>
            <a:off x="8087849" y="3252262"/>
            <a:ext cx="1665200" cy="1470692"/>
          </a:xfrm>
          <a:prstGeom prst="roundRect">
            <a:avLst/>
          </a:prstGeom>
          <a:solidFill>
            <a:srgbClr val="005EB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Change, Grow, Live. Atlantic Recovery Community Service</a:t>
            </a:r>
          </a:p>
        </p:txBody>
      </p:sp>
      <p:sp>
        <p:nvSpPr>
          <p:cNvPr id="20" name="Rectangle: Rounded Corners 19">
            <a:extLst>
              <a:ext uri="{FF2B5EF4-FFF2-40B4-BE49-F238E27FC236}">
                <a16:creationId xmlns:a16="http://schemas.microsoft.com/office/drawing/2014/main" id="{0AFCA4F9-4433-8239-EEEC-B71068984F71}"/>
              </a:ext>
            </a:extLst>
          </p:cNvPr>
          <p:cNvSpPr/>
          <p:nvPr/>
        </p:nvSpPr>
        <p:spPr>
          <a:xfrm>
            <a:off x="9869107" y="3252262"/>
            <a:ext cx="1665200" cy="1470693"/>
          </a:xfrm>
          <a:prstGeom prst="roundRect">
            <a:avLst/>
          </a:prstGeom>
          <a:solidFill>
            <a:srgbClr val="C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Black Country ICB</a:t>
            </a:r>
          </a:p>
        </p:txBody>
      </p:sp>
      <p:sp>
        <p:nvSpPr>
          <p:cNvPr id="21" name="Rectangle: Rounded Corners 20">
            <a:extLst>
              <a:ext uri="{FF2B5EF4-FFF2-40B4-BE49-F238E27FC236}">
                <a16:creationId xmlns:a16="http://schemas.microsoft.com/office/drawing/2014/main" id="{107272EE-1A25-AE15-3D85-51DA1C91D18F}"/>
              </a:ext>
            </a:extLst>
          </p:cNvPr>
          <p:cNvSpPr/>
          <p:nvPr/>
        </p:nvSpPr>
        <p:spPr>
          <a:xfrm>
            <a:off x="1848209" y="4873483"/>
            <a:ext cx="1665200" cy="1470693"/>
          </a:xfrm>
          <a:prstGeom prst="roundRect">
            <a:avLst/>
          </a:prstGeom>
          <a:solidFill>
            <a:srgbClr val="009FE3"/>
          </a:solidFill>
          <a:ln>
            <a:solidFill>
              <a:srgbClr val="009FE3"/>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Beacon Centre for the Blind</a:t>
            </a:r>
          </a:p>
        </p:txBody>
      </p:sp>
      <p:sp>
        <p:nvSpPr>
          <p:cNvPr id="22" name="Rectangle: Rounded Corners 21">
            <a:extLst>
              <a:ext uri="{FF2B5EF4-FFF2-40B4-BE49-F238E27FC236}">
                <a16:creationId xmlns:a16="http://schemas.microsoft.com/office/drawing/2014/main" id="{398A520E-0DF3-28DF-161E-89C3653CDB85}"/>
              </a:ext>
            </a:extLst>
          </p:cNvPr>
          <p:cNvSpPr/>
          <p:nvPr/>
        </p:nvSpPr>
        <p:spPr>
          <a:xfrm>
            <a:off x="3667533" y="4873483"/>
            <a:ext cx="1665200" cy="1470692"/>
          </a:xfrm>
          <a:prstGeom prst="roundRect">
            <a:avLst/>
          </a:prstGeom>
          <a:solidFill>
            <a:srgbClr val="C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Dudley Council Public Health</a:t>
            </a:r>
          </a:p>
        </p:txBody>
      </p:sp>
      <p:sp>
        <p:nvSpPr>
          <p:cNvPr id="23" name="Rectangle: Rounded Corners 22">
            <a:extLst>
              <a:ext uri="{FF2B5EF4-FFF2-40B4-BE49-F238E27FC236}">
                <a16:creationId xmlns:a16="http://schemas.microsoft.com/office/drawing/2014/main" id="{98352E28-09F7-AF32-1E49-2A5D33F555FB}"/>
              </a:ext>
            </a:extLst>
          </p:cNvPr>
          <p:cNvSpPr/>
          <p:nvPr/>
        </p:nvSpPr>
        <p:spPr>
          <a:xfrm>
            <a:off x="5448791" y="4873483"/>
            <a:ext cx="1665200" cy="1470693"/>
          </a:xfrm>
          <a:prstGeom prst="roundRect">
            <a:avLst/>
          </a:prstGeom>
          <a:solidFill>
            <a:srgbClr val="005EB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Healthwatch Dudley</a:t>
            </a:r>
          </a:p>
        </p:txBody>
      </p:sp>
      <p:sp>
        <p:nvSpPr>
          <p:cNvPr id="24" name="Rectangle: Rounded Corners 23">
            <a:extLst>
              <a:ext uri="{FF2B5EF4-FFF2-40B4-BE49-F238E27FC236}">
                <a16:creationId xmlns:a16="http://schemas.microsoft.com/office/drawing/2014/main" id="{57D46E24-ECA9-C0B7-1E30-F478806F0AC4}"/>
              </a:ext>
            </a:extLst>
          </p:cNvPr>
          <p:cNvSpPr/>
          <p:nvPr/>
        </p:nvSpPr>
        <p:spPr>
          <a:xfrm>
            <a:off x="7255249" y="4886466"/>
            <a:ext cx="1665200" cy="1470692"/>
          </a:xfrm>
          <a:prstGeom prst="roundRect">
            <a:avLst/>
          </a:prstGeom>
          <a:solidFill>
            <a:srgbClr val="C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Talking Therapies Employment Service</a:t>
            </a:r>
          </a:p>
        </p:txBody>
      </p:sp>
      <p:sp>
        <p:nvSpPr>
          <p:cNvPr id="25" name="Rectangle: Rounded Corners 24">
            <a:extLst>
              <a:ext uri="{FF2B5EF4-FFF2-40B4-BE49-F238E27FC236}">
                <a16:creationId xmlns:a16="http://schemas.microsoft.com/office/drawing/2014/main" id="{8E3349CC-E7CD-FB1C-45B3-A65088004FE3}"/>
              </a:ext>
            </a:extLst>
          </p:cNvPr>
          <p:cNvSpPr/>
          <p:nvPr/>
        </p:nvSpPr>
        <p:spPr>
          <a:xfrm>
            <a:off x="9036507" y="4886466"/>
            <a:ext cx="1665200" cy="1470693"/>
          </a:xfrm>
          <a:prstGeom prst="roundRect">
            <a:avLst/>
          </a:prstGeom>
          <a:solidFill>
            <a:srgbClr val="009FE3"/>
          </a:solidFill>
          <a:ln>
            <a:solidFill>
              <a:srgbClr val="009FE3"/>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DGFT Lung Health Screening Programme</a:t>
            </a:r>
          </a:p>
        </p:txBody>
      </p:sp>
    </p:spTree>
    <p:extLst>
      <p:ext uri="{BB962C8B-B14F-4D97-AF65-F5344CB8AC3E}">
        <p14:creationId xmlns:p14="http://schemas.microsoft.com/office/powerpoint/2010/main" val="868230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E41D5-B7D2-709E-0F89-F1558A04F72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3EAA2E1-2FA8-7424-B3B1-7BCD31128233}"/>
              </a:ext>
            </a:extLst>
          </p:cNvPr>
          <p:cNvPicPr>
            <a:picLocks noChangeAspect="1"/>
          </p:cNvPicPr>
          <p:nvPr/>
        </p:nvPicPr>
        <p:blipFill>
          <a:blip r:embed="rId2">
            <a:alphaModFix amt="20000"/>
          </a:blip>
          <a:stretch>
            <a:fillRect/>
          </a:stretch>
        </p:blipFill>
        <p:spPr>
          <a:xfrm>
            <a:off x="-1" y="-6929"/>
            <a:ext cx="12295991" cy="6914040"/>
          </a:xfrm>
          <a:prstGeom prst="rect">
            <a:avLst/>
          </a:prstGeom>
        </p:spPr>
      </p:pic>
      <p:sp>
        <p:nvSpPr>
          <p:cNvPr id="2" name="Title 1">
            <a:extLst>
              <a:ext uri="{FF2B5EF4-FFF2-40B4-BE49-F238E27FC236}">
                <a16:creationId xmlns:a16="http://schemas.microsoft.com/office/drawing/2014/main" id="{89A2E122-1505-C9F5-3042-9871D2418B53}"/>
              </a:ext>
            </a:extLst>
          </p:cNvPr>
          <p:cNvSpPr>
            <a:spLocks noGrp="1"/>
          </p:cNvSpPr>
          <p:nvPr>
            <p:ph type="title"/>
          </p:nvPr>
        </p:nvSpPr>
        <p:spPr/>
        <p:txBody>
          <a:bodyPr>
            <a:normAutofit/>
          </a:bodyPr>
          <a:lstStyle/>
          <a:p>
            <a:r>
              <a:rPr lang="en-GB" sz="3600" b="1" dirty="0">
                <a:solidFill>
                  <a:srgbClr val="005EB8"/>
                </a:solidFill>
                <a:latin typeface="Arial" panose="020B0604020202020204" pitchFamily="34" charset="0"/>
                <a:cs typeface="Arial" panose="020B0604020202020204" pitchFamily="34" charset="0"/>
              </a:rPr>
              <a:t>The Event </a:t>
            </a:r>
          </a:p>
        </p:txBody>
      </p:sp>
      <p:sp>
        <p:nvSpPr>
          <p:cNvPr id="5" name="Rectangle: Rounded Corners 4">
            <a:extLst>
              <a:ext uri="{FF2B5EF4-FFF2-40B4-BE49-F238E27FC236}">
                <a16:creationId xmlns:a16="http://schemas.microsoft.com/office/drawing/2014/main" id="{780C317C-02C7-205E-0A7D-DBDAC2BDBC85}"/>
              </a:ext>
            </a:extLst>
          </p:cNvPr>
          <p:cNvSpPr/>
          <p:nvPr/>
        </p:nvSpPr>
        <p:spPr>
          <a:xfrm>
            <a:off x="1962869" y="1690688"/>
            <a:ext cx="4115688" cy="1470692"/>
          </a:xfrm>
          <a:prstGeom prst="roundRect">
            <a:avLst/>
          </a:prstGeom>
          <a:solidFill>
            <a:srgbClr val="005EB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b="1" dirty="0"/>
          </a:p>
        </p:txBody>
      </p:sp>
      <p:sp>
        <p:nvSpPr>
          <p:cNvPr id="8" name="Rectangle: Rounded Corners 7">
            <a:extLst>
              <a:ext uri="{FF2B5EF4-FFF2-40B4-BE49-F238E27FC236}">
                <a16:creationId xmlns:a16="http://schemas.microsoft.com/office/drawing/2014/main" id="{33002132-D351-B728-1873-5A5D9271CC7D}"/>
              </a:ext>
            </a:extLst>
          </p:cNvPr>
          <p:cNvSpPr/>
          <p:nvPr/>
        </p:nvSpPr>
        <p:spPr>
          <a:xfrm>
            <a:off x="1962869" y="3310706"/>
            <a:ext cx="4115688" cy="1470692"/>
          </a:xfrm>
          <a:prstGeom prst="roundRect">
            <a:avLst/>
          </a:prstGeom>
          <a:solidFill>
            <a:srgbClr val="009FE3"/>
          </a:solidFill>
          <a:ln>
            <a:solidFill>
              <a:srgbClr val="009FE3"/>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b="1" dirty="0"/>
          </a:p>
        </p:txBody>
      </p:sp>
      <p:sp>
        <p:nvSpPr>
          <p:cNvPr id="21" name="Rectangle: Rounded Corners 20">
            <a:extLst>
              <a:ext uri="{FF2B5EF4-FFF2-40B4-BE49-F238E27FC236}">
                <a16:creationId xmlns:a16="http://schemas.microsoft.com/office/drawing/2014/main" id="{B90BD10F-5911-D425-7499-07B361A139C1}"/>
              </a:ext>
            </a:extLst>
          </p:cNvPr>
          <p:cNvSpPr/>
          <p:nvPr/>
        </p:nvSpPr>
        <p:spPr>
          <a:xfrm>
            <a:off x="1962869" y="4930724"/>
            <a:ext cx="4115688" cy="1470693"/>
          </a:xfrm>
          <a:prstGeom prst="roundRect">
            <a:avLst/>
          </a:prstGeom>
          <a:solidFill>
            <a:srgbClr val="C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b="1" dirty="0"/>
          </a:p>
        </p:txBody>
      </p:sp>
      <p:sp>
        <p:nvSpPr>
          <p:cNvPr id="22" name="Rectangle: Rounded Corners 21">
            <a:extLst>
              <a:ext uri="{FF2B5EF4-FFF2-40B4-BE49-F238E27FC236}">
                <a16:creationId xmlns:a16="http://schemas.microsoft.com/office/drawing/2014/main" id="{CB4235DC-527B-B6CA-5383-C95AE96BBE3E}"/>
              </a:ext>
            </a:extLst>
          </p:cNvPr>
          <p:cNvSpPr/>
          <p:nvPr/>
        </p:nvSpPr>
        <p:spPr>
          <a:xfrm>
            <a:off x="6430004" y="3224591"/>
            <a:ext cx="4115688" cy="1470692"/>
          </a:xfrm>
          <a:prstGeom prst="roundRect">
            <a:avLst/>
          </a:prstGeom>
          <a:solidFill>
            <a:srgbClr val="C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b="1" dirty="0"/>
          </a:p>
        </p:txBody>
      </p:sp>
      <p:sp>
        <p:nvSpPr>
          <p:cNvPr id="23" name="Rectangle: Rounded Corners 22">
            <a:extLst>
              <a:ext uri="{FF2B5EF4-FFF2-40B4-BE49-F238E27FC236}">
                <a16:creationId xmlns:a16="http://schemas.microsoft.com/office/drawing/2014/main" id="{419B01D2-F69E-E115-A45D-B3066390B216}"/>
              </a:ext>
            </a:extLst>
          </p:cNvPr>
          <p:cNvSpPr/>
          <p:nvPr/>
        </p:nvSpPr>
        <p:spPr>
          <a:xfrm>
            <a:off x="6430004" y="4917108"/>
            <a:ext cx="4115688" cy="1470693"/>
          </a:xfrm>
          <a:prstGeom prst="roundRect">
            <a:avLst/>
          </a:prstGeom>
          <a:solidFill>
            <a:srgbClr val="009FE3"/>
          </a:solidFill>
          <a:ln>
            <a:solidFill>
              <a:srgbClr val="009FE3"/>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b="1" dirty="0"/>
          </a:p>
        </p:txBody>
      </p:sp>
      <p:sp>
        <p:nvSpPr>
          <p:cNvPr id="3" name="TextBox 2">
            <a:extLst>
              <a:ext uri="{FF2B5EF4-FFF2-40B4-BE49-F238E27FC236}">
                <a16:creationId xmlns:a16="http://schemas.microsoft.com/office/drawing/2014/main" id="{A06C3A69-04BA-D76D-E831-06B977C71911}"/>
              </a:ext>
            </a:extLst>
          </p:cNvPr>
          <p:cNvSpPr txBox="1"/>
          <p:nvPr/>
        </p:nvSpPr>
        <p:spPr>
          <a:xfrm>
            <a:off x="3710386" y="1825869"/>
            <a:ext cx="2247194" cy="1200329"/>
          </a:xfrm>
          <a:prstGeom prst="rect">
            <a:avLst/>
          </a:prstGeom>
          <a:noFill/>
        </p:spPr>
        <p:txBody>
          <a:bodyPr wrap="square" rtlCol="0">
            <a:spAutoFit/>
          </a:bodyPr>
          <a:lstStyle/>
          <a:p>
            <a:r>
              <a:rPr lang="en-GB" b="1" dirty="0">
                <a:solidFill>
                  <a:schemeClr val="bg1"/>
                </a:solidFill>
              </a:rPr>
              <a:t>Over 600 people entered the carnival tent and engaged with the event</a:t>
            </a:r>
          </a:p>
        </p:txBody>
      </p:sp>
      <p:sp>
        <p:nvSpPr>
          <p:cNvPr id="9" name="TextBox 8">
            <a:extLst>
              <a:ext uri="{FF2B5EF4-FFF2-40B4-BE49-F238E27FC236}">
                <a16:creationId xmlns:a16="http://schemas.microsoft.com/office/drawing/2014/main" id="{B8B1762D-FCE3-D500-9E78-EC4CEE98B9FC}"/>
              </a:ext>
            </a:extLst>
          </p:cNvPr>
          <p:cNvSpPr txBox="1"/>
          <p:nvPr/>
        </p:nvSpPr>
        <p:spPr>
          <a:xfrm>
            <a:off x="3644398" y="3584387"/>
            <a:ext cx="2247194" cy="923330"/>
          </a:xfrm>
          <a:prstGeom prst="rect">
            <a:avLst/>
          </a:prstGeom>
          <a:noFill/>
        </p:spPr>
        <p:txBody>
          <a:bodyPr wrap="square" rtlCol="0">
            <a:spAutoFit/>
          </a:bodyPr>
          <a:lstStyle/>
          <a:p>
            <a:r>
              <a:rPr lang="en-GB" b="1" dirty="0">
                <a:solidFill>
                  <a:schemeClr val="bg1"/>
                </a:solidFill>
              </a:rPr>
              <a:t>Over 200 people took part in the health and well being incentive </a:t>
            </a:r>
          </a:p>
        </p:txBody>
      </p:sp>
      <p:pic>
        <p:nvPicPr>
          <p:cNvPr id="11" name="Graphic 10" descr="Ticket with solid fill">
            <a:extLst>
              <a:ext uri="{FF2B5EF4-FFF2-40B4-BE49-F238E27FC236}">
                <a16:creationId xmlns:a16="http://schemas.microsoft.com/office/drawing/2014/main" id="{F7604521-20F0-2EA4-860B-3DFA562292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14316" y="3409047"/>
            <a:ext cx="1242294" cy="1242294"/>
          </a:xfrm>
          <a:prstGeom prst="rect">
            <a:avLst/>
          </a:prstGeom>
        </p:spPr>
      </p:pic>
      <p:sp>
        <p:nvSpPr>
          <p:cNvPr id="12" name="TextBox 11">
            <a:extLst>
              <a:ext uri="{FF2B5EF4-FFF2-40B4-BE49-F238E27FC236}">
                <a16:creationId xmlns:a16="http://schemas.microsoft.com/office/drawing/2014/main" id="{9E4C7F8E-296B-8494-7139-BDDC6523E5A8}"/>
              </a:ext>
            </a:extLst>
          </p:cNvPr>
          <p:cNvSpPr txBox="1"/>
          <p:nvPr/>
        </p:nvSpPr>
        <p:spPr>
          <a:xfrm>
            <a:off x="3710386" y="5242514"/>
            <a:ext cx="2247194" cy="923330"/>
          </a:xfrm>
          <a:prstGeom prst="rect">
            <a:avLst/>
          </a:prstGeom>
          <a:solidFill>
            <a:srgbClr val="C00000"/>
          </a:solidFill>
          <a:ln>
            <a:noFill/>
          </a:ln>
        </p:spPr>
        <p:txBody>
          <a:bodyPr wrap="square" rtlCol="0">
            <a:spAutoFit/>
          </a:bodyPr>
          <a:lstStyle/>
          <a:p>
            <a:r>
              <a:rPr lang="en-GB" b="1" dirty="0">
                <a:solidFill>
                  <a:schemeClr val="bg1"/>
                </a:solidFill>
              </a:rPr>
              <a:t>Received 28 complete feedback slips</a:t>
            </a:r>
          </a:p>
        </p:txBody>
      </p:sp>
      <p:pic>
        <p:nvPicPr>
          <p:cNvPr id="14" name="Graphic 13" descr="Questions with solid fill">
            <a:extLst>
              <a:ext uri="{FF2B5EF4-FFF2-40B4-BE49-F238E27FC236}">
                <a16:creationId xmlns:a16="http://schemas.microsoft.com/office/drawing/2014/main" id="{45AA69EB-1E75-A67C-538E-32C861681D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79428" y="5208870"/>
            <a:ext cx="914400" cy="914400"/>
          </a:xfrm>
          <a:prstGeom prst="rect">
            <a:avLst/>
          </a:prstGeom>
        </p:spPr>
      </p:pic>
      <p:pic>
        <p:nvPicPr>
          <p:cNvPr id="16" name="Graphic 15" descr="Customer review with solid fill">
            <a:extLst>
              <a:ext uri="{FF2B5EF4-FFF2-40B4-BE49-F238E27FC236}">
                <a16:creationId xmlns:a16="http://schemas.microsoft.com/office/drawing/2014/main" id="{2CDD717E-3ABD-C67B-4134-11263C3D29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79428" y="1951179"/>
            <a:ext cx="914400" cy="914400"/>
          </a:xfrm>
          <a:prstGeom prst="rect">
            <a:avLst/>
          </a:prstGeom>
        </p:spPr>
      </p:pic>
      <p:sp>
        <p:nvSpPr>
          <p:cNvPr id="17" name="TextBox 16">
            <a:extLst>
              <a:ext uri="{FF2B5EF4-FFF2-40B4-BE49-F238E27FC236}">
                <a16:creationId xmlns:a16="http://schemas.microsoft.com/office/drawing/2014/main" id="{AE68977B-819E-19C1-DACB-07BBD95DF90F}"/>
              </a:ext>
            </a:extLst>
          </p:cNvPr>
          <p:cNvSpPr txBox="1"/>
          <p:nvPr/>
        </p:nvSpPr>
        <p:spPr>
          <a:xfrm>
            <a:off x="8144722" y="3548651"/>
            <a:ext cx="2247194" cy="923330"/>
          </a:xfrm>
          <a:prstGeom prst="rect">
            <a:avLst/>
          </a:prstGeom>
          <a:noFill/>
        </p:spPr>
        <p:txBody>
          <a:bodyPr wrap="square" rtlCol="0">
            <a:spAutoFit/>
          </a:bodyPr>
          <a:lstStyle/>
          <a:p>
            <a:r>
              <a:rPr lang="en-GB" b="1" dirty="0">
                <a:solidFill>
                  <a:schemeClr val="bg1"/>
                </a:solidFill>
              </a:rPr>
              <a:t>Event organisers asked us to return next year</a:t>
            </a:r>
          </a:p>
        </p:txBody>
      </p:sp>
      <p:pic>
        <p:nvPicPr>
          <p:cNvPr id="19" name="Graphic 18" descr="Thumbs up sign with solid fill">
            <a:extLst>
              <a:ext uri="{FF2B5EF4-FFF2-40B4-BE49-F238E27FC236}">
                <a16:creationId xmlns:a16="http://schemas.microsoft.com/office/drawing/2014/main" id="{4B399084-B1EC-424B-D912-88C81F0B3B1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88881" y="3487649"/>
            <a:ext cx="914400" cy="914400"/>
          </a:xfrm>
          <a:prstGeom prst="rect">
            <a:avLst/>
          </a:prstGeom>
        </p:spPr>
      </p:pic>
      <p:pic>
        <p:nvPicPr>
          <p:cNvPr id="24" name="Graphic 23" descr="Medal with solid fill">
            <a:extLst>
              <a:ext uri="{FF2B5EF4-FFF2-40B4-BE49-F238E27FC236}">
                <a16:creationId xmlns:a16="http://schemas.microsoft.com/office/drawing/2014/main" id="{01ED8292-79B8-B005-734D-CA3B8A94D20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30163" y="5199719"/>
            <a:ext cx="914400" cy="914400"/>
          </a:xfrm>
          <a:prstGeom prst="rect">
            <a:avLst/>
          </a:prstGeom>
        </p:spPr>
      </p:pic>
      <p:sp>
        <p:nvSpPr>
          <p:cNvPr id="25" name="TextBox 24">
            <a:extLst>
              <a:ext uri="{FF2B5EF4-FFF2-40B4-BE49-F238E27FC236}">
                <a16:creationId xmlns:a16="http://schemas.microsoft.com/office/drawing/2014/main" id="{B36CC68D-98AE-3304-2520-E14E6D14059D}"/>
              </a:ext>
            </a:extLst>
          </p:cNvPr>
          <p:cNvSpPr txBox="1"/>
          <p:nvPr/>
        </p:nvSpPr>
        <p:spPr>
          <a:xfrm>
            <a:off x="8144722" y="5035513"/>
            <a:ext cx="2247194" cy="1200329"/>
          </a:xfrm>
          <a:prstGeom prst="rect">
            <a:avLst/>
          </a:prstGeom>
          <a:noFill/>
        </p:spPr>
        <p:txBody>
          <a:bodyPr wrap="square" rtlCol="0">
            <a:spAutoFit/>
          </a:bodyPr>
          <a:lstStyle/>
          <a:p>
            <a:r>
              <a:rPr lang="en-GB" b="1" dirty="0">
                <a:solidFill>
                  <a:schemeClr val="bg1"/>
                </a:solidFill>
              </a:rPr>
              <a:t>Mayor congratulated on the collaboration and wealth of services </a:t>
            </a:r>
          </a:p>
        </p:txBody>
      </p:sp>
      <p:pic>
        <p:nvPicPr>
          <p:cNvPr id="6" name="Picture 5">
            <a:extLst>
              <a:ext uri="{FF2B5EF4-FFF2-40B4-BE49-F238E27FC236}">
                <a16:creationId xmlns:a16="http://schemas.microsoft.com/office/drawing/2014/main" id="{411FC62E-F2B9-4264-69BD-1E99E7A64C5D}"/>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5100" b="44300" l="18105" r="82885">
                        <a14:foregroundMark x1="22348" y1="23600" x2="18246" y2="32200"/>
                        <a14:foregroundMark x1="18246" y1="32200" x2="21499" y2="36300"/>
                        <a14:foregroundMark x1="45262" y1="7850" x2="54031" y2="8000"/>
                        <a14:foregroundMark x1="50990" y1="9400" x2="50495" y2="5100"/>
                        <a14:foregroundMark x1="78713" y1="21900" x2="82956" y2="30400"/>
                        <a14:foregroundMark x1="82956" y1="30400" x2="78501" y2="39050"/>
                        <a14:foregroundMark x1="37836" y1="41200" x2="48444" y2="44300"/>
                        <a14:foregroundMark x1="48444" y1="44300" x2="63437" y2="41200"/>
                        <a14:backgroundMark x1="18883" y1="24550" x2="18883" y2="24550"/>
                        <a14:backgroundMark x1="21150" y1="23450" x2="20368" y2="23450"/>
                      </a14:backgroundRemoval>
                    </a14:imgEffect>
                  </a14:imgLayer>
                </a14:imgProps>
              </a:ext>
            </a:extLst>
          </a:blip>
          <a:srcRect l="12300" t="3076" r="12336" b="53333"/>
          <a:stretch>
            <a:fillRect/>
          </a:stretch>
        </p:blipFill>
        <p:spPr>
          <a:xfrm>
            <a:off x="6780176" y="357444"/>
            <a:ext cx="3415344" cy="2794148"/>
          </a:xfrm>
          <a:prstGeom prst="rect">
            <a:avLst/>
          </a:prstGeom>
        </p:spPr>
      </p:pic>
    </p:spTree>
    <p:extLst>
      <p:ext uri="{BB962C8B-B14F-4D97-AF65-F5344CB8AC3E}">
        <p14:creationId xmlns:p14="http://schemas.microsoft.com/office/powerpoint/2010/main" val="4053337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7FBE26-5AAF-AFD2-1315-252F8174BA45}"/>
              </a:ext>
            </a:extLst>
          </p:cNvPr>
          <p:cNvPicPr>
            <a:picLocks noChangeAspect="1"/>
          </p:cNvPicPr>
          <p:nvPr/>
        </p:nvPicPr>
        <p:blipFill>
          <a:blip r:embed="rId2">
            <a:alphaModFix amt="20000"/>
          </a:blip>
          <a:stretch>
            <a:fillRect/>
          </a:stretch>
        </p:blipFill>
        <p:spPr>
          <a:xfrm>
            <a:off x="-1" y="-6929"/>
            <a:ext cx="12295991" cy="6914040"/>
          </a:xfrm>
          <a:prstGeom prst="rect">
            <a:avLst/>
          </a:prstGeom>
        </p:spPr>
      </p:pic>
      <p:sp>
        <p:nvSpPr>
          <p:cNvPr id="2" name="Title 1">
            <a:extLst>
              <a:ext uri="{FF2B5EF4-FFF2-40B4-BE49-F238E27FC236}">
                <a16:creationId xmlns:a16="http://schemas.microsoft.com/office/drawing/2014/main" id="{A1926F6B-4F17-8D90-2F8C-1643492DAA33}"/>
              </a:ext>
            </a:extLst>
          </p:cNvPr>
          <p:cNvSpPr>
            <a:spLocks noGrp="1"/>
          </p:cNvSpPr>
          <p:nvPr>
            <p:ph type="title"/>
          </p:nvPr>
        </p:nvSpPr>
        <p:spPr>
          <a:xfrm>
            <a:off x="838200" y="234497"/>
            <a:ext cx="10515600" cy="1325563"/>
          </a:xfrm>
        </p:spPr>
        <p:txBody>
          <a:bodyPr>
            <a:normAutofit/>
          </a:bodyPr>
          <a:lstStyle/>
          <a:p>
            <a:r>
              <a:rPr lang="en-GB" sz="3600" b="1" dirty="0">
                <a:solidFill>
                  <a:srgbClr val="005EB8"/>
                </a:solidFill>
                <a:latin typeface="Arial" panose="020B0604020202020204" pitchFamily="34" charset="0"/>
                <a:cs typeface="Arial" panose="020B0604020202020204" pitchFamily="34" charset="0"/>
              </a:rPr>
              <a:t>Feedback</a:t>
            </a:r>
          </a:p>
        </p:txBody>
      </p:sp>
      <p:sp>
        <p:nvSpPr>
          <p:cNvPr id="20" name="TextBox 19">
            <a:extLst>
              <a:ext uri="{FF2B5EF4-FFF2-40B4-BE49-F238E27FC236}">
                <a16:creationId xmlns:a16="http://schemas.microsoft.com/office/drawing/2014/main" id="{D43D28E1-F2BB-5910-FF2E-EB53E79B550B}"/>
              </a:ext>
            </a:extLst>
          </p:cNvPr>
          <p:cNvSpPr txBox="1"/>
          <p:nvPr/>
        </p:nvSpPr>
        <p:spPr>
          <a:xfrm>
            <a:off x="843772" y="1296277"/>
            <a:ext cx="11010974" cy="400110"/>
          </a:xfrm>
          <a:prstGeom prst="rect">
            <a:avLst/>
          </a:prstGeom>
          <a:noFill/>
        </p:spPr>
        <p:txBody>
          <a:bodyPr wrap="square" rtlCol="0">
            <a:spAutoFit/>
          </a:bodyPr>
          <a:lstStyle/>
          <a:p>
            <a:pPr marL="0" indent="0">
              <a:buNone/>
            </a:pPr>
            <a:r>
              <a:rPr lang="en-GB" sz="2000" dirty="0">
                <a:cs typeface="Arial" panose="020B0604020202020204" pitchFamily="34" charset="0"/>
              </a:rPr>
              <a:t>We asked attendees what they had learned at the health and wellbeing carnival, main themes were:</a:t>
            </a:r>
            <a:endParaRPr lang="en-GB" dirty="0"/>
          </a:p>
        </p:txBody>
      </p:sp>
      <p:sp>
        <p:nvSpPr>
          <p:cNvPr id="25" name="Rectangle: Rounded Corners 24">
            <a:extLst>
              <a:ext uri="{FF2B5EF4-FFF2-40B4-BE49-F238E27FC236}">
                <a16:creationId xmlns:a16="http://schemas.microsoft.com/office/drawing/2014/main" id="{4E354FBA-65F1-7842-E92A-6B90F7E06422}"/>
              </a:ext>
            </a:extLst>
          </p:cNvPr>
          <p:cNvSpPr/>
          <p:nvPr/>
        </p:nvSpPr>
        <p:spPr>
          <a:xfrm>
            <a:off x="808482" y="2189747"/>
            <a:ext cx="3389833" cy="4433756"/>
          </a:xfrm>
          <a:prstGeom prst="roundRect">
            <a:avLst/>
          </a:prstGeom>
          <a:solidFill>
            <a:srgbClr val="005EB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b="1" dirty="0"/>
          </a:p>
        </p:txBody>
      </p:sp>
      <p:sp>
        <p:nvSpPr>
          <p:cNvPr id="21" name="Rectangle: Single Corner Snipped 20">
            <a:extLst>
              <a:ext uri="{FF2B5EF4-FFF2-40B4-BE49-F238E27FC236}">
                <a16:creationId xmlns:a16="http://schemas.microsoft.com/office/drawing/2014/main" id="{465E64B1-492A-674B-D43B-4101BB2C4EF0}"/>
              </a:ext>
            </a:extLst>
          </p:cNvPr>
          <p:cNvSpPr/>
          <p:nvPr/>
        </p:nvSpPr>
        <p:spPr>
          <a:xfrm>
            <a:off x="719586" y="1988943"/>
            <a:ext cx="3567627" cy="712513"/>
          </a:xfrm>
          <a:prstGeom prst="snip1Rect">
            <a:avLst/>
          </a:prstGeom>
          <a:solidFill>
            <a:srgbClr val="C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Health Support &amp; Services</a:t>
            </a:r>
          </a:p>
        </p:txBody>
      </p:sp>
      <p:sp>
        <p:nvSpPr>
          <p:cNvPr id="26" name="Rectangle: Rounded Corners 25">
            <a:extLst>
              <a:ext uri="{FF2B5EF4-FFF2-40B4-BE49-F238E27FC236}">
                <a16:creationId xmlns:a16="http://schemas.microsoft.com/office/drawing/2014/main" id="{EB49AB0E-5EC4-9045-7DDF-B9F95D37B68F}"/>
              </a:ext>
            </a:extLst>
          </p:cNvPr>
          <p:cNvSpPr/>
          <p:nvPr/>
        </p:nvSpPr>
        <p:spPr>
          <a:xfrm>
            <a:off x="8260516" y="2189747"/>
            <a:ext cx="3389833" cy="4433756"/>
          </a:xfrm>
          <a:prstGeom prst="roundRect">
            <a:avLst/>
          </a:prstGeom>
          <a:solidFill>
            <a:srgbClr val="009FE3"/>
          </a:solidFill>
          <a:ln>
            <a:solidFill>
              <a:srgbClr val="009FE3"/>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b="1" dirty="0"/>
          </a:p>
        </p:txBody>
      </p:sp>
      <p:sp>
        <p:nvSpPr>
          <p:cNvPr id="23" name="Rectangle: Single Corner Snipped 22">
            <a:extLst>
              <a:ext uri="{FF2B5EF4-FFF2-40B4-BE49-F238E27FC236}">
                <a16:creationId xmlns:a16="http://schemas.microsoft.com/office/drawing/2014/main" id="{1ADA3FE8-1175-7886-A750-BAB876D5B9F3}"/>
              </a:ext>
            </a:extLst>
          </p:cNvPr>
          <p:cNvSpPr/>
          <p:nvPr/>
        </p:nvSpPr>
        <p:spPr>
          <a:xfrm>
            <a:off x="8163156" y="1988943"/>
            <a:ext cx="3567627" cy="712514"/>
          </a:xfrm>
          <a:prstGeom prst="snip1Rect">
            <a:avLst/>
          </a:prstGeom>
          <a:solidFill>
            <a:srgbClr val="005EB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t>Community Resources</a:t>
            </a:r>
          </a:p>
        </p:txBody>
      </p:sp>
      <p:sp>
        <p:nvSpPr>
          <p:cNvPr id="27" name="Rectangle: Rounded Corners 26">
            <a:extLst>
              <a:ext uri="{FF2B5EF4-FFF2-40B4-BE49-F238E27FC236}">
                <a16:creationId xmlns:a16="http://schemas.microsoft.com/office/drawing/2014/main" id="{024727F0-A762-04FC-1047-A3664F67C15E}"/>
              </a:ext>
            </a:extLst>
          </p:cNvPr>
          <p:cNvSpPr/>
          <p:nvPr/>
        </p:nvSpPr>
        <p:spPr>
          <a:xfrm>
            <a:off x="4530268" y="2189747"/>
            <a:ext cx="3389833" cy="4433756"/>
          </a:xfrm>
          <a:prstGeom prst="roundRect">
            <a:avLst/>
          </a:prstGeom>
          <a:solidFill>
            <a:srgbClr val="C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b="1" dirty="0"/>
          </a:p>
        </p:txBody>
      </p:sp>
      <p:sp>
        <p:nvSpPr>
          <p:cNvPr id="22" name="Rectangle: Single Corner Snipped 21">
            <a:extLst>
              <a:ext uri="{FF2B5EF4-FFF2-40B4-BE49-F238E27FC236}">
                <a16:creationId xmlns:a16="http://schemas.microsoft.com/office/drawing/2014/main" id="{8092956A-C944-1F4B-1B44-5C1EA3F3BB8F}"/>
              </a:ext>
            </a:extLst>
          </p:cNvPr>
          <p:cNvSpPr/>
          <p:nvPr/>
        </p:nvSpPr>
        <p:spPr>
          <a:xfrm>
            <a:off x="4423333" y="1988943"/>
            <a:ext cx="3567627" cy="712513"/>
          </a:xfrm>
          <a:prstGeom prst="snip1Rect">
            <a:avLst/>
          </a:prstGeom>
          <a:solidFill>
            <a:srgbClr val="009FE3"/>
          </a:solidFill>
          <a:ln>
            <a:solidFill>
              <a:srgbClr val="009FE3"/>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t>Employment &amp; Volunteering</a:t>
            </a:r>
          </a:p>
        </p:txBody>
      </p:sp>
      <p:sp>
        <p:nvSpPr>
          <p:cNvPr id="29" name="TextBox 28">
            <a:extLst>
              <a:ext uri="{FF2B5EF4-FFF2-40B4-BE49-F238E27FC236}">
                <a16:creationId xmlns:a16="http://schemas.microsoft.com/office/drawing/2014/main" id="{40B99659-3F02-33F6-4484-7B3B427DCF70}"/>
              </a:ext>
            </a:extLst>
          </p:cNvPr>
          <p:cNvSpPr txBox="1"/>
          <p:nvPr/>
        </p:nvSpPr>
        <p:spPr>
          <a:xfrm>
            <a:off x="1010653" y="2899613"/>
            <a:ext cx="2977964" cy="3416320"/>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bg1"/>
                </a:solidFill>
              </a:rPr>
              <a:t>Free mental health and general health courses</a:t>
            </a:r>
          </a:p>
          <a:p>
            <a:pPr marL="285750" indent="-285750">
              <a:buFont typeface="Arial" panose="020B0604020202020204" pitchFamily="34" charset="0"/>
              <a:buChar char="•"/>
            </a:pPr>
            <a:r>
              <a:rPr lang="en-GB" dirty="0">
                <a:solidFill>
                  <a:schemeClr val="bg1"/>
                </a:solidFill>
              </a:rPr>
              <a:t>Access to cervical, breast, and diabetic screening</a:t>
            </a:r>
          </a:p>
          <a:p>
            <a:pPr marL="285750" indent="-285750">
              <a:buFont typeface="Arial" panose="020B0604020202020204" pitchFamily="34" charset="0"/>
              <a:buChar char="•"/>
            </a:pPr>
            <a:r>
              <a:rPr lang="en-GB" dirty="0">
                <a:solidFill>
                  <a:schemeClr val="bg1"/>
                </a:solidFill>
              </a:rPr>
              <a:t>Cancer, sexual health, and therapy services</a:t>
            </a:r>
          </a:p>
          <a:p>
            <a:pPr marL="285750" indent="-285750">
              <a:buFont typeface="Arial" panose="020B0604020202020204" pitchFamily="34" charset="0"/>
              <a:buChar char="•"/>
            </a:pPr>
            <a:r>
              <a:rPr lang="en-GB" dirty="0">
                <a:solidFill>
                  <a:schemeClr val="bg1"/>
                </a:solidFill>
              </a:rPr>
              <a:t>Self-management for chronic conditions</a:t>
            </a:r>
          </a:p>
          <a:p>
            <a:pPr marL="285750" indent="-285750">
              <a:buFont typeface="Arial" panose="020B0604020202020204" pitchFamily="34" charset="0"/>
              <a:buChar char="•"/>
            </a:pPr>
            <a:r>
              <a:rPr lang="en-GB" dirty="0">
                <a:solidFill>
                  <a:schemeClr val="bg1"/>
                </a:solidFill>
              </a:rPr>
              <a:t>Hydration and wellbeing tips</a:t>
            </a:r>
          </a:p>
          <a:p>
            <a:pPr marL="285750" indent="-285750">
              <a:buFont typeface="Arial" panose="020B0604020202020204" pitchFamily="34" charset="0"/>
              <a:buChar char="•"/>
            </a:pPr>
            <a:r>
              <a:rPr lang="en-GB" dirty="0">
                <a:solidFill>
                  <a:schemeClr val="bg1"/>
                </a:solidFill>
              </a:rPr>
              <a:t>Importance of mental wellbeing</a:t>
            </a:r>
          </a:p>
        </p:txBody>
      </p:sp>
      <p:sp>
        <p:nvSpPr>
          <p:cNvPr id="30" name="TextBox 29">
            <a:extLst>
              <a:ext uri="{FF2B5EF4-FFF2-40B4-BE49-F238E27FC236}">
                <a16:creationId xmlns:a16="http://schemas.microsoft.com/office/drawing/2014/main" id="{F7307D86-DE40-E6F9-1880-51CE738C0769}"/>
              </a:ext>
            </a:extLst>
          </p:cNvPr>
          <p:cNvSpPr txBox="1"/>
          <p:nvPr/>
        </p:nvSpPr>
        <p:spPr>
          <a:xfrm>
            <a:off x="4740901" y="2899613"/>
            <a:ext cx="2977964" cy="2862322"/>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bg1"/>
                </a:solidFill>
              </a:rPr>
              <a:t>Support for getting back into work, especially for people with health issues</a:t>
            </a:r>
          </a:p>
          <a:p>
            <a:pPr marL="285750" indent="-285750">
              <a:buFont typeface="Arial" panose="020B0604020202020204" pitchFamily="34" charset="0"/>
              <a:buChar char="•"/>
            </a:pPr>
            <a:r>
              <a:rPr lang="en-GB" dirty="0">
                <a:solidFill>
                  <a:schemeClr val="bg1"/>
                </a:solidFill>
              </a:rPr>
              <a:t>Info on volunteer opportunities and employment support services</a:t>
            </a:r>
          </a:p>
          <a:p>
            <a:pPr marL="285750" indent="-285750">
              <a:buFont typeface="Arial" panose="020B0604020202020204" pitchFamily="34" charset="0"/>
              <a:buChar char="•"/>
            </a:pPr>
            <a:r>
              <a:rPr lang="en-GB" dirty="0">
                <a:solidFill>
                  <a:schemeClr val="bg1"/>
                </a:solidFill>
              </a:rPr>
              <a:t>Guidance for young people in pastoral support roles (16–19 age group)</a:t>
            </a:r>
          </a:p>
        </p:txBody>
      </p:sp>
      <p:sp>
        <p:nvSpPr>
          <p:cNvPr id="31" name="TextBox 30">
            <a:extLst>
              <a:ext uri="{FF2B5EF4-FFF2-40B4-BE49-F238E27FC236}">
                <a16:creationId xmlns:a16="http://schemas.microsoft.com/office/drawing/2014/main" id="{E8F2274B-C6B3-9902-B87C-C2244B63DEE6}"/>
              </a:ext>
            </a:extLst>
          </p:cNvPr>
          <p:cNvSpPr txBox="1"/>
          <p:nvPr/>
        </p:nvSpPr>
        <p:spPr>
          <a:xfrm>
            <a:off x="8466450" y="2899613"/>
            <a:ext cx="2977964" cy="3139321"/>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schemeClr val="bg1"/>
                </a:solidFill>
              </a:rPr>
              <a:t>Wide variety of local health and wellbeing services available in Dudley</a:t>
            </a:r>
          </a:p>
          <a:p>
            <a:pPr marL="285750" indent="-285750">
              <a:buFont typeface="Arial" panose="020B0604020202020204" pitchFamily="34" charset="0"/>
              <a:buChar char="•"/>
            </a:pPr>
            <a:r>
              <a:rPr lang="en-GB" sz="1600" dirty="0">
                <a:solidFill>
                  <a:schemeClr val="bg1"/>
                </a:solidFill>
              </a:rPr>
              <a:t>Organisations like Brook, Mary Stevens Hospice, </a:t>
            </a:r>
            <a:r>
              <a:rPr lang="en-GB" sz="1600" dirty="0" err="1">
                <a:solidFill>
                  <a:schemeClr val="bg1"/>
                </a:solidFill>
              </a:rPr>
              <a:t>HomeInstead</a:t>
            </a:r>
            <a:r>
              <a:rPr lang="en-GB" sz="1600" dirty="0">
                <a:solidFill>
                  <a:schemeClr val="bg1"/>
                </a:solidFill>
              </a:rPr>
              <a:t>, and Dudley Healthwatch</a:t>
            </a:r>
          </a:p>
          <a:p>
            <a:pPr marL="285750" indent="-285750">
              <a:buFont typeface="Arial" panose="020B0604020202020204" pitchFamily="34" charset="0"/>
              <a:buChar char="•"/>
            </a:pPr>
            <a:r>
              <a:rPr lang="en-GB" sz="1600" dirty="0">
                <a:solidFill>
                  <a:schemeClr val="bg1"/>
                </a:solidFill>
              </a:rPr>
              <a:t>Previously unknown services now discovered</a:t>
            </a:r>
          </a:p>
          <a:p>
            <a:pPr marL="285750" indent="-285750">
              <a:buFont typeface="Arial" panose="020B0604020202020204" pitchFamily="34" charset="0"/>
              <a:buChar char="•"/>
            </a:pPr>
            <a:r>
              <a:rPr lang="en-GB" sz="1600" dirty="0">
                <a:solidFill>
                  <a:schemeClr val="bg1"/>
                </a:solidFill>
              </a:rPr>
              <a:t>Opportunities to improve personal relationships and social support</a:t>
            </a:r>
          </a:p>
        </p:txBody>
      </p:sp>
    </p:spTree>
    <p:extLst>
      <p:ext uri="{BB962C8B-B14F-4D97-AF65-F5344CB8AC3E}">
        <p14:creationId xmlns:p14="http://schemas.microsoft.com/office/powerpoint/2010/main" val="283739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075CB-961D-28AC-20B9-48048509545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6BF35AE-142F-9907-D10F-13ED4571FD30}"/>
              </a:ext>
            </a:extLst>
          </p:cNvPr>
          <p:cNvPicPr>
            <a:picLocks noChangeAspect="1"/>
          </p:cNvPicPr>
          <p:nvPr/>
        </p:nvPicPr>
        <p:blipFill>
          <a:blip r:embed="rId2">
            <a:alphaModFix amt="20000"/>
          </a:blip>
          <a:stretch>
            <a:fillRect/>
          </a:stretch>
        </p:blipFill>
        <p:spPr>
          <a:xfrm>
            <a:off x="-1" y="-6929"/>
            <a:ext cx="12295991" cy="6914040"/>
          </a:xfrm>
          <a:prstGeom prst="rect">
            <a:avLst/>
          </a:prstGeom>
        </p:spPr>
      </p:pic>
      <p:sp>
        <p:nvSpPr>
          <p:cNvPr id="6" name="Pentagon 5">
            <a:extLst>
              <a:ext uri="{FF2B5EF4-FFF2-40B4-BE49-F238E27FC236}">
                <a16:creationId xmlns:a16="http://schemas.microsoft.com/office/drawing/2014/main" id="{6BCAC5B4-A350-867B-B08B-258BAA11E9D9}"/>
              </a:ext>
            </a:extLst>
          </p:cNvPr>
          <p:cNvSpPr/>
          <p:nvPr/>
        </p:nvSpPr>
        <p:spPr>
          <a:xfrm>
            <a:off x="863961" y="2237762"/>
            <a:ext cx="3190645" cy="3151155"/>
          </a:xfrm>
          <a:prstGeom prst="pentagon">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9D7EB11-0910-347D-29C0-7FC2206C6A1E}"/>
              </a:ext>
            </a:extLst>
          </p:cNvPr>
          <p:cNvSpPr>
            <a:spLocks noGrp="1"/>
          </p:cNvSpPr>
          <p:nvPr>
            <p:ph type="title"/>
          </p:nvPr>
        </p:nvSpPr>
        <p:spPr>
          <a:xfrm>
            <a:off x="838200" y="234497"/>
            <a:ext cx="10515600" cy="1325563"/>
          </a:xfrm>
        </p:spPr>
        <p:txBody>
          <a:bodyPr>
            <a:normAutofit/>
          </a:bodyPr>
          <a:lstStyle/>
          <a:p>
            <a:r>
              <a:rPr lang="en-GB" sz="3600" b="1" dirty="0">
                <a:solidFill>
                  <a:srgbClr val="005EB8"/>
                </a:solidFill>
                <a:latin typeface="Arial" panose="020B0604020202020204" pitchFamily="34" charset="0"/>
                <a:cs typeface="Arial" panose="020B0604020202020204" pitchFamily="34" charset="0"/>
              </a:rPr>
              <a:t>Feedback</a:t>
            </a:r>
          </a:p>
        </p:txBody>
      </p:sp>
      <p:sp>
        <p:nvSpPr>
          <p:cNvPr id="20" name="TextBox 19">
            <a:extLst>
              <a:ext uri="{FF2B5EF4-FFF2-40B4-BE49-F238E27FC236}">
                <a16:creationId xmlns:a16="http://schemas.microsoft.com/office/drawing/2014/main" id="{87ED73B1-70DB-0BA3-D497-5EFBB41B5596}"/>
              </a:ext>
            </a:extLst>
          </p:cNvPr>
          <p:cNvSpPr txBox="1"/>
          <p:nvPr/>
        </p:nvSpPr>
        <p:spPr>
          <a:xfrm>
            <a:off x="865285" y="1317793"/>
            <a:ext cx="11010974" cy="400110"/>
          </a:xfrm>
          <a:prstGeom prst="rect">
            <a:avLst/>
          </a:prstGeom>
          <a:noFill/>
        </p:spPr>
        <p:txBody>
          <a:bodyPr wrap="square" rtlCol="0">
            <a:spAutoFit/>
          </a:bodyPr>
          <a:lstStyle/>
          <a:p>
            <a:pPr marL="0" indent="0">
              <a:buNone/>
            </a:pPr>
            <a:r>
              <a:rPr lang="en-GB" sz="2000" dirty="0">
                <a:cs typeface="Arial" panose="020B0604020202020204" pitchFamily="34" charset="0"/>
              </a:rPr>
              <a:t>We asked attendees:</a:t>
            </a:r>
            <a:endParaRPr lang="en-GB" dirty="0"/>
          </a:p>
        </p:txBody>
      </p:sp>
      <p:sp>
        <p:nvSpPr>
          <p:cNvPr id="22" name="Rectangle: Single Corner Snipped 21">
            <a:extLst>
              <a:ext uri="{FF2B5EF4-FFF2-40B4-BE49-F238E27FC236}">
                <a16:creationId xmlns:a16="http://schemas.microsoft.com/office/drawing/2014/main" id="{8416C043-9355-3330-5969-A6B9D2DBDB0F}"/>
              </a:ext>
            </a:extLst>
          </p:cNvPr>
          <p:cNvSpPr/>
          <p:nvPr/>
        </p:nvSpPr>
        <p:spPr>
          <a:xfrm>
            <a:off x="675471" y="4842488"/>
            <a:ext cx="3567627" cy="712513"/>
          </a:xfrm>
          <a:prstGeom prst="snip1Rect">
            <a:avLst/>
          </a:prstGeom>
          <a:solidFill>
            <a:srgbClr val="C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b="1" dirty="0"/>
          </a:p>
        </p:txBody>
      </p:sp>
      <p:pic>
        <p:nvPicPr>
          <p:cNvPr id="4" name="Graphic 3" descr="Rating 3 Star with solid fill">
            <a:extLst>
              <a:ext uri="{FF2B5EF4-FFF2-40B4-BE49-F238E27FC236}">
                <a16:creationId xmlns:a16="http://schemas.microsoft.com/office/drawing/2014/main" id="{6B790BE9-F307-C9BB-CF7E-FB2AAEF9CDB5}"/>
              </a:ext>
            </a:extLst>
          </p:cNvPr>
          <p:cNvPicPr>
            <a:picLocks noChangeAspect="1"/>
          </p:cNvPicPr>
          <p:nvPr/>
        </p:nvPicPr>
        <p:blipFill>
          <a:blip r:embed="rId3">
            <a:extLst>
              <a:ext uri="{96DAC541-7B7A-43D3-8B79-37D633B846F1}">
                <asvg:svgBlip xmlns:asvg="http://schemas.microsoft.com/office/drawing/2016/SVG/main" r:embed="rId4"/>
              </a:ext>
            </a:extLst>
          </a:blip>
          <a:srcRect t="27632" b="28612"/>
          <a:stretch>
            <a:fillRect/>
          </a:stretch>
        </p:blipFill>
        <p:spPr>
          <a:xfrm>
            <a:off x="1221179" y="4842488"/>
            <a:ext cx="1584158" cy="693173"/>
          </a:xfrm>
          <a:prstGeom prst="rect">
            <a:avLst/>
          </a:prstGeom>
        </p:spPr>
      </p:pic>
      <p:pic>
        <p:nvPicPr>
          <p:cNvPr id="5" name="Graphic 4" descr="Rating 3 Star with solid fill">
            <a:extLst>
              <a:ext uri="{FF2B5EF4-FFF2-40B4-BE49-F238E27FC236}">
                <a16:creationId xmlns:a16="http://schemas.microsoft.com/office/drawing/2014/main" id="{093B7D2E-4E52-37F6-0B9D-CBCB8FB49989}"/>
              </a:ext>
            </a:extLst>
          </p:cNvPr>
          <p:cNvPicPr>
            <a:picLocks noChangeAspect="1"/>
          </p:cNvPicPr>
          <p:nvPr/>
        </p:nvPicPr>
        <p:blipFill>
          <a:blip r:embed="rId3">
            <a:extLst>
              <a:ext uri="{96DAC541-7B7A-43D3-8B79-37D633B846F1}">
                <asvg:svgBlip xmlns:asvg="http://schemas.microsoft.com/office/drawing/2016/SVG/main" r:embed="rId4"/>
              </a:ext>
            </a:extLst>
          </a:blip>
          <a:srcRect t="27632" r="32911" b="28612"/>
          <a:stretch>
            <a:fillRect/>
          </a:stretch>
        </p:blipFill>
        <p:spPr>
          <a:xfrm>
            <a:off x="2721116" y="4840125"/>
            <a:ext cx="1062789" cy="693173"/>
          </a:xfrm>
          <a:prstGeom prst="rect">
            <a:avLst/>
          </a:prstGeom>
        </p:spPr>
      </p:pic>
      <p:sp>
        <p:nvSpPr>
          <p:cNvPr id="7" name="TextBox 6">
            <a:extLst>
              <a:ext uri="{FF2B5EF4-FFF2-40B4-BE49-F238E27FC236}">
                <a16:creationId xmlns:a16="http://schemas.microsoft.com/office/drawing/2014/main" id="{B75C7EC8-2F94-6C8C-4CC0-E2866A88AD3C}"/>
              </a:ext>
            </a:extLst>
          </p:cNvPr>
          <p:cNvSpPr txBox="1"/>
          <p:nvPr/>
        </p:nvSpPr>
        <p:spPr>
          <a:xfrm>
            <a:off x="1221179" y="3128212"/>
            <a:ext cx="2562726" cy="1569660"/>
          </a:xfrm>
          <a:prstGeom prst="rect">
            <a:avLst/>
          </a:prstGeom>
          <a:noFill/>
        </p:spPr>
        <p:txBody>
          <a:bodyPr wrap="square" rtlCol="0">
            <a:spAutoFit/>
          </a:bodyPr>
          <a:lstStyle/>
          <a:p>
            <a:pPr algn="ctr"/>
            <a:r>
              <a:rPr lang="en-GB" sz="2400" b="1" dirty="0">
                <a:solidFill>
                  <a:schemeClr val="bg1"/>
                </a:solidFill>
              </a:rPr>
              <a:t>How helpful was the information provided at the stall? </a:t>
            </a:r>
          </a:p>
        </p:txBody>
      </p:sp>
      <p:sp>
        <p:nvSpPr>
          <p:cNvPr id="8" name="Pentagon 7">
            <a:extLst>
              <a:ext uri="{FF2B5EF4-FFF2-40B4-BE49-F238E27FC236}">
                <a16:creationId xmlns:a16="http://schemas.microsoft.com/office/drawing/2014/main" id="{8EF04464-F3D0-1040-BB9C-77E14707E7F6}"/>
              </a:ext>
            </a:extLst>
          </p:cNvPr>
          <p:cNvSpPr/>
          <p:nvPr/>
        </p:nvSpPr>
        <p:spPr>
          <a:xfrm>
            <a:off x="4600314" y="2237762"/>
            <a:ext cx="3190645" cy="3151155"/>
          </a:xfrm>
          <a:prstGeom prst="pentagon">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Single Corner Snipped 8">
            <a:extLst>
              <a:ext uri="{FF2B5EF4-FFF2-40B4-BE49-F238E27FC236}">
                <a16:creationId xmlns:a16="http://schemas.microsoft.com/office/drawing/2014/main" id="{3AF2C15E-4C54-BC99-FBAB-C07342074132}"/>
              </a:ext>
            </a:extLst>
          </p:cNvPr>
          <p:cNvSpPr/>
          <p:nvPr/>
        </p:nvSpPr>
        <p:spPr>
          <a:xfrm>
            <a:off x="4411824" y="4842488"/>
            <a:ext cx="3567627" cy="712513"/>
          </a:xfrm>
          <a:prstGeom prst="snip1Rect">
            <a:avLst/>
          </a:prstGeom>
          <a:solidFill>
            <a:srgbClr val="00AEE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b="1" dirty="0"/>
          </a:p>
        </p:txBody>
      </p:sp>
      <p:pic>
        <p:nvPicPr>
          <p:cNvPr id="10" name="Graphic 9" descr="Rating 3 Star with solid fill">
            <a:extLst>
              <a:ext uri="{FF2B5EF4-FFF2-40B4-BE49-F238E27FC236}">
                <a16:creationId xmlns:a16="http://schemas.microsoft.com/office/drawing/2014/main" id="{ECF7842F-10B8-DFE0-401F-637B5CB335EB}"/>
              </a:ext>
            </a:extLst>
          </p:cNvPr>
          <p:cNvPicPr>
            <a:picLocks noChangeAspect="1"/>
          </p:cNvPicPr>
          <p:nvPr/>
        </p:nvPicPr>
        <p:blipFill>
          <a:blip r:embed="rId3">
            <a:extLst>
              <a:ext uri="{96DAC541-7B7A-43D3-8B79-37D633B846F1}">
                <asvg:svgBlip xmlns:asvg="http://schemas.microsoft.com/office/drawing/2016/SVG/main" r:embed="rId4"/>
              </a:ext>
            </a:extLst>
          </a:blip>
          <a:srcRect t="27632" b="28612"/>
          <a:stretch>
            <a:fillRect/>
          </a:stretch>
        </p:blipFill>
        <p:spPr>
          <a:xfrm>
            <a:off x="4957532" y="4842488"/>
            <a:ext cx="1584158" cy="693173"/>
          </a:xfrm>
          <a:prstGeom prst="rect">
            <a:avLst/>
          </a:prstGeom>
        </p:spPr>
      </p:pic>
      <p:pic>
        <p:nvPicPr>
          <p:cNvPr id="11" name="Graphic 10" descr="Rating 3 Star with solid fill">
            <a:extLst>
              <a:ext uri="{FF2B5EF4-FFF2-40B4-BE49-F238E27FC236}">
                <a16:creationId xmlns:a16="http://schemas.microsoft.com/office/drawing/2014/main" id="{01167BD3-FE3E-EBEE-E389-6A7A23F3CE11}"/>
              </a:ext>
            </a:extLst>
          </p:cNvPr>
          <p:cNvPicPr>
            <a:picLocks noChangeAspect="1"/>
          </p:cNvPicPr>
          <p:nvPr/>
        </p:nvPicPr>
        <p:blipFill>
          <a:blip r:embed="rId3">
            <a:extLst>
              <a:ext uri="{96DAC541-7B7A-43D3-8B79-37D633B846F1}">
                <asvg:svgBlip xmlns:asvg="http://schemas.microsoft.com/office/drawing/2016/SVG/main" r:embed="rId4"/>
              </a:ext>
            </a:extLst>
          </a:blip>
          <a:srcRect t="27632" r="32911" b="28612"/>
          <a:stretch>
            <a:fillRect/>
          </a:stretch>
        </p:blipFill>
        <p:spPr>
          <a:xfrm>
            <a:off x="6457469" y="4840125"/>
            <a:ext cx="1062789" cy="693173"/>
          </a:xfrm>
          <a:prstGeom prst="rect">
            <a:avLst/>
          </a:prstGeom>
        </p:spPr>
      </p:pic>
      <p:sp>
        <p:nvSpPr>
          <p:cNvPr id="12" name="TextBox 11">
            <a:extLst>
              <a:ext uri="{FF2B5EF4-FFF2-40B4-BE49-F238E27FC236}">
                <a16:creationId xmlns:a16="http://schemas.microsoft.com/office/drawing/2014/main" id="{0BD8D97E-450F-3C1C-2024-1B9B1EF84045}"/>
              </a:ext>
            </a:extLst>
          </p:cNvPr>
          <p:cNvSpPr txBox="1"/>
          <p:nvPr/>
        </p:nvSpPr>
        <p:spPr>
          <a:xfrm>
            <a:off x="4957532" y="3128212"/>
            <a:ext cx="2562726" cy="1569660"/>
          </a:xfrm>
          <a:prstGeom prst="rect">
            <a:avLst/>
          </a:prstGeom>
          <a:noFill/>
        </p:spPr>
        <p:txBody>
          <a:bodyPr wrap="square" rtlCol="0">
            <a:spAutoFit/>
          </a:bodyPr>
          <a:lstStyle/>
          <a:p>
            <a:pPr algn="ctr"/>
            <a:r>
              <a:rPr lang="en-GB" sz="2400" b="1" dirty="0">
                <a:solidFill>
                  <a:schemeClr val="bg1"/>
                </a:solidFill>
              </a:rPr>
              <a:t>How would you rate the health and wellbeing carnival? </a:t>
            </a:r>
          </a:p>
        </p:txBody>
      </p:sp>
      <p:sp>
        <p:nvSpPr>
          <p:cNvPr id="13" name="Pentagon 12">
            <a:extLst>
              <a:ext uri="{FF2B5EF4-FFF2-40B4-BE49-F238E27FC236}">
                <a16:creationId xmlns:a16="http://schemas.microsoft.com/office/drawing/2014/main" id="{88760A72-505A-7DBD-448F-3764D3271B7E}"/>
              </a:ext>
            </a:extLst>
          </p:cNvPr>
          <p:cNvSpPr/>
          <p:nvPr/>
        </p:nvSpPr>
        <p:spPr>
          <a:xfrm>
            <a:off x="8319340" y="2237762"/>
            <a:ext cx="3190645" cy="3151155"/>
          </a:xfrm>
          <a:prstGeom prst="pentagon">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Single Corner Snipped 13">
            <a:extLst>
              <a:ext uri="{FF2B5EF4-FFF2-40B4-BE49-F238E27FC236}">
                <a16:creationId xmlns:a16="http://schemas.microsoft.com/office/drawing/2014/main" id="{98627B97-96EE-9DA7-00B4-759A7CAFACEC}"/>
              </a:ext>
            </a:extLst>
          </p:cNvPr>
          <p:cNvSpPr/>
          <p:nvPr/>
        </p:nvSpPr>
        <p:spPr>
          <a:xfrm>
            <a:off x="8130850" y="4842488"/>
            <a:ext cx="3567627" cy="712513"/>
          </a:xfrm>
          <a:prstGeom prst="snip1Rect">
            <a:avLst/>
          </a:prstGeom>
          <a:solidFill>
            <a:srgbClr val="005EB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b="1" dirty="0"/>
          </a:p>
        </p:txBody>
      </p:sp>
      <p:pic>
        <p:nvPicPr>
          <p:cNvPr id="15" name="Graphic 14" descr="Rating 3 Star with solid fill">
            <a:extLst>
              <a:ext uri="{FF2B5EF4-FFF2-40B4-BE49-F238E27FC236}">
                <a16:creationId xmlns:a16="http://schemas.microsoft.com/office/drawing/2014/main" id="{2EC7C7B2-C62F-E4D8-52D5-DFED2030F6B2}"/>
              </a:ext>
            </a:extLst>
          </p:cNvPr>
          <p:cNvPicPr>
            <a:picLocks noChangeAspect="1"/>
          </p:cNvPicPr>
          <p:nvPr/>
        </p:nvPicPr>
        <p:blipFill>
          <a:blip r:embed="rId3">
            <a:extLst>
              <a:ext uri="{96DAC541-7B7A-43D3-8B79-37D633B846F1}">
                <asvg:svgBlip xmlns:asvg="http://schemas.microsoft.com/office/drawing/2016/SVG/main" r:embed="rId4"/>
              </a:ext>
            </a:extLst>
          </a:blip>
          <a:srcRect t="27632" b="28612"/>
          <a:stretch>
            <a:fillRect/>
          </a:stretch>
        </p:blipFill>
        <p:spPr>
          <a:xfrm>
            <a:off x="8676558" y="4842488"/>
            <a:ext cx="1584158" cy="693173"/>
          </a:xfrm>
          <a:prstGeom prst="rect">
            <a:avLst/>
          </a:prstGeom>
        </p:spPr>
      </p:pic>
      <p:pic>
        <p:nvPicPr>
          <p:cNvPr id="16" name="Graphic 15" descr="Rating 3 Star with solid fill">
            <a:extLst>
              <a:ext uri="{FF2B5EF4-FFF2-40B4-BE49-F238E27FC236}">
                <a16:creationId xmlns:a16="http://schemas.microsoft.com/office/drawing/2014/main" id="{6D85EB5B-FB4D-494F-E392-BD2B88E9ABC7}"/>
              </a:ext>
            </a:extLst>
          </p:cNvPr>
          <p:cNvPicPr>
            <a:picLocks noChangeAspect="1"/>
          </p:cNvPicPr>
          <p:nvPr/>
        </p:nvPicPr>
        <p:blipFill>
          <a:blip r:embed="rId3">
            <a:extLst>
              <a:ext uri="{96DAC541-7B7A-43D3-8B79-37D633B846F1}">
                <asvg:svgBlip xmlns:asvg="http://schemas.microsoft.com/office/drawing/2016/SVG/main" r:embed="rId4"/>
              </a:ext>
            </a:extLst>
          </a:blip>
          <a:srcRect t="27632" r="32911" b="28612"/>
          <a:stretch>
            <a:fillRect/>
          </a:stretch>
        </p:blipFill>
        <p:spPr>
          <a:xfrm>
            <a:off x="10176495" y="4840125"/>
            <a:ext cx="1062789" cy="693173"/>
          </a:xfrm>
          <a:prstGeom prst="rect">
            <a:avLst/>
          </a:prstGeom>
        </p:spPr>
      </p:pic>
      <p:sp>
        <p:nvSpPr>
          <p:cNvPr id="17" name="TextBox 16">
            <a:extLst>
              <a:ext uri="{FF2B5EF4-FFF2-40B4-BE49-F238E27FC236}">
                <a16:creationId xmlns:a16="http://schemas.microsoft.com/office/drawing/2014/main" id="{26A63297-2049-1A89-B254-18EC763C16E9}"/>
              </a:ext>
            </a:extLst>
          </p:cNvPr>
          <p:cNvSpPr txBox="1"/>
          <p:nvPr/>
        </p:nvSpPr>
        <p:spPr>
          <a:xfrm>
            <a:off x="8676558" y="3128212"/>
            <a:ext cx="2562726" cy="1569660"/>
          </a:xfrm>
          <a:prstGeom prst="rect">
            <a:avLst/>
          </a:prstGeom>
          <a:noFill/>
        </p:spPr>
        <p:txBody>
          <a:bodyPr wrap="square" rtlCol="0">
            <a:spAutoFit/>
          </a:bodyPr>
          <a:lstStyle/>
          <a:p>
            <a:pPr algn="ctr"/>
            <a:r>
              <a:rPr lang="en-GB" sz="2400" b="1" dirty="0">
                <a:solidFill>
                  <a:schemeClr val="bg1"/>
                </a:solidFill>
              </a:rPr>
              <a:t>How engaging did you find the carnival-style </a:t>
            </a:r>
            <a:r>
              <a:rPr lang="en-GB" sz="2400" b="1" dirty="0" err="1">
                <a:solidFill>
                  <a:schemeClr val="bg1"/>
                </a:solidFill>
              </a:rPr>
              <a:t>activites</a:t>
            </a:r>
            <a:r>
              <a:rPr lang="en-GB" sz="2400" b="1" dirty="0">
                <a:solidFill>
                  <a:schemeClr val="bg1"/>
                </a:solidFill>
              </a:rPr>
              <a:t>? </a:t>
            </a:r>
          </a:p>
        </p:txBody>
      </p:sp>
    </p:spTree>
    <p:extLst>
      <p:ext uri="{BB962C8B-B14F-4D97-AF65-F5344CB8AC3E}">
        <p14:creationId xmlns:p14="http://schemas.microsoft.com/office/powerpoint/2010/main" val="3169347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EEE48-51FB-C98F-45E4-0A0036350D4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C98A5E4-894C-F145-B9B1-CFAE22D06836}"/>
              </a:ext>
            </a:extLst>
          </p:cNvPr>
          <p:cNvPicPr>
            <a:picLocks noChangeAspect="1"/>
          </p:cNvPicPr>
          <p:nvPr/>
        </p:nvPicPr>
        <p:blipFill>
          <a:blip r:embed="rId2">
            <a:alphaModFix amt="20000"/>
          </a:blip>
          <a:stretch>
            <a:fillRect/>
          </a:stretch>
        </p:blipFill>
        <p:spPr>
          <a:xfrm>
            <a:off x="-1" y="-6929"/>
            <a:ext cx="12295991" cy="6914040"/>
          </a:xfrm>
          <a:prstGeom prst="rect">
            <a:avLst/>
          </a:prstGeom>
        </p:spPr>
      </p:pic>
      <p:sp>
        <p:nvSpPr>
          <p:cNvPr id="4" name="Rectangle: Rounded Corners 3">
            <a:extLst>
              <a:ext uri="{FF2B5EF4-FFF2-40B4-BE49-F238E27FC236}">
                <a16:creationId xmlns:a16="http://schemas.microsoft.com/office/drawing/2014/main" id="{7E18DA18-7C91-7C63-AD2B-85C3668BE1E9}"/>
              </a:ext>
            </a:extLst>
          </p:cNvPr>
          <p:cNvSpPr/>
          <p:nvPr/>
        </p:nvSpPr>
        <p:spPr>
          <a:xfrm>
            <a:off x="2009275" y="5019778"/>
            <a:ext cx="9721508" cy="1501338"/>
          </a:xfrm>
          <a:prstGeom prst="roundRect">
            <a:avLst/>
          </a:prstGeom>
          <a:solidFill>
            <a:srgbClr val="005EB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b="1" dirty="0"/>
          </a:p>
        </p:txBody>
      </p:sp>
      <p:sp>
        <p:nvSpPr>
          <p:cNvPr id="2" name="Title 1">
            <a:extLst>
              <a:ext uri="{FF2B5EF4-FFF2-40B4-BE49-F238E27FC236}">
                <a16:creationId xmlns:a16="http://schemas.microsoft.com/office/drawing/2014/main" id="{AC23E686-6F9A-2CC1-396E-E9AEA1E46E6B}"/>
              </a:ext>
            </a:extLst>
          </p:cNvPr>
          <p:cNvSpPr>
            <a:spLocks noGrp="1"/>
          </p:cNvSpPr>
          <p:nvPr>
            <p:ph type="title"/>
          </p:nvPr>
        </p:nvSpPr>
        <p:spPr>
          <a:xfrm>
            <a:off x="838200" y="234497"/>
            <a:ext cx="10515600" cy="1325563"/>
          </a:xfrm>
        </p:spPr>
        <p:txBody>
          <a:bodyPr>
            <a:normAutofit/>
          </a:bodyPr>
          <a:lstStyle/>
          <a:p>
            <a:r>
              <a:rPr lang="en-GB" sz="3600" b="1" dirty="0">
                <a:solidFill>
                  <a:srgbClr val="005EB8"/>
                </a:solidFill>
                <a:latin typeface="Arial" panose="020B0604020202020204" pitchFamily="34" charset="0"/>
                <a:cs typeface="Arial" panose="020B0604020202020204" pitchFamily="34" charset="0"/>
              </a:rPr>
              <a:t>Feedback</a:t>
            </a:r>
          </a:p>
        </p:txBody>
      </p:sp>
      <p:sp>
        <p:nvSpPr>
          <p:cNvPr id="20" name="TextBox 19">
            <a:extLst>
              <a:ext uri="{FF2B5EF4-FFF2-40B4-BE49-F238E27FC236}">
                <a16:creationId xmlns:a16="http://schemas.microsoft.com/office/drawing/2014/main" id="{F0B78961-919D-63FB-BA9D-3DDCA9509F84}"/>
              </a:ext>
            </a:extLst>
          </p:cNvPr>
          <p:cNvSpPr txBox="1"/>
          <p:nvPr/>
        </p:nvSpPr>
        <p:spPr>
          <a:xfrm>
            <a:off x="822253" y="1210216"/>
            <a:ext cx="11010974" cy="400110"/>
          </a:xfrm>
          <a:prstGeom prst="rect">
            <a:avLst/>
          </a:prstGeom>
          <a:noFill/>
        </p:spPr>
        <p:txBody>
          <a:bodyPr wrap="square" rtlCol="0">
            <a:spAutoFit/>
          </a:bodyPr>
          <a:lstStyle/>
          <a:p>
            <a:pPr marL="0" indent="0">
              <a:buNone/>
            </a:pPr>
            <a:r>
              <a:rPr lang="en-GB" sz="2000" dirty="0">
                <a:cs typeface="Arial" panose="020B0604020202020204" pitchFamily="34" charset="0"/>
              </a:rPr>
              <a:t>We asked attendees “What could we improve for next time, main themes were”:</a:t>
            </a:r>
            <a:endParaRPr lang="en-GB" dirty="0"/>
          </a:p>
        </p:txBody>
      </p:sp>
      <p:sp>
        <p:nvSpPr>
          <p:cNvPr id="25" name="Rectangle: Rounded Corners 24">
            <a:extLst>
              <a:ext uri="{FF2B5EF4-FFF2-40B4-BE49-F238E27FC236}">
                <a16:creationId xmlns:a16="http://schemas.microsoft.com/office/drawing/2014/main" id="{C92E0272-EF5C-D4A5-74AB-FFA5A4805F4E}"/>
              </a:ext>
            </a:extLst>
          </p:cNvPr>
          <p:cNvSpPr/>
          <p:nvPr/>
        </p:nvSpPr>
        <p:spPr>
          <a:xfrm>
            <a:off x="808482" y="2069427"/>
            <a:ext cx="3389833" cy="2658979"/>
          </a:xfrm>
          <a:prstGeom prst="roundRect">
            <a:avLst/>
          </a:prstGeom>
          <a:solidFill>
            <a:srgbClr val="005EB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b="1" dirty="0"/>
          </a:p>
        </p:txBody>
      </p:sp>
      <p:sp>
        <p:nvSpPr>
          <p:cNvPr id="21" name="Rectangle: Single Corner Snipped 20">
            <a:extLst>
              <a:ext uri="{FF2B5EF4-FFF2-40B4-BE49-F238E27FC236}">
                <a16:creationId xmlns:a16="http://schemas.microsoft.com/office/drawing/2014/main" id="{C537A093-C374-C48E-AC89-AAD640554111}"/>
              </a:ext>
            </a:extLst>
          </p:cNvPr>
          <p:cNvSpPr/>
          <p:nvPr/>
        </p:nvSpPr>
        <p:spPr>
          <a:xfrm>
            <a:off x="719586" y="1868623"/>
            <a:ext cx="3567627" cy="712513"/>
          </a:xfrm>
          <a:prstGeom prst="snip1Rect">
            <a:avLst/>
          </a:prstGeom>
          <a:solidFill>
            <a:srgbClr val="00AEE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Space &amp; Layout</a:t>
            </a:r>
          </a:p>
        </p:txBody>
      </p:sp>
      <p:sp>
        <p:nvSpPr>
          <p:cNvPr id="26" name="Rectangle: Rounded Corners 25">
            <a:extLst>
              <a:ext uri="{FF2B5EF4-FFF2-40B4-BE49-F238E27FC236}">
                <a16:creationId xmlns:a16="http://schemas.microsoft.com/office/drawing/2014/main" id="{53C7ADC5-639F-ED79-484E-7FE00086C644}"/>
              </a:ext>
            </a:extLst>
          </p:cNvPr>
          <p:cNvSpPr/>
          <p:nvPr/>
        </p:nvSpPr>
        <p:spPr>
          <a:xfrm>
            <a:off x="8260516" y="2069427"/>
            <a:ext cx="3389833" cy="2658979"/>
          </a:xfrm>
          <a:prstGeom prst="roundRect">
            <a:avLst/>
          </a:prstGeom>
          <a:solidFill>
            <a:srgbClr val="C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b="1" dirty="0"/>
          </a:p>
        </p:txBody>
      </p:sp>
      <p:sp>
        <p:nvSpPr>
          <p:cNvPr id="23" name="Rectangle: Single Corner Snipped 22">
            <a:extLst>
              <a:ext uri="{FF2B5EF4-FFF2-40B4-BE49-F238E27FC236}">
                <a16:creationId xmlns:a16="http://schemas.microsoft.com/office/drawing/2014/main" id="{36EA0AAF-A909-15E8-B5B2-6CD2B6676CDE}"/>
              </a:ext>
            </a:extLst>
          </p:cNvPr>
          <p:cNvSpPr/>
          <p:nvPr/>
        </p:nvSpPr>
        <p:spPr>
          <a:xfrm>
            <a:off x="8163156" y="1868623"/>
            <a:ext cx="3567627" cy="712514"/>
          </a:xfrm>
          <a:prstGeom prst="snip1Rect">
            <a:avLst/>
          </a:prstGeom>
          <a:solidFill>
            <a:srgbClr val="005EB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t>More to Explore</a:t>
            </a:r>
          </a:p>
        </p:txBody>
      </p:sp>
      <p:sp>
        <p:nvSpPr>
          <p:cNvPr id="27" name="Rectangle: Rounded Corners 26">
            <a:extLst>
              <a:ext uri="{FF2B5EF4-FFF2-40B4-BE49-F238E27FC236}">
                <a16:creationId xmlns:a16="http://schemas.microsoft.com/office/drawing/2014/main" id="{C1440D6E-0FBE-F6B2-9699-55FF609825B6}"/>
              </a:ext>
            </a:extLst>
          </p:cNvPr>
          <p:cNvSpPr/>
          <p:nvPr/>
        </p:nvSpPr>
        <p:spPr>
          <a:xfrm>
            <a:off x="4530268" y="2069427"/>
            <a:ext cx="3389833" cy="2658979"/>
          </a:xfrm>
          <a:prstGeom prst="roundRect">
            <a:avLst/>
          </a:prstGeom>
          <a:solidFill>
            <a:srgbClr val="00AEE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b="1" dirty="0"/>
          </a:p>
        </p:txBody>
      </p:sp>
      <p:sp>
        <p:nvSpPr>
          <p:cNvPr id="22" name="Rectangle: Single Corner Snipped 21">
            <a:extLst>
              <a:ext uri="{FF2B5EF4-FFF2-40B4-BE49-F238E27FC236}">
                <a16:creationId xmlns:a16="http://schemas.microsoft.com/office/drawing/2014/main" id="{1E12F620-46B0-19CD-0797-64DC99E674E5}"/>
              </a:ext>
            </a:extLst>
          </p:cNvPr>
          <p:cNvSpPr/>
          <p:nvPr/>
        </p:nvSpPr>
        <p:spPr>
          <a:xfrm>
            <a:off x="4423333" y="1868623"/>
            <a:ext cx="3567627" cy="712513"/>
          </a:xfrm>
          <a:prstGeom prst="snip1Rect">
            <a:avLst/>
          </a:prstGeom>
          <a:solidFill>
            <a:srgbClr val="C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t>Additional Services</a:t>
            </a:r>
          </a:p>
        </p:txBody>
      </p:sp>
      <p:sp>
        <p:nvSpPr>
          <p:cNvPr id="29" name="TextBox 28">
            <a:extLst>
              <a:ext uri="{FF2B5EF4-FFF2-40B4-BE49-F238E27FC236}">
                <a16:creationId xmlns:a16="http://schemas.microsoft.com/office/drawing/2014/main" id="{B24D5874-4C3D-853B-BABA-ED0106DA352A}"/>
              </a:ext>
            </a:extLst>
          </p:cNvPr>
          <p:cNvSpPr txBox="1"/>
          <p:nvPr/>
        </p:nvSpPr>
        <p:spPr>
          <a:xfrm>
            <a:off x="1010653" y="2779293"/>
            <a:ext cx="2977964" cy="1754326"/>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bg1"/>
                </a:solidFill>
              </a:rPr>
              <a:t>Several attendees suggested a bigger tent or placing it closer to the main event</a:t>
            </a:r>
          </a:p>
          <a:p>
            <a:pPr marL="285750" indent="-285750">
              <a:buFont typeface="Arial" panose="020B0604020202020204" pitchFamily="34" charset="0"/>
              <a:buChar char="•"/>
            </a:pPr>
            <a:r>
              <a:rPr lang="en-GB" dirty="0">
                <a:solidFill>
                  <a:schemeClr val="bg1"/>
                </a:solidFill>
              </a:rPr>
              <a:t>Some felt it was a bit crowded</a:t>
            </a:r>
          </a:p>
        </p:txBody>
      </p:sp>
      <p:sp>
        <p:nvSpPr>
          <p:cNvPr id="30" name="TextBox 29">
            <a:extLst>
              <a:ext uri="{FF2B5EF4-FFF2-40B4-BE49-F238E27FC236}">
                <a16:creationId xmlns:a16="http://schemas.microsoft.com/office/drawing/2014/main" id="{2B929FE4-09F5-1852-E965-0C7A1A3ECEC2}"/>
              </a:ext>
            </a:extLst>
          </p:cNvPr>
          <p:cNvSpPr txBox="1"/>
          <p:nvPr/>
        </p:nvSpPr>
        <p:spPr>
          <a:xfrm>
            <a:off x="4740901" y="2779293"/>
            <a:ext cx="2977964" cy="646331"/>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bg1"/>
                </a:solidFill>
              </a:rPr>
              <a:t>A request was made to include health checks</a:t>
            </a:r>
          </a:p>
        </p:txBody>
      </p:sp>
      <p:sp>
        <p:nvSpPr>
          <p:cNvPr id="31" name="TextBox 30">
            <a:extLst>
              <a:ext uri="{FF2B5EF4-FFF2-40B4-BE49-F238E27FC236}">
                <a16:creationId xmlns:a16="http://schemas.microsoft.com/office/drawing/2014/main" id="{BAD33322-09BE-B335-7A6A-A52550AD612E}"/>
              </a:ext>
            </a:extLst>
          </p:cNvPr>
          <p:cNvSpPr txBox="1"/>
          <p:nvPr/>
        </p:nvSpPr>
        <p:spPr>
          <a:xfrm>
            <a:off x="8466450" y="2779293"/>
            <a:ext cx="2977964" cy="923330"/>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bg1"/>
                </a:solidFill>
              </a:rPr>
              <a:t>Suggestions included having more tents and stalls</a:t>
            </a:r>
          </a:p>
        </p:txBody>
      </p:sp>
      <p:sp>
        <p:nvSpPr>
          <p:cNvPr id="3" name="Rectangle: Single Corner Snipped 2">
            <a:extLst>
              <a:ext uri="{FF2B5EF4-FFF2-40B4-BE49-F238E27FC236}">
                <a16:creationId xmlns:a16="http://schemas.microsoft.com/office/drawing/2014/main" id="{0D07AF84-E5B5-2A5A-21AC-7F503EDEBA2E}"/>
              </a:ext>
            </a:extLst>
          </p:cNvPr>
          <p:cNvSpPr/>
          <p:nvPr/>
        </p:nvSpPr>
        <p:spPr>
          <a:xfrm>
            <a:off x="715822" y="4926563"/>
            <a:ext cx="2244824" cy="1694320"/>
          </a:xfrm>
          <a:prstGeom prst="snip1Rect">
            <a:avLst/>
          </a:prstGeom>
          <a:solidFill>
            <a:srgbClr val="009FE3"/>
          </a:solidFill>
          <a:ln>
            <a:solidFill>
              <a:srgbClr val="009FE3"/>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Overall Satisfaction</a:t>
            </a:r>
          </a:p>
        </p:txBody>
      </p:sp>
      <p:sp>
        <p:nvSpPr>
          <p:cNvPr id="5" name="TextBox 4">
            <a:extLst>
              <a:ext uri="{FF2B5EF4-FFF2-40B4-BE49-F238E27FC236}">
                <a16:creationId xmlns:a16="http://schemas.microsoft.com/office/drawing/2014/main" id="{6BD78446-B4F6-6E7E-28FD-64378F94F27F}"/>
              </a:ext>
            </a:extLst>
          </p:cNvPr>
          <p:cNvSpPr txBox="1"/>
          <p:nvPr/>
        </p:nvSpPr>
        <p:spPr>
          <a:xfrm>
            <a:off x="3152274" y="5210389"/>
            <a:ext cx="8323903" cy="1200329"/>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bg1"/>
                </a:solidFill>
              </a:rPr>
              <a:t>The vast majority said “nothing to improve”</a:t>
            </a:r>
          </a:p>
          <a:p>
            <a:pPr marL="285750" indent="-285750">
              <a:buFont typeface="Arial" panose="020B0604020202020204" pitchFamily="34" charset="0"/>
              <a:buChar char="•"/>
            </a:pPr>
            <a:r>
              <a:rPr lang="en-GB" dirty="0">
                <a:solidFill>
                  <a:schemeClr val="bg1"/>
                </a:solidFill>
              </a:rPr>
              <a:t>Many praised the event as “amazing,” “fab,” and “very helpful and friendly”</a:t>
            </a:r>
          </a:p>
          <a:p>
            <a:pPr marL="285750" indent="-285750">
              <a:buFont typeface="Arial" panose="020B0604020202020204" pitchFamily="34" charset="0"/>
              <a:buChar char="•"/>
            </a:pPr>
            <a:r>
              <a:rPr lang="en-GB" dirty="0">
                <a:solidFill>
                  <a:schemeClr val="bg1"/>
                </a:solidFill>
              </a:rPr>
              <a:t>Feedback highlighted that the staff were knowledgeable and the information was comprehensive</a:t>
            </a:r>
          </a:p>
        </p:txBody>
      </p:sp>
    </p:spTree>
    <p:extLst>
      <p:ext uri="{BB962C8B-B14F-4D97-AF65-F5344CB8AC3E}">
        <p14:creationId xmlns:p14="http://schemas.microsoft.com/office/powerpoint/2010/main" val="14441053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udley Place PowerPoint template" id="{FD6E1978-D959-4ABB-8F0A-1E679A06BEDD}" vid="{19252328-DB93-4D51-B2EB-422D382DFB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81ec5423-fbe8-4b16-b751-4ab4be16d9c7">
      <Terms xmlns="http://schemas.microsoft.com/office/infopath/2007/PartnerControls"/>
    </lcf76f155ced4ddcb4097134ff3c332f>
    <TaxCatchAll xmlns="9b4b8998-134a-4d4d-a9b1-74d1a1ca4ed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39770BBBBFC48449EC23B704620D492" ma:contentTypeVersion="20" ma:contentTypeDescription="Create a new document." ma:contentTypeScope="" ma:versionID="5cf70b92dc89290f95264a41673ae3ee">
  <xsd:schema xmlns:xsd="http://www.w3.org/2001/XMLSchema" xmlns:xs="http://www.w3.org/2001/XMLSchema" xmlns:p="http://schemas.microsoft.com/office/2006/metadata/properties" xmlns:ns1="http://schemas.microsoft.com/sharepoint/v3" xmlns:ns2="81ec5423-fbe8-4b16-b751-4ab4be16d9c7" xmlns:ns3="9b4b8998-134a-4d4d-a9b1-74d1a1ca4edb" targetNamespace="http://schemas.microsoft.com/office/2006/metadata/properties" ma:root="true" ma:fieldsID="26a0741f4fc318be1dcc9d46b5d6cd12" ns1:_="" ns2:_="" ns3:_="">
    <xsd:import namespace="http://schemas.microsoft.com/sharepoint/v3"/>
    <xsd:import namespace="81ec5423-fbe8-4b16-b751-4ab4be16d9c7"/>
    <xsd:import namespace="9b4b8998-134a-4d4d-a9b1-74d1a1ca4ed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1:_ip_UnifiedCompliancePolicyProperties" minOccurs="0"/>
                <xsd:element ref="ns1:_ip_UnifiedCompliancePolicyUIAction"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ec5423-fbe8-4b16-b751-4ab4be16d9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4b8998-134a-4d4d-a9b1-74d1a1ca4edb"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088c865-4015-4277-b1ed-fc455bd1be76}" ma:internalName="TaxCatchAll" ma:showField="CatchAllData" ma:web="9b4b8998-134a-4d4d-a9b1-74d1a1ca4edb">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9529B1-4801-466C-AAD8-F72687943539}">
  <ds:schemaRefs>
    <ds:schemaRef ds:uri="http://purl.org/dc/elements/1.1/"/>
    <ds:schemaRef ds:uri="http://schemas.microsoft.com/office/2006/metadata/properties"/>
    <ds:schemaRef ds:uri="http://schemas.microsoft.com/office/2006/documentManagement/types"/>
    <ds:schemaRef ds:uri="http://purl.org/dc/dcmitype/"/>
    <ds:schemaRef ds:uri="http://schemas.openxmlformats.org/package/2006/metadata/core-properties"/>
    <ds:schemaRef ds:uri="9b4b8998-134a-4d4d-a9b1-74d1a1ca4edb"/>
    <ds:schemaRef ds:uri="http://purl.org/dc/terms/"/>
    <ds:schemaRef ds:uri="http://schemas.microsoft.com/sharepoint/v3"/>
    <ds:schemaRef ds:uri="http://schemas.microsoft.com/office/infopath/2007/PartnerControls"/>
    <ds:schemaRef ds:uri="81ec5423-fbe8-4b16-b751-4ab4be16d9c7"/>
    <ds:schemaRef ds:uri="http://www.w3.org/XML/1998/namespace"/>
  </ds:schemaRefs>
</ds:datastoreItem>
</file>

<file path=customXml/itemProps2.xml><?xml version="1.0" encoding="utf-8"?>
<ds:datastoreItem xmlns:ds="http://schemas.openxmlformats.org/officeDocument/2006/customXml" ds:itemID="{660E4272-2E57-457C-997F-176C61ADED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1ec5423-fbe8-4b16-b751-4ab4be16d9c7"/>
    <ds:schemaRef ds:uri="9b4b8998-134a-4d4d-a9b1-74d1a1ca4e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DE42AF8-29CC-4E21-B617-2E4604E2E94E}">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Women's Health Hub report</Template>
  <TotalTime>1004</TotalTime>
  <Words>2384</Words>
  <Application>Microsoft Office PowerPoint</Application>
  <PresentationFormat>Widescreen</PresentationFormat>
  <Paragraphs>172</Paragraphs>
  <Slides>17</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Aptos</vt:lpstr>
      <vt:lpstr>Arial</vt:lpstr>
      <vt:lpstr>Calibri</vt:lpstr>
      <vt:lpstr>Calibri Light</vt:lpstr>
      <vt:lpstr>Franklin Gothic Demi</vt:lpstr>
      <vt:lpstr>Office Theme</vt:lpstr>
      <vt:lpstr>PowerPoint Presentation</vt:lpstr>
      <vt:lpstr>PowerPoint Presentation</vt:lpstr>
      <vt:lpstr>PowerPoint Presentation</vt:lpstr>
      <vt:lpstr>PowerPoint Presentation</vt:lpstr>
      <vt:lpstr>Stallholders who attended </vt:lpstr>
      <vt:lpstr>The Event </vt:lpstr>
      <vt:lpstr>Feedback</vt:lpstr>
      <vt:lpstr>Feedback</vt:lpstr>
      <vt:lpstr>Feedback</vt:lpstr>
      <vt:lpstr>PowerPoint Presentation</vt:lpstr>
      <vt:lpstr>PowerPoint Presentation</vt:lpstr>
      <vt:lpstr>PowerPoint Presentation</vt:lpstr>
      <vt:lpstr>PowerPoint Presentation</vt:lpstr>
      <vt:lpstr>PowerPoint Presentation</vt:lpstr>
      <vt:lpstr>PowerPoint Presentation</vt:lpstr>
      <vt:lpstr>Next steps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CODD, Helen (THE DUDLEY GROUP NHS FOUNDATION TRUST)</dc:creator>
  <cp:lastModifiedBy>COLLEY, Jessica (THE DUDLEY GROUP NHS FOUNDATION TRUST)</cp:lastModifiedBy>
  <cp:revision>17</cp:revision>
  <dcterms:created xsi:type="dcterms:W3CDTF">2024-12-02T10:27:56Z</dcterms:created>
  <dcterms:modified xsi:type="dcterms:W3CDTF">2025-08-14T15:28:14Z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0x010100D39770BBBBFC48449EC23B704620D492</vt:lpwstr>
  </property>
  <property fmtid="{D5CDD505-2E9C-101B-9397-08002B2CF9AE}" pid="3" name="MediaServiceImageTags">
    <vt:lpwstr/>
  </property>
</Properties>
</file>