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60" r:id="rId5"/>
    <p:sldId id="3284" r:id="rId6"/>
    <p:sldId id="3323" r:id="rId7"/>
    <p:sldId id="3304" r:id="rId8"/>
    <p:sldId id="3305" r:id="rId9"/>
    <p:sldId id="3325" r:id="rId10"/>
    <p:sldId id="3324" r:id="rId11"/>
    <p:sldId id="3319" r:id="rId12"/>
    <p:sldId id="3306" r:id="rId13"/>
    <p:sldId id="3321" r:id="rId14"/>
    <p:sldId id="3322" r:id="rId15"/>
    <p:sldId id="3315" r:id="rId16"/>
    <p:sldId id="3320" r:id="rId17"/>
    <p:sldId id="3329" r:id="rId18"/>
    <p:sldId id="3326" r:id="rId19"/>
    <p:sldId id="3327" r:id="rId20"/>
    <p:sldId id="3328" r:id="rId21"/>
    <p:sldId id="3330" r:id="rId22"/>
    <p:sldId id="3332" r:id="rId23"/>
    <p:sldId id="331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ABB6AF-F0E4-84D7-2B26-9ACFF0BE2E42}" name="BIRCH, Steven (NHS ARDEN AND GREATER EAST MIDLANDS COMMISSIONING SUPPORT UNIT)" initials="SB" userId="S::s.birch5@nhs.net::31295614-c8ac-4d06-873a-8f418d41cddb" providerId="AD"/>
  <p188:author id="{D43DC3E5-D3BD-5CD8-6694-8DE8D1DB24F7}" name="CODD, Helen (THE DUDLEY GROUP NHS FOUNDATION TRUST)" initials="HC" userId="S::h.codd@nhs.net::e186355c-fe57-4b34-a98c-47a36c0b1f7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EC609F"/>
    <a:srgbClr val="4F549F"/>
    <a:srgbClr val="009FE3"/>
    <a:srgbClr val="89C43F"/>
    <a:srgbClr val="EF7B60"/>
    <a:srgbClr val="F89826"/>
    <a:srgbClr val="A9D26E"/>
    <a:srgbClr val="47A3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51ECE4-FB49-4669-92A3-DF069584587D}" v="33" dt="2024-11-27T14:32:23.0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557" autoAdjust="0"/>
  </p:normalViewPr>
  <p:slideViewPr>
    <p:cSldViewPr snapToGrid="0">
      <p:cViewPr varScale="1">
        <p:scale>
          <a:sx n="69" d="100"/>
          <a:sy n="69" d="100"/>
        </p:scale>
        <p:origin x="524" y="4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736D2B-59F2-4D07-9E2C-2A000916C10F}" type="datetimeFigureOut">
              <a:rPr lang="en-GB" smtClean="0"/>
              <a:t>07/08/2025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766AA6-21A4-4CE6-94F6-353ADDC29201}" type="slidenum">
              <a:rPr lang="en-GB" smtClean="0"/>
              <a:t>‹#›</a:t>
            </a:fld>
            <a:endParaRPr lang="en-GB" dirty="0"/>
          </a:p>
        </p:txBody>
      </p:sp>
    </p:spTree>
    <p:extLst>
      <p:ext uri="{BB962C8B-B14F-4D97-AF65-F5344CB8AC3E}">
        <p14:creationId xmlns:p14="http://schemas.microsoft.com/office/powerpoint/2010/main" val="2596970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766AA6-21A4-4CE6-94F6-353ADDC29201}" type="slidenum">
              <a:rPr lang="en-GB" smtClean="0"/>
              <a:t>1</a:t>
            </a:fld>
            <a:endParaRPr lang="en-GB" dirty="0"/>
          </a:p>
        </p:txBody>
      </p:sp>
    </p:spTree>
    <p:extLst>
      <p:ext uri="{BB962C8B-B14F-4D97-AF65-F5344CB8AC3E}">
        <p14:creationId xmlns:p14="http://schemas.microsoft.com/office/powerpoint/2010/main" val="1347883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766AA6-21A4-4CE6-94F6-353ADDC29201}" type="slidenum">
              <a:rPr lang="en-GB" smtClean="0"/>
              <a:t>2</a:t>
            </a:fld>
            <a:endParaRPr lang="en-GB" dirty="0"/>
          </a:p>
        </p:txBody>
      </p:sp>
    </p:spTree>
    <p:extLst>
      <p:ext uri="{BB962C8B-B14F-4D97-AF65-F5344CB8AC3E}">
        <p14:creationId xmlns:p14="http://schemas.microsoft.com/office/powerpoint/2010/main" val="4144777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766AA6-21A4-4CE6-94F6-353ADDC29201}" type="slidenum">
              <a:rPr lang="en-GB" smtClean="0"/>
              <a:t>3</a:t>
            </a:fld>
            <a:endParaRPr lang="en-GB" dirty="0"/>
          </a:p>
        </p:txBody>
      </p:sp>
    </p:spTree>
    <p:extLst>
      <p:ext uri="{BB962C8B-B14F-4D97-AF65-F5344CB8AC3E}">
        <p14:creationId xmlns:p14="http://schemas.microsoft.com/office/powerpoint/2010/main" val="526557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766AA6-21A4-4CE6-94F6-353ADDC29201}" type="slidenum">
              <a:rPr lang="en-GB" smtClean="0"/>
              <a:t>4</a:t>
            </a:fld>
            <a:endParaRPr lang="en-GB" dirty="0"/>
          </a:p>
        </p:txBody>
      </p:sp>
    </p:spTree>
    <p:extLst>
      <p:ext uri="{BB962C8B-B14F-4D97-AF65-F5344CB8AC3E}">
        <p14:creationId xmlns:p14="http://schemas.microsoft.com/office/powerpoint/2010/main" val="3242310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766AA6-21A4-4CE6-94F6-353ADDC29201}" type="slidenum">
              <a:rPr lang="en-GB" smtClean="0"/>
              <a:t>5</a:t>
            </a:fld>
            <a:endParaRPr lang="en-GB" dirty="0"/>
          </a:p>
        </p:txBody>
      </p:sp>
    </p:spTree>
    <p:extLst>
      <p:ext uri="{BB962C8B-B14F-4D97-AF65-F5344CB8AC3E}">
        <p14:creationId xmlns:p14="http://schemas.microsoft.com/office/powerpoint/2010/main" val="3018096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766AA6-21A4-4CE6-94F6-353ADDC29201}" type="slidenum">
              <a:rPr lang="en-GB" smtClean="0"/>
              <a:t>9</a:t>
            </a:fld>
            <a:endParaRPr lang="en-GB" dirty="0"/>
          </a:p>
        </p:txBody>
      </p:sp>
    </p:spTree>
    <p:extLst>
      <p:ext uri="{BB962C8B-B14F-4D97-AF65-F5344CB8AC3E}">
        <p14:creationId xmlns:p14="http://schemas.microsoft.com/office/powerpoint/2010/main" val="2471057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6CF23-D271-87AD-5A0B-BE939ADB7C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5E350CE-F48F-7106-2DAD-CBDE870C0F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F1B8094-5530-B737-2E7A-157274EE0F7D}"/>
              </a:ext>
            </a:extLst>
          </p:cNvPr>
          <p:cNvSpPr>
            <a:spLocks noGrp="1"/>
          </p:cNvSpPr>
          <p:nvPr>
            <p:ph type="dt" sz="half" idx="10"/>
          </p:nvPr>
        </p:nvSpPr>
        <p:spPr/>
        <p:txBody>
          <a:bodyPr/>
          <a:lstStyle/>
          <a:p>
            <a:fld id="{716016D7-F841-46CA-A53A-49FB886154AA}" type="datetimeFigureOut">
              <a:rPr lang="en-GB" smtClean="0"/>
              <a:t>07/08/2025</a:t>
            </a:fld>
            <a:endParaRPr lang="en-GB" dirty="0"/>
          </a:p>
        </p:txBody>
      </p:sp>
      <p:sp>
        <p:nvSpPr>
          <p:cNvPr id="5" name="Footer Placeholder 4">
            <a:extLst>
              <a:ext uri="{FF2B5EF4-FFF2-40B4-BE49-F238E27FC236}">
                <a16:creationId xmlns:a16="http://schemas.microsoft.com/office/drawing/2014/main" id="{C9445CC9-2BB2-7E86-580C-BDBE0479EC5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9EC247A-012A-CBD6-E2A7-0CD35751C085}"/>
              </a:ext>
            </a:extLst>
          </p:cNvPr>
          <p:cNvSpPr>
            <a:spLocks noGrp="1"/>
          </p:cNvSpPr>
          <p:nvPr>
            <p:ph type="sldNum" sz="quarter" idx="12"/>
          </p:nvPr>
        </p:nvSpPr>
        <p:spPr/>
        <p:txBody>
          <a:bodyPr/>
          <a:lstStyle/>
          <a:p>
            <a:fld id="{6A5964EF-95BA-4BE4-B21D-00D63B79F424}" type="slidenum">
              <a:rPr lang="en-GB" smtClean="0"/>
              <a:t>‹#›</a:t>
            </a:fld>
            <a:endParaRPr lang="en-GB" dirty="0"/>
          </a:p>
        </p:txBody>
      </p:sp>
    </p:spTree>
    <p:extLst>
      <p:ext uri="{BB962C8B-B14F-4D97-AF65-F5344CB8AC3E}">
        <p14:creationId xmlns:p14="http://schemas.microsoft.com/office/powerpoint/2010/main" val="929215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527ED-E4D8-69FC-A6FC-F8D8B957485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BA81DF-7D9C-53DE-9FF9-2FA39928C0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D22100-A213-B942-ECF7-6B7C14857A2B}"/>
              </a:ext>
            </a:extLst>
          </p:cNvPr>
          <p:cNvSpPr>
            <a:spLocks noGrp="1"/>
          </p:cNvSpPr>
          <p:nvPr>
            <p:ph type="dt" sz="half" idx="10"/>
          </p:nvPr>
        </p:nvSpPr>
        <p:spPr/>
        <p:txBody>
          <a:bodyPr/>
          <a:lstStyle/>
          <a:p>
            <a:fld id="{716016D7-F841-46CA-A53A-49FB886154AA}" type="datetimeFigureOut">
              <a:rPr lang="en-GB" smtClean="0"/>
              <a:t>07/08/2025</a:t>
            </a:fld>
            <a:endParaRPr lang="en-GB" dirty="0"/>
          </a:p>
        </p:txBody>
      </p:sp>
      <p:sp>
        <p:nvSpPr>
          <p:cNvPr id="5" name="Footer Placeholder 4">
            <a:extLst>
              <a:ext uri="{FF2B5EF4-FFF2-40B4-BE49-F238E27FC236}">
                <a16:creationId xmlns:a16="http://schemas.microsoft.com/office/drawing/2014/main" id="{6B9901E9-3969-A7F1-1C84-1743B70803C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D8649F0-F85A-28C5-02E0-946F1C3B92A1}"/>
              </a:ext>
            </a:extLst>
          </p:cNvPr>
          <p:cNvSpPr>
            <a:spLocks noGrp="1"/>
          </p:cNvSpPr>
          <p:nvPr>
            <p:ph type="sldNum" sz="quarter" idx="12"/>
          </p:nvPr>
        </p:nvSpPr>
        <p:spPr/>
        <p:txBody>
          <a:bodyPr/>
          <a:lstStyle/>
          <a:p>
            <a:fld id="{6A5964EF-95BA-4BE4-B21D-00D63B79F424}" type="slidenum">
              <a:rPr lang="en-GB" smtClean="0"/>
              <a:t>‹#›</a:t>
            </a:fld>
            <a:endParaRPr lang="en-GB" dirty="0"/>
          </a:p>
        </p:txBody>
      </p:sp>
    </p:spTree>
    <p:extLst>
      <p:ext uri="{BB962C8B-B14F-4D97-AF65-F5344CB8AC3E}">
        <p14:creationId xmlns:p14="http://schemas.microsoft.com/office/powerpoint/2010/main" val="2171469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AD2B08-2F5C-650E-CCA3-A909A7FB67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FABCF57-CFB2-4945-3526-E48E107C70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7F58D9-90A3-366F-4169-2A9A52B6B328}"/>
              </a:ext>
            </a:extLst>
          </p:cNvPr>
          <p:cNvSpPr>
            <a:spLocks noGrp="1"/>
          </p:cNvSpPr>
          <p:nvPr>
            <p:ph type="dt" sz="half" idx="10"/>
          </p:nvPr>
        </p:nvSpPr>
        <p:spPr/>
        <p:txBody>
          <a:bodyPr/>
          <a:lstStyle/>
          <a:p>
            <a:fld id="{716016D7-F841-46CA-A53A-49FB886154AA}" type="datetimeFigureOut">
              <a:rPr lang="en-GB" smtClean="0"/>
              <a:t>07/08/2025</a:t>
            </a:fld>
            <a:endParaRPr lang="en-GB" dirty="0"/>
          </a:p>
        </p:txBody>
      </p:sp>
      <p:sp>
        <p:nvSpPr>
          <p:cNvPr id="5" name="Footer Placeholder 4">
            <a:extLst>
              <a:ext uri="{FF2B5EF4-FFF2-40B4-BE49-F238E27FC236}">
                <a16:creationId xmlns:a16="http://schemas.microsoft.com/office/drawing/2014/main" id="{55653B67-065D-D845-F8FB-40402730E6B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BF68716-AB40-610A-1F2D-2D41417249F2}"/>
              </a:ext>
            </a:extLst>
          </p:cNvPr>
          <p:cNvSpPr>
            <a:spLocks noGrp="1"/>
          </p:cNvSpPr>
          <p:nvPr>
            <p:ph type="sldNum" sz="quarter" idx="12"/>
          </p:nvPr>
        </p:nvSpPr>
        <p:spPr/>
        <p:txBody>
          <a:bodyPr/>
          <a:lstStyle/>
          <a:p>
            <a:fld id="{6A5964EF-95BA-4BE4-B21D-00D63B79F424}" type="slidenum">
              <a:rPr lang="en-GB" smtClean="0"/>
              <a:t>‹#›</a:t>
            </a:fld>
            <a:endParaRPr lang="en-GB" dirty="0"/>
          </a:p>
        </p:txBody>
      </p:sp>
    </p:spTree>
    <p:extLst>
      <p:ext uri="{BB962C8B-B14F-4D97-AF65-F5344CB8AC3E}">
        <p14:creationId xmlns:p14="http://schemas.microsoft.com/office/powerpoint/2010/main" val="855294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731A7-50F3-1F33-5728-B7DEFE0B8C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C028A3-563E-5989-7D33-BBD8D6416C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2B8ABD-642B-B19F-A260-0FAA9FB7CE4A}"/>
              </a:ext>
            </a:extLst>
          </p:cNvPr>
          <p:cNvSpPr>
            <a:spLocks noGrp="1"/>
          </p:cNvSpPr>
          <p:nvPr>
            <p:ph type="dt" sz="half" idx="10"/>
          </p:nvPr>
        </p:nvSpPr>
        <p:spPr/>
        <p:txBody>
          <a:bodyPr/>
          <a:lstStyle/>
          <a:p>
            <a:fld id="{716016D7-F841-46CA-A53A-49FB886154AA}" type="datetimeFigureOut">
              <a:rPr lang="en-GB" smtClean="0"/>
              <a:t>07/08/2025</a:t>
            </a:fld>
            <a:endParaRPr lang="en-GB" dirty="0"/>
          </a:p>
        </p:txBody>
      </p:sp>
      <p:sp>
        <p:nvSpPr>
          <p:cNvPr id="5" name="Footer Placeholder 4">
            <a:extLst>
              <a:ext uri="{FF2B5EF4-FFF2-40B4-BE49-F238E27FC236}">
                <a16:creationId xmlns:a16="http://schemas.microsoft.com/office/drawing/2014/main" id="{60CF38B8-58E8-8148-EF19-444A8617054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401E03A-AF31-62D7-62D3-7810F196299A}"/>
              </a:ext>
            </a:extLst>
          </p:cNvPr>
          <p:cNvSpPr>
            <a:spLocks noGrp="1"/>
          </p:cNvSpPr>
          <p:nvPr>
            <p:ph type="sldNum" sz="quarter" idx="12"/>
          </p:nvPr>
        </p:nvSpPr>
        <p:spPr/>
        <p:txBody>
          <a:bodyPr/>
          <a:lstStyle/>
          <a:p>
            <a:fld id="{6A5964EF-95BA-4BE4-B21D-00D63B79F424}" type="slidenum">
              <a:rPr lang="en-GB" smtClean="0"/>
              <a:t>‹#›</a:t>
            </a:fld>
            <a:endParaRPr lang="en-GB" dirty="0"/>
          </a:p>
        </p:txBody>
      </p:sp>
    </p:spTree>
    <p:extLst>
      <p:ext uri="{BB962C8B-B14F-4D97-AF65-F5344CB8AC3E}">
        <p14:creationId xmlns:p14="http://schemas.microsoft.com/office/powerpoint/2010/main" val="3827414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A4EEB-BF91-B87D-4094-E7ACD82458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52D819A-441D-FDCF-DA2D-A653C68EDB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72554F-BA76-09DC-289F-1C7D9C357551}"/>
              </a:ext>
            </a:extLst>
          </p:cNvPr>
          <p:cNvSpPr>
            <a:spLocks noGrp="1"/>
          </p:cNvSpPr>
          <p:nvPr>
            <p:ph type="dt" sz="half" idx="10"/>
          </p:nvPr>
        </p:nvSpPr>
        <p:spPr/>
        <p:txBody>
          <a:bodyPr/>
          <a:lstStyle/>
          <a:p>
            <a:fld id="{716016D7-F841-46CA-A53A-49FB886154AA}" type="datetimeFigureOut">
              <a:rPr lang="en-GB" smtClean="0"/>
              <a:t>07/08/2025</a:t>
            </a:fld>
            <a:endParaRPr lang="en-GB" dirty="0"/>
          </a:p>
        </p:txBody>
      </p:sp>
      <p:sp>
        <p:nvSpPr>
          <p:cNvPr id="5" name="Footer Placeholder 4">
            <a:extLst>
              <a:ext uri="{FF2B5EF4-FFF2-40B4-BE49-F238E27FC236}">
                <a16:creationId xmlns:a16="http://schemas.microsoft.com/office/drawing/2014/main" id="{EB79C609-67FB-E441-DE20-0FC8CD7283C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9C37E52-FAE9-F964-870A-E9EF7713EF70}"/>
              </a:ext>
            </a:extLst>
          </p:cNvPr>
          <p:cNvSpPr>
            <a:spLocks noGrp="1"/>
          </p:cNvSpPr>
          <p:nvPr>
            <p:ph type="sldNum" sz="quarter" idx="12"/>
          </p:nvPr>
        </p:nvSpPr>
        <p:spPr/>
        <p:txBody>
          <a:bodyPr/>
          <a:lstStyle/>
          <a:p>
            <a:fld id="{6A5964EF-95BA-4BE4-B21D-00D63B79F424}" type="slidenum">
              <a:rPr lang="en-GB" smtClean="0"/>
              <a:t>‹#›</a:t>
            </a:fld>
            <a:endParaRPr lang="en-GB" dirty="0"/>
          </a:p>
        </p:txBody>
      </p:sp>
    </p:spTree>
    <p:extLst>
      <p:ext uri="{BB962C8B-B14F-4D97-AF65-F5344CB8AC3E}">
        <p14:creationId xmlns:p14="http://schemas.microsoft.com/office/powerpoint/2010/main" val="204259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A0BB1-5E5C-FEE5-2FC8-F45B51C19E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CBE509-9334-9F5D-36FC-3F85F1D5ED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A12D447-3363-F38A-4DE9-709AD8EFC8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B2A7D76-BDF5-2086-0BE3-5B8CB3D69340}"/>
              </a:ext>
            </a:extLst>
          </p:cNvPr>
          <p:cNvSpPr>
            <a:spLocks noGrp="1"/>
          </p:cNvSpPr>
          <p:nvPr>
            <p:ph type="dt" sz="half" idx="10"/>
          </p:nvPr>
        </p:nvSpPr>
        <p:spPr/>
        <p:txBody>
          <a:bodyPr/>
          <a:lstStyle/>
          <a:p>
            <a:fld id="{716016D7-F841-46CA-A53A-49FB886154AA}" type="datetimeFigureOut">
              <a:rPr lang="en-GB" smtClean="0"/>
              <a:t>07/08/2025</a:t>
            </a:fld>
            <a:endParaRPr lang="en-GB" dirty="0"/>
          </a:p>
        </p:txBody>
      </p:sp>
      <p:sp>
        <p:nvSpPr>
          <p:cNvPr id="6" name="Footer Placeholder 5">
            <a:extLst>
              <a:ext uri="{FF2B5EF4-FFF2-40B4-BE49-F238E27FC236}">
                <a16:creationId xmlns:a16="http://schemas.microsoft.com/office/drawing/2014/main" id="{453F5D15-1F91-F8E8-8F1C-157F3301ACA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731787B-1740-A808-33F7-3098EC3A0A7D}"/>
              </a:ext>
            </a:extLst>
          </p:cNvPr>
          <p:cNvSpPr>
            <a:spLocks noGrp="1"/>
          </p:cNvSpPr>
          <p:nvPr>
            <p:ph type="sldNum" sz="quarter" idx="12"/>
          </p:nvPr>
        </p:nvSpPr>
        <p:spPr/>
        <p:txBody>
          <a:bodyPr/>
          <a:lstStyle/>
          <a:p>
            <a:fld id="{6A5964EF-95BA-4BE4-B21D-00D63B79F424}" type="slidenum">
              <a:rPr lang="en-GB" smtClean="0"/>
              <a:t>‹#›</a:t>
            </a:fld>
            <a:endParaRPr lang="en-GB" dirty="0"/>
          </a:p>
        </p:txBody>
      </p:sp>
    </p:spTree>
    <p:extLst>
      <p:ext uri="{BB962C8B-B14F-4D97-AF65-F5344CB8AC3E}">
        <p14:creationId xmlns:p14="http://schemas.microsoft.com/office/powerpoint/2010/main" val="1680367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01F08-DFE4-EEF0-289C-45D2B9B2AA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10E1AA-0A5B-BC71-A7B4-6F4F14CB47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AF0BC8-9D6A-4EDA-130B-523A542DB5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A0F88A4-7169-E595-2433-B1A5B04EA1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CC010F-D2AD-D0CF-310C-1F65B330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A803D3E-B841-0982-C5C9-224A311A52AD}"/>
              </a:ext>
            </a:extLst>
          </p:cNvPr>
          <p:cNvSpPr>
            <a:spLocks noGrp="1"/>
          </p:cNvSpPr>
          <p:nvPr>
            <p:ph type="dt" sz="half" idx="10"/>
          </p:nvPr>
        </p:nvSpPr>
        <p:spPr/>
        <p:txBody>
          <a:bodyPr/>
          <a:lstStyle/>
          <a:p>
            <a:fld id="{716016D7-F841-46CA-A53A-49FB886154AA}" type="datetimeFigureOut">
              <a:rPr lang="en-GB" smtClean="0"/>
              <a:t>07/08/2025</a:t>
            </a:fld>
            <a:endParaRPr lang="en-GB" dirty="0"/>
          </a:p>
        </p:txBody>
      </p:sp>
      <p:sp>
        <p:nvSpPr>
          <p:cNvPr id="8" name="Footer Placeholder 7">
            <a:extLst>
              <a:ext uri="{FF2B5EF4-FFF2-40B4-BE49-F238E27FC236}">
                <a16:creationId xmlns:a16="http://schemas.microsoft.com/office/drawing/2014/main" id="{4ED98EBB-BAAA-3DCD-0D07-EAB45D9A88A6}"/>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4F5C492F-F6A5-CB6A-3AB1-377741C79A18}"/>
              </a:ext>
            </a:extLst>
          </p:cNvPr>
          <p:cNvSpPr>
            <a:spLocks noGrp="1"/>
          </p:cNvSpPr>
          <p:nvPr>
            <p:ph type="sldNum" sz="quarter" idx="12"/>
          </p:nvPr>
        </p:nvSpPr>
        <p:spPr/>
        <p:txBody>
          <a:bodyPr/>
          <a:lstStyle/>
          <a:p>
            <a:fld id="{6A5964EF-95BA-4BE4-B21D-00D63B79F424}" type="slidenum">
              <a:rPr lang="en-GB" smtClean="0"/>
              <a:t>‹#›</a:t>
            </a:fld>
            <a:endParaRPr lang="en-GB" dirty="0"/>
          </a:p>
        </p:txBody>
      </p:sp>
    </p:spTree>
    <p:extLst>
      <p:ext uri="{BB962C8B-B14F-4D97-AF65-F5344CB8AC3E}">
        <p14:creationId xmlns:p14="http://schemas.microsoft.com/office/powerpoint/2010/main" val="2695878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897D2-9911-703D-5E5D-6E20D24DA16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010050C-D875-066E-83E0-335A54425157}"/>
              </a:ext>
            </a:extLst>
          </p:cNvPr>
          <p:cNvSpPr>
            <a:spLocks noGrp="1"/>
          </p:cNvSpPr>
          <p:nvPr>
            <p:ph type="dt" sz="half" idx="10"/>
          </p:nvPr>
        </p:nvSpPr>
        <p:spPr/>
        <p:txBody>
          <a:bodyPr/>
          <a:lstStyle/>
          <a:p>
            <a:fld id="{716016D7-F841-46CA-A53A-49FB886154AA}" type="datetimeFigureOut">
              <a:rPr lang="en-GB" smtClean="0"/>
              <a:t>07/08/2025</a:t>
            </a:fld>
            <a:endParaRPr lang="en-GB" dirty="0"/>
          </a:p>
        </p:txBody>
      </p:sp>
      <p:sp>
        <p:nvSpPr>
          <p:cNvPr id="4" name="Footer Placeholder 3">
            <a:extLst>
              <a:ext uri="{FF2B5EF4-FFF2-40B4-BE49-F238E27FC236}">
                <a16:creationId xmlns:a16="http://schemas.microsoft.com/office/drawing/2014/main" id="{7AC11CA9-1FED-1DF2-E908-6B355D1C9C6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41BBA56-CCF7-1BE2-8B14-AD11E1CDCE14}"/>
              </a:ext>
            </a:extLst>
          </p:cNvPr>
          <p:cNvSpPr>
            <a:spLocks noGrp="1"/>
          </p:cNvSpPr>
          <p:nvPr>
            <p:ph type="sldNum" sz="quarter" idx="12"/>
          </p:nvPr>
        </p:nvSpPr>
        <p:spPr/>
        <p:txBody>
          <a:bodyPr/>
          <a:lstStyle/>
          <a:p>
            <a:fld id="{6A5964EF-95BA-4BE4-B21D-00D63B79F424}" type="slidenum">
              <a:rPr lang="en-GB" smtClean="0"/>
              <a:t>‹#›</a:t>
            </a:fld>
            <a:endParaRPr lang="en-GB" dirty="0"/>
          </a:p>
        </p:txBody>
      </p:sp>
    </p:spTree>
    <p:extLst>
      <p:ext uri="{BB962C8B-B14F-4D97-AF65-F5344CB8AC3E}">
        <p14:creationId xmlns:p14="http://schemas.microsoft.com/office/powerpoint/2010/main" val="1827592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DF9EEB-4FF3-1820-D7CB-E0D18479A819}"/>
              </a:ext>
            </a:extLst>
          </p:cNvPr>
          <p:cNvSpPr>
            <a:spLocks noGrp="1"/>
          </p:cNvSpPr>
          <p:nvPr>
            <p:ph type="dt" sz="half" idx="10"/>
          </p:nvPr>
        </p:nvSpPr>
        <p:spPr/>
        <p:txBody>
          <a:bodyPr/>
          <a:lstStyle/>
          <a:p>
            <a:fld id="{716016D7-F841-46CA-A53A-49FB886154AA}" type="datetimeFigureOut">
              <a:rPr lang="en-GB" smtClean="0"/>
              <a:t>07/08/2025</a:t>
            </a:fld>
            <a:endParaRPr lang="en-GB" dirty="0"/>
          </a:p>
        </p:txBody>
      </p:sp>
      <p:sp>
        <p:nvSpPr>
          <p:cNvPr id="3" name="Footer Placeholder 2">
            <a:extLst>
              <a:ext uri="{FF2B5EF4-FFF2-40B4-BE49-F238E27FC236}">
                <a16:creationId xmlns:a16="http://schemas.microsoft.com/office/drawing/2014/main" id="{26FCB417-1356-D0E2-A92F-A372BB3C4CDF}"/>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42FE674D-8CB5-EC59-2E02-AA0D17D3B984}"/>
              </a:ext>
            </a:extLst>
          </p:cNvPr>
          <p:cNvSpPr>
            <a:spLocks noGrp="1"/>
          </p:cNvSpPr>
          <p:nvPr>
            <p:ph type="sldNum" sz="quarter" idx="12"/>
          </p:nvPr>
        </p:nvSpPr>
        <p:spPr/>
        <p:txBody>
          <a:bodyPr/>
          <a:lstStyle/>
          <a:p>
            <a:fld id="{6A5964EF-95BA-4BE4-B21D-00D63B79F424}" type="slidenum">
              <a:rPr lang="en-GB" smtClean="0"/>
              <a:t>‹#›</a:t>
            </a:fld>
            <a:endParaRPr lang="en-GB" dirty="0"/>
          </a:p>
        </p:txBody>
      </p:sp>
    </p:spTree>
    <p:extLst>
      <p:ext uri="{BB962C8B-B14F-4D97-AF65-F5344CB8AC3E}">
        <p14:creationId xmlns:p14="http://schemas.microsoft.com/office/powerpoint/2010/main" val="1302642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883D9-5D4E-0454-4B68-417BB31EC4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395F5CF-638F-0D11-777E-8719A1E871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700A9FC-928C-C34E-A139-731507491A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F47A57-CE69-CCD8-4550-275731C83DB8}"/>
              </a:ext>
            </a:extLst>
          </p:cNvPr>
          <p:cNvSpPr>
            <a:spLocks noGrp="1"/>
          </p:cNvSpPr>
          <p:nvPr>
            <p:ph type="dt" sz="half" idx="10"/>
          </p:nvPr>
        </p:nvSpPr>
        <p:spPr/>
        <p:txBody>
          <a:bodyPr/>
          <a:lstStyle/>
          <a:p>
            <a:fld id="{716016D7-F841-46CA-A53A-49FB886154AA}" type="datetimeFigureOut">
              <a:rPr lang="en-GB" smtClean="0"/>
              <a:t>07/08/2025</a:t>
            </a:fld>
            <a:endParaRPr lang="en-GB" dirty="0"/>
          </a:p>
        </p:txBody>
      </p:sp>
      <p:sp>
        <p:nvSpPr>
          <p:cNvPr id="6" name="Footer Placeholder 5">
            <a:extLst>
              <a:ext uri="{FF2B5EF4-FFF2-40B4-BE49-F238E27FC236}">
                <a16:creationId xmlns:a16="http://schemas.microsoft.com/office/drawing/2014/main" id="{15941BF2-A0E4-C662-3D2B-CA688FA658F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66BF49D-FA32-90A4-B46A-D1130409494A}"/>
              </a:ext>
            </a:extLst>
          </p:cNvPr>
          <p:cNvSpPr>
            <a:spLocks noGrp="1"/>
          </p:cNvSpPr>
          <p:nvPr>
            <p:ph type="sldNum" sz="quarter" idx="12"/>
          </p:nvPr>
        </p:nvSpPr>
        <p:spPr/>
        <p:txBody>
          <a:bodyPr/>
          <a:lstStyle/>
          <a:p>
            <a:fld id="{6A5964EF-95BA-4BE4-B21D-00D63B79F424}" type="slidenum">
              <a:rPr lang="en-GB" smtClean="0"/>
              <a:t>‹#›</a:t>
            </a:fld>
            <a:endParaRPr lang="en-GB" dirty="0"/>
          </a:p>
        </p:txBody>
      </p:sp>
    </p:spTree>
    <p:extLst>
      <p:ext uri="{BB962C8B-B14F-4D97-AF65-F5344CB8AC3E}">
        <p14:creationId xmlns:p14="http://schemas.microsoft.com/office/powerpoint/2010/main" val="4092362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3487E-88E9-262B-0051-D772266FBE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168A00C-9BD8-9A10-E48E-AAE066C7DD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a:extLst>
              <a:ext uri="{FF2B5EF4-FFF2-40B4-BE49-F238E27FC236}">
                <a16:creationId xmlns:a16="http://schemas.microsoft.com/office/drawing/2014/main" id="{08890BAC-9188-34B8-C042-45204FEDA6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D50148-8D28-B31B-EEDB-F5B979B4DBD0}"/>
              </a:ext>
            </a:extLst>
          </p:cNvPr>
          <p:cNvSpPr>
            <a:spLocks noGrp="1"/>
          </p:cNvSpPr>
          <p:nvPr>
            <p:ph type="dt" sz="half" idx="10"/>
          </p:nvPr>
        </p:nvSpPr>
        <p:spPr/>
        <p:txBody>
          <a:bodyPr/>
          <a:lstStyle/>
          <a:p>
            <a:fld id="{716016D7-F841-46CA-A53A-49FB886154AA}" type="datetimeFigureOut">
              <a:rPr lang="en-GB" smtClean="0"/>
              <a:t>07/08/2025</a:t>
            </a:fld>
            <a:endParaRPr lang="en-GB" dirty="0"/>
          </a:p>
        </p:txBody>
      </p:sp>
      <p:sp>
        <p:nvSpPr>
          <p:cNvPr id="6" name="Footer Placeholder 5">
            <a:extLst>
              <a:ext uri="{FF2B5EF4-FFF2-40B4-BE49-F238E27FC236}">
                <a16:creationId xmlns:a16="http://schemas.microsoft.com/office/drawing/2014/main" id="{A2522BD5-CEED-AF27-1533-4693821CBBED}"/>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247D291-4B21-4998-15E1-1F113BC8EC3C}"/>
              </a:ext>
            </a:extLst>
          </p:cNvPr>
          <p:cNvSpPr>
            <a:spLocks noGrp="1"/>
          </p:cNvSpPr>
          <p:nvPr>
            <p:ph type="sldNum" sz="quarter" idx="12"/>
          </p:nvPr>
        </p:nvSpPr>
        <p:spPr/>
        <p:txBody>
          <a:bodyPr/>
          <a:lstStyle/>
          <a:p>
            <a:fld id="{6A5964EF-95BA-4BE4-B21D-00D63B79F424}" type="slidenum">
              <a:rPr lang="en-GB" smtClean="0"/>
              <a:t>‹#›</a:t>
            </a:fld>
            <a:endParaRPr lang="en-GB" dirty="0"/>
          </a:p>
        </p:txBody>
      </p:sp>
    </p:spTree>
    <p:extLst>
      <p:ext uri="{BB962C8B-B14F-4D97-AF65-F5344CB8AC3E}">
        <p14:creationId xmlns:p14="http://schemas.microsoft.com/office/powerpoint/2010/main" val="2359483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A11468-9FC4-2011-41F8-B1C17AF853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3992D2-18CD-34F8-95BB-04C7BBCECE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6108A8-E6C9-22D2-CD3D-B72CD9EF0D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6016D7-F841-46CA-A53A-49FB886154AA}" type="datetimeFigureOut">
              <a:rPr lang="en-GB" smtClean="0"/>
              <a:t>07/08/2025</a:t>
            </a:fld>
            <a:endParaRPr lang="en-GB" dirty="0"/>
          </a:p>
        </p:txBody>
      </p:sp>
      <p:sp>
        <p:nvSpPr>
          <p:cNvPr id="5" name="Footer Placeholder 4">
            <a:extLst>
              <a:ext uri="{FF2B5EF4-FFF2-40B4-BE49-F238E27FC236}">
                <a16:creationId xmlns:a16="http://schemas.microsoft.com/office/drawing/2014/main" id="{38B30DD5-8B3E-36A1-E7A0-5BAA0E34B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50C37BEE-E70C-771C-5A73-010A76F67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5964EF-95BA-4BE4-B21D-00D63B79F424}" type="slidenum">
              <a:rPr lang="en-GB" smtClean="0"/>
              <a:t>‹#›</a:t>
            </a:fld>
            <a:endParaRPr lang="en-GB" dirty="0"/>
          </a:p>
        </p:txBody>
      </p:sp>
    </p:spTree>
    <p:extLst>
      <p:ext uri="{BB962C8B-B14F-4D97-AF65-F5344CB8AC3E}">
        <p14:creationId xmlns:p14="http://schemas.microsoft.com/office/powerpoint/2010/main" val="105266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988C44-9950-8F68-DFFF-922505C8EA3D}"/>
              </a:ext>
            </a:extLst>
          </p:cNvPr>
          <p:cNvPicPr>
            <a:picLocks noGrp="1" noRot="1" noChangeAspect="1" noMove="1" noResize="1" noEditPoints="1" noAdjustHandles="1" noChangeArrowheads="1" noChangeShapeType="1" noCrop="1"/>
          </p:cNvPicPr>
          <p:nvPr/>
        </p:nvPicPr>
        <p:blipFill>
          <a:blip r:embed="rId3"/>
          <a:stretch>
            <a:fillRect/>
          </a:stretch>
        </p:blipFill>
        <p:spPr>
          <a:xfrm>
            <a:off x="-528" y="0"/>
            <a:ext cx="12192528" cy="6858297"/>
          </a:xfrm>
          <a:prstGeom prst="rect">
            <a:avLst/>
          </a:prstGeom>
        </p:spPr>
      </p:pic>
      <p:sp>
        <p:nvSpPr>
          <p:cNvPr id="2" name="Title 1">
            <a:extLst>
              <a:ext uri="{FF2B5EF4-FFF2-40B4-BE49-F238E27FC236}">
                <a16:creationId xmlns:a16="http://schemas.microsoft.com/office/drawing/2014/main" id="{75010818-6A96-A206-6045-0EF473CBE2EC}"/>
              </a:ext>
            </a:extLst>
          </p:cNvPr>
          <p:cNvSpPr>
            <a:spLocks noGrp="1"/>
          </p:cNvSpPr>
          <p:nvPr>
            <p:ph type="title"/>
          </p:nvPr>
        </p:nvSpPr>
        <p:spPr>
          <a:xfrm>
            <a:off x="246130" y="2965549"/>
            <a:ext cx="11699212" cy="1325563"/>
          </a:xfrm>
        </p:spPr>
        <p:txBody>
          <a:bodyPr>
            <a:noAutofit/>
          </a:bodyPr>
          <a:lstStyle/>
          <a:p>
            <a:pPr algn="ctr"/>
            <a:r>
              <a:rPr lang="en-GB" sz="4800" b="1" kern="100" dirty="0">
                <a:solidFill>
                  <a:srgbClr val="00AEEF"/>
                </a:solidFill>
                <a:latin typeface="Arial" panose="020B0604020202020204" pitchFamily="34" charset="0"/>
              </a:rPr>
              <a:t>Women’s Health Hub</a:t>
            </a:r>
            <a:br>
              <a:rPr lang="en-GB" sz="4800" b="1" kern="100" dirty="0">
                <a:solidFill>
                  <a:srgbClr val="00AEEF"/>
                </a:solidFill>
                <a:latin typeface="Arial" panose="020B0604020202020204" pitchFamily="34" charset="0"/>
              </a:rPr>
            </a:br>
            <a:r>
              <a:rPr lang="en-GB" sz="4800" b="1" kern="100" dirty="0">
                <a:solidFill>
                  <a:srgbClr val="00AEEF"/>
                </a:solidFill>
                <a:latin typeface="Arial" panose="020B0604020202020204" pitchFamily="34" charset="0"/>
              </a:rPr>
              <a:t>Menopause Cafes </a:t>
            </a:r>
            <a:endParaRPr lang="en-GB" sz="4800" dirty="0">
              <a:solidFill>
                <a:srgbClr val="00AEEF"/>
              </a:solidFill>
            </a:endParaRPr>
          </a:p>
        </p:txBody>
      </p:sp>
      <p:sp>
        <p:nvSpPr>
          <p:cNvPr id="5" name="Title 1">
            <a:extLst>
              <a:ext uri="{FF2B5EF4-FFF2-40B4-BE49-F238E27FC236}">
                <a16:creationId xmlns:a16="http://schemas.microsoft.com/office/drawing/2014/main" id="{BEE353E8-08BA-AB32-2765-A598E1FA76EF}"/>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3" name="Title 1">
            <a:extLst>
              <a:ext uri="{FF2B5EF4-FFF2-40B4-BE49-F238E27FC236}">
                <a16:creationId xmlns:a16="http://schemas.microsoft.com/office/drawing/2014/main" id="{9BEE8D98-060C-FB21-4B2A-EBD46B0882A0}"/>
              </a:ext>
            </a:extLst>
          </p:cNvPr>
          <p:cNvSpPr txBox="1">
            <a:spLocks/>
          </p:cNvSpPr>
          <p:nvPr/>
        </p:nvSpPr>
        <p:spPr>
          <a:xfrm>
            <a:off x="246130" y="3345871"/>
            <a:ext cx="116992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dirty="0">
              <a:solidFill>
                <a:srgbClr val="4F549F"/>
              </a:solidFill>
            </a:endParaRPr>
          </a:p>
        </p:txBody>
      </p:sp>
      <p:sp>
        <p:nvSpPr>
          <p:cNvPr id="6" name="Title 1">
            <a:extLst>
              <a:ext uri="{FF2B5EF4-FFF2-40B4-BE49-F238E27FC236}">
                <a16:creationId xmlns:a16="http://schemas.microsoft.com/office/drawing/2014/main" id="{38B35E6B-8429-4382-4F21-D297A5D7A275}"/>
              </a:ext>
            </a:extLst>
          </p:cNvPr>
          <p:cNvSpPr txBox="1">
            <a:spLocks/>
          </p:cNvSpPr>
          <p:nvPr/>
        </p:nvSpPr>
        <p:spPr>
          <a:xfrm>
            <a:off x="246130" y="4008652"/>
            <a:ext cx="116992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kern="100" dirty="0">
                <a:solidFill>
                  <a:srgbClr val="4F549F"/>
                </a:solidFill>
                <a:latin typeface="Arial" panose="020B0604020202020204" pitchFamily="34" charset="0"/>
              </a:rPr>
              <a:t>Summary report 2025</a:t>
            </a:r>
          </a:p>
        </p:txBody>
      </p:sp>
      <p:pic>
        <p:nvPicPr>
          <p:cNvPr id="7" name="Picture 6">
            <a:extLst>
              <a:ext uri="{FF2B5EF4-FFF2-40B4-BE49-F238E27FC236}">
                <a16:creationId xmlns:a16="http://schemas.microsoft.com/office/drawing/2014/main" id="{0873297F-74DC-DBF9-4233-F9C959803E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117" y="5189791"/>
            <a:ext cx="2067663" cy="1324811"/>
          </a:xfrm>
          <a:prstGeom prst="rect">
            <a:avLst/>
          </a:prstGeom>
        </p:spPr>
      </p:pic>
      <p:pic>
        <p:nvPicPr>
          <p:cNvPr id="8" name="Picture 7">
            <a:extLst>
              <a:ext uri="{FF2B5EF4-FFF2-40B4-BE49-F238E27FC236}">
                <a16:creationId xmlns:a16="http://schemas.microsoft.com/office/drawing/2014/main" id="{7F7C9750-CDC8-3921-61C0-D6431F437053}"/>
              </a:ext>
            </a:extLst>
          </p:cNvPr>
          <p:cNvPicPr>
            <a:picLocks noChangeAspect="1"/>
          </p:cNvPicPr>
          <p:nvPr/>
        </p:nvPicPr>
        <p:blipFill>
          <a:blip r:embed="rId5"/>
          <a:stretch>
            <a:fillRect/>
          </a:stretch>
        </p:blipFill>
        <p:spPr>
          <a:xfrm>
            <a:off x="9106678" y="6034868"/>
            <a:ext cx="2838664" cy="479734"/>
          </a:xfrm>
          <a:prstGeom prst="rect">
            <a:avLst/>
          </a:prstGeom>
        </p:spPr>
      </p:pic>
    </p:spTree>
    <p:extLst>
      <p:ext uri="{BB962C8B-B14F-4D97-AF65-F5344CB8AC3E}">
        <p14:creationId xmlns:p14="http://schemas.microsoft.com/office/powerpoint/2010/main" val="1803989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0B18BE-7EDD-13C5-4164-1990EDD7E02E}"/>
              </a:ext>
            </a:extLst>
          </p:cNvPr>
          <p:cNvPicPr>
            <a:picLocks noChangeAspect="1"/>
          </p:cNvPicPr>
          <p:nvPr/>
        </p:nvPicPr>
        <p:blipFill>
          <a:blip r:embed="rId2"/>
          <a:stretch>
            <a:fillRect/>
          </a:stretch>
        </p:blipFill>
        <p:spPr>
          <a:xfrm>
            <a:off x="0" y="-779"/>
            <a:ext cx="12192000" cy="6858779"/>
          </a:xfrm>
          <a:prstGeom prst="rect">
            <a:avLst/>
          </a:prstGeom>
        </p:spPr>
      </p:pic>
      <p:sp>
        <p:nvSpPr>
          <p:cNvPr id="2" name="Title 1">
            <a:extLst>
              <a:ext uri="{FF2B5EF4-FFF2-40B4-BE49-F238E27FC236}">
                <a16:creationId xmlns:a16="http://schemas.microsoft.com/office/drawing/2014/main" id="{A1926F6B-4F17-8D90-2F8C-1643492DAA33}"/>
              </a:ext>
            </a:extLst>
          </p:cNvPr>
          <p:cNvSpPr>
            <a:spLocks noGrp="1"/>
          </p:cNvSpPr>
          <p:nvPr>
            <p:ph type="title"/>
          </p:nvPr>
        </p:nvSpPr>
        <p:spPr>
          <a:xfrm>
            <a:off x="838200" y="234497"/>
            <a:ext cx="10515600" cy="1325563"/>
          </a:xfrm>
        </p:spPr>
        <p:txBody>
          <a:bodyPr>
            <a:normAutofit/>
          </a:bodyPr>
          <a:lstStyle/>
          <a:p>
            <a:r>
              <a:rPr lang="en-GB" sz="3600" b="1" dirty="0">
                <a:solidFill>
                  <a:srgbClr val="4F549F"/>
                </a:solidFill>
                <a:latin typeface="Arial" panose="020B0604020202020204" pitchFamily="34" charset="0"/>
                <a:cs typeface="Arial" panose="020B0604020202020204" pitchFamily="34" charset="0"/>
              </a:rPr>
              <a:t>Impact</a:t>
            </a:r>
          </a:p>
        </p:txBody>
      </p:sp>
      <p:sp>
        <p:nvSpPr>
          <p:cNvPr id="3" name="Rectangle: Rounded Corners 2">
            <a:extLst>
              <a:ext uri="{FF2B5EF4-FFF2-40B4-BE49-F238E27FC236}">
                <a16:creationId xmlns:a16="http://schemas.microsoft.com/office/drawing/2014/main" id="{BF180725-B587-40A4-BECD-5125E0CA8373}"/>
              </a:ext>
            </a:extLst>
          </p:cNvPr>
          <p:cNvSpPr/>
          <p:nvPr/>
        </p:nvSpPr>
        <p:spPr>
          <a:xfrm>
            <a:off x="670241" y="1448088"/>
            <a:ext cx="3649824" cy="1366130"/>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5" name="TextBox 4">
            <a:extLst>
              <a:ext uri="{FF2B5EF4-FFF2-40B4-BE49-F238E27FC236}">
                <a16:creationId xmlns:a16="http://schemas.microsoft.com/office/drawing/2014/main" id="{F11C641B-AC14-5BEF-79CE-9C19E1AC9E11}"/>
              </a:ext>
            </a:extLst>
          </p:cNvPr>
          <p:cNvSpPr txBox="1"/>
          <p:nvPr/>
        </p:nvSpPr>
        <p:spPr>
          <a:xfrm>
            <a:off x="896702" y="1341459"/>
            <a:ext cx="805530" cy="1446550"/>
          </a:xfrm>
          <a:prstGeom prst="rect">
            <a:avLst/>
          </a:prstGeom>
          <a:noFill/>
        </p:spPr>
        <p:txBody>
          <a:bodyPr wrap="square" rtlCol="0">
            <a:spAutoFit/>
          </a:bodyPr>
          <a:lstStyle/>
          <a:p>
            <a:r>
              <a:rPr lang="en-GB" sz="8800" b="1" dirty="0">
                <a:solidFill>
                  <a:schemeClr val="bg1"/>
                </a:solidFill>
              </a:rPr>
              <a:t>6</a:t>
            </a:r>
          </a:p>
        </p:txBody>
      </p:sp>
      <p:sp>
        <p:nvSpPr>
          <p:cNvPr id="6" name="TextBox 5">
            <a:extLst>
              <a:ext uri="{FF2B5EF4-FFF2-40B4-BE49-F238E27FC236}">
                <a16:creationId xmlns:a16="http://schemas.microsoft.com/office/drawing/2014/main" id="{B6A4A46B-BA4B-79E5-CD34-15E4EE1478BF}"/>
              </a:ext>
            </a:extLst>
          </p:cNvPr>
          <p:cNvSpPr txBox="1"/>
          <p:nvPr/>
        </p:nvSpPr>
        <p:spPr>
          <a:xfrm>
            <a:off x="1666856" y="1605129"/>
            <a:ext cx="2636768" cy="1015663"/>
          </a:xfrm>
          <a:prstGeom prst="rect">
            <a:avLst/>
          </a:prstGeom>
          <a:noFill/>
        </p:spPr>
        <p:txBody>
          <a:bodyPr wrap="square" rtlCol="0">
            <a:spAutoFit/>
          </a:bodyPr>
          <a:lstStyle/>
          <a:p>
            <a:r>
              <a:rPr lang="en-GB" sz="2000" dirty="0">
                <a:solidFill>
                  <a:schemeClr val="bg1"/>
                </a:solidFill>
              </a:rPr>
              <a:t>Menopause cafes held across the Dudley Borough</a:t>
            </a:r>
          </a:p>
        </p:txBody>
      </p:sp>
      <p:sp>
        <p:nvSpPr>
          <p:cNvPr id="7" name="Rectangle: Rounded Corners 6">
            <a:extLst>
              <a:ext uri="{FF2B5EF4-FFF2-40B4-BE49-F238E27FC236}">
                <a16:creationId xmlns:a16="http://schemas.microsoft.com/office/drawing/2014/main" id="{9B05E93B-4447-ED51-6553-6A3D0EE742DF}"/>
              </a:ext>
            </a:extLst>
          </p:cNvPr>
          <p:cNvSpPr/>
          <p:nvPr/>
        </p:nvSpPr>
        <p:spPr>
          <a:xfrm>
            <a:off x="670241" y="2993210"/>
            <a:ext cx="3649824" cy="1355638"/>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pic>
        <p:nvPicPr>
          <p:cNvPr id="20" name="Picture 19">
            <a:extLst>
              <a:ext uri="{FF2B5EF4-FFF2-40B4-BE49-F238E27FC236}">
                <a16:creationId xmlns:a16="http://schemas.microsoft.com/office/drawing/2014/main" id="{51698D7E-C2E4-C7DD-DDCE-F3BD7600E291}"/>
              </a:ext>
            </a:extLst>
          </p:cNvPr>
          <p:cNvPicPr>
            <a:picLocks noChangeAspect="1"/>
          </p:cNvPicPr>
          <p:nvPr/>
        </p:nvPicPr>
        <p:blipFill>
          <a:blip r:embed="rId3"/>
          <a:srcRect l="16262" r="23837"/>
          <a:stretch>
            <a:fillRect/>
          </a:stretch>
        </p:blipFill>
        <p:spPr>
          <a:xfrm>
            <a:off x="4684352" y="1295006"/>
            <a:ext cx="3867531" cy="4984704"/>
          </a:xfrm>
          <a:prstGeom prst="rect">
            <a:avLst/>
          </a:prstGeom>
        </p:spPr>
      </p:pic>
      <p:sp>
        <p:nvSpPr>
          <p:cNvPr id="21" name="TextBox 20">
            <a:extLst>
              <a:ext uri="{FF2B5EF4-FFF2-40B4-BE49-F238E27FC236}">
                <a16:creationId xmlns:a16="http://schemas.microsoft.com/office/drawing/2014/main" id="{3E293BA4-46C6-4493-7DAF-212192E9F6F7}"/>
              </a:ext>
            </a:extLst>
          </p:cNvPr>
          <p:cNvSpPr txBox="1"/>
          <p:nvPr/>
        </p:nvSpPr>
        <p:spPr>
          <a:xfrm>
            <a:off x="773142" y="3172690"/>
            <a:ext cx="1325423" cy="923330"/>
          </a:xfrm>
          <a:prstGeom prst="rect">
            <a:avLst/>
          </a:prstGeom>
          <a:noFill/>
        </p:spPr>
        <p:txBody>
          <a:bodyPr wrap="square" rtlCol="0">
            <a:spAutoFit/>
          </a:bodyPr>
          <a:lstStyle/>
          <a:p>
            <a:r>
              <a:rPr lang="en-GB" sz="5400" b="1" dirty="0">
                <a:solidFill>
                  <a:schemeClr val="bg1"/>
                </a:solidFill>
              </a:rPr>
              <a:t>153</a:t>
            </a:r>
          </a:p>
        </p:txBody>
      </p:sp>
      <p:sp>
        <p:nvSpPr>
          <p:cNvPr id="22" name="TextBox 21">
            <a:extLst>
              <a:ext uri="{FF2B5EF4-FFF2-40B4-BE49-F238E27FC236}">
                <a16:creationId xmlns:a16="http://schemas.microsoft.com/office/drawing/2014/main" id="{C308FDEE-52C8-4712-A80A-F1F07ABB8ED2}"/>
              </a:ext>
            </a:extLst>
          </p:cNvPr>
          <p:cNvSpPr txBox="1"/>
          <p:nvPr/>
        </p:nvSpPr>
        <p:spPr>
          <a:xfrm>
            <a:off x="1914309" y="3293450"/>
            <a:ext cx="2541045" cy="707886"/>
          </a:xfrm>
          <a:prstGeom prst="rect">
            <a:avLst/>
          </a:prstGeom>
          <a:noFill/>
        </p:spPr>
        <p:txBody>
          <a:bodyPr wrap="square" rtlCol="0">
            <a:spAutoFit/>
          </a:bodyPr>
          <a:lstStyle/>
          <a:p>
            <a:r>
              <a:rPr lang="en-GB" sz="2000" dirty="0">
                <a:solidFill>
                  <a:schemeClr val="bg1"/>
                </a:solidFill>
              </a:rPr>
              <a:t>Ladies attended the menopause cafes</a:t>
            </a:r>
          </a:p>
        </p:txBody>
      </p:sp>
      <p:sp>
        <p:nvSpPr>
          <p:cNvPr id="23" name="Rectangle: Rounded Corners 22">
            <a:extLst>
              <a:ext uri="{FF2B5EF4-FFF2-40B4-BE49-F238E27FC236}">
                <a16:creationId xmlns:a16="http://schemas.microsoft.com/office/drawing/2014/main" id="{40554734-626E-3BC7-DEF0-3F3F13EE5A25}"/>
              </a:ext>
            </a:extLst>
          </p:cNvPr>
          <p:cNvSpPr/>
          <p:nvPr/>
        </p:nvSpPr>
        <p:spPr>
          <a:xfrm>
            <a:off x="670241" y="4520238"/>
            <a:ext cx="3649824" cy="1621736"/>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24" name="TextBox 23">
            <a:extLst>
              <a:ext uri="{FF2B5EF4-FFF2-40B4-BE49-F238E27FC236}">
                <a16:creationId xmlns:a16="http://schemas.microsoft.com/office/drawing/2014/main" id="{00CABAC7-4B92-2A31-56B7-5074870A2F74}"/>
              </a:ext>
            </a:extLst>
          </p:cNvPr>
          <p:cNvSpPr txBox="1"/>
          <p:nvPr/>
        </p:nvSpPr>
        <p:spPr>
          <a:xfrm>
            <a:off x="736831" y="4633378"/>
            <a:ext cx="3564964" cy="369332"/>
          </a:xfrm>
          <a:prstGeom prst="rect">
            <a:avLst/>
          </a:prstGeom>
          <a:noFill/>
        </p:spPr>
        <p:txBody>
          <a:bodyPr wrap="square" rtlCol="0">
            <a:spAutoFit/>
          </a:bodyPr>
          <a:lstStyle/>
          <a:p>
            <a:r>
              <a:rPr lang="en-GB" b="1" dirty="0">
                <a:solidFill>
                  <a:schemeClr val="bg1"/>
                </a:solidFill>
              </a:rPr>
              <a:t>Dr Heidi Kerr and Dr Victoria Hobbs</a:t>
            </a:r>
          </a:p>
        </p:txBody>
      </p:sp>
      <p:sp>
        <p:nvSpPr>
          <p:cNvPr id="25" name="TextBox 24">
            <a:extLst>
              <a:ext uri="{FF2B5EF4-FFF2-40B4-BE49-F238E27FC236}">
                <a16:creationId xmlns:a16="http://schemas.microsoft.com/office/drawing/2014/main" id="{29FE5EF4-9FF5-D749-1F61-57B27CF1B8B8}"/>
              </a:ext>
            </a:extLst>
          </p:cNvPr>
          <p:cNvSpPr txBox="1"/>
          <p:nvPr/>
        </p:nvSpPr>
        <p:spPr>
          <a:xfrm>
            <a:off x="784735" y="4962572"/>
            <a:ext cx="3358058" cy="1077218"/>
          </a:xfrm>
          <a:prstGeom prst="rect">
            <a:avLst/>
          </a:prstGeom>
          <a:noFill/>
        </p:spPr>
        <p:txBody>
          <a:bodyPr wrap="square" rtlCol="0">
            <a:spAutoFit/>
          </a:bodyPr>
          <a:lstStyle/>
          <a:p>
            <a:r>
              <a:rPr lang="en-GB" sz="1600" dirty="0">
                <a:solidFill>
                  <a:schemeClr val="bg1"/>
                </a:solidFill>
              </a:rPr>
              <a:t>A specialist in women’s health spent time discussing the menopause and dispelling many of the myths surrounding it.</a:t>
            </a:r>
          </a:p>
        </p:txBody>
      </p:sp>
      <p:sp>
        <p:nvSpPr>
          <p:cNvPr id="26" name="Rectangle: Single Corner Snipped 25">
            <a:extLst>
              <a:ext uri="{FF2B5EF4-FFF2-40B4-BE49-F238E27FC236}">
                <a16:creationId xmlns:a16="http://schemas.microsoft.com/office/drawing/2014/main" id="{93E61355-CE21-6E4B-0475-C54309BA054D}"/>
              </a:ext>
            </a:extLst>
          </p:cNvPr>
          <p:cNvSpPr/>
          <p:nvPr/>
        </p:nvSpPr>
        <p:spPr>
          <a:xfrm>
            <a:off x="8887785" y="1267013"/>
            <a:ext cx="2936826" cy="736621"/>
          </a:xfrm>
          <a:prstGeom prst="snip1Rect">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endParaRPr>
          </a:p>
        </p:txBody>
      </p:sp>
      <p:pic>
        <p:nvPicPr>
          <p:cNvPr id="29" name="Graphic 28" descr="Marker with solid fill">
            <a:extLst>
              <a:ext uri="{FF2B5EF4-FFF2-40B4-BE49-F238E27FC236}">
                <a16:creationId xmlns:a16="http://schemas.microsoft.com/office/drawing/2014/main" id="{1E978029-E681-8DD9-A0F0-5EFC8AA971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34910" y="1232408"/>
            <a:ext cx="836361" cy="836361"/>
          </a:xfrm>
          <a:prstGeom prst="rect">
            <a:avLst/>
          </a:prstGeom>
        </p:spPr>
      </p:pic>
      <p:sp>
        <p:nvSpPr>
          <p:cNvPr id="30" name="Oval 29">
            <a:extLst>
              <a:ext uri="{FF2B5EF4-FFF2-40B4-BE49-F238E27FC236}">
                <a16:creationId xmlns:a16="http://schemas.microsoft.com/office/drawing/2014/main" id="{FC5ED190-7BA2-C267-7B55-67A58DE6AEF6}"/>
              </a:ext>
            </a:extLst>
          </p:cNvPr>
          <p:cNvSpPr/>
          <p:nvPr/>
        </p:nvSpPr>
        <p:spPr>
          <a:xfrm>
            <a:off x="9149042" y="1451677"/>
            <a:ext cx="224428" cy="21762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Single Corner Snipped 30">
            <a:extLst>
              <a:ext uri="{FF2B5EF4-FFF2-40B4-BE49-F238E27FC236}">
                <a16:creationId xmlns:a16="http://schemas.microsoft.com/office/drawing/2014/main" id="{87935166-4D5D-B131-7019-9AF035746DB4}"/>
              </a:ext>
            </a:extLst>
          </p:cNvPr>
          <p:cNvSpPr/>
          <p:nvPr/>
        </p:nvSpPr>
        <p:spPr>
          <a:xfrm>
            <a:off x="8887785" y="2124434"/>
            <a:ext cx="2936826" cy="736621"/>
          </a:xfrm>
          <a:prstGeom prst="snip1Rect">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endParaRPr>
          </a:p>
        </p:txBody>
      </p:sp>
      <p:pic>
        <p:nvPicPr>
          <p:cNvPr id="32" name="Graphic 31" descr="Marker with solid fill">
            <a:extLst>
              <a:ext uri="{FF2B5EF4-FFF2-40B4-BE49-F238E27FC236}">
                <a16:creationId xmlns:a16="http://schemas.microsoft.com/office/drawing/2014/main" id="{CAB57EF3-7F0F-9691-BD11-C52E92178C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34910" y="2089829"/>
            <a:ext cx="836361" cy="836361"/>
          </a:xfrm>
          <a:prstGeom prst="rect">
            <a:avLst/>
          </a:prstGeom>
        </p:spPr>
      </p:pic>
      <p:sp>
        <p:nvSpPr>
          <p:cNvPr id="34" name="Oval 33">
            <a:extLst>
              <a:ext uri="{FF2B5EF4-FFF2-40B4-BE49-F238E27FC236}">
                <a16:creationId xmlns:a16="http://schemas.microsoft.com/office/drawing/2014/main" id="{4C9E3316-3DFF-FCAD-C2B0-2E061DDCAD62}"/>
              </a:ext>
            </a:extLst>
          </p:cNvPr>
          <p:cNvSpPr/>
          <p:nvPr/>
        </p:nvSpPr>
        <p:spPr>
          <a:xfrm>
            <a:off x="9149042" y="2309098"/>
            <a:ext cx="224428" cy="21762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Single Corner Snipped 35">
            <a:extLst>
              <a:ext uri="{FF2B5EF4-FFF2-40B4-BE49-F238E27FC236}">
                <a16:creationId xmlns:a16="http://schemas.microsoft.com/office/drawing/2014/main" id="{EA3450D9-8BE8-5776-8F2D-C669BE9367A6}"/>
              </a:ext>
            </a:extLst>
          </p:cNvPr>
          <p:cNvSpPr/>
          <p:nvPr/>
        </p:nvSpPr>
        <p:spPr>
          <a:xfrm>
            <a:off x="8903336" y="2972524"/>
            <a:ext cx="2936826" cy="736621"/>
          </a:xfrm>
          <a:prstGeom prst="snip1Rect">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endParaRPr>
          </a:p>
        </p:txBody>
      </p:sp>
      <p:pic>
        <p:nvPicPr>
          <p:cNvPr id="37" name="Graphic 36" descr="Marker with solid fill">
            <a:extLst>
              <a:ext uri="{FF2B5EF4-FFF2-40B4-BE49-F238E27FC236}">
                <a16:creationId xmlns:a16="http://schemas.microsoft.com/office/drawing/2014/main" id="{0554153A-D0B7-F7C4-E7C6-22D522AC2A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50461" y="2937919"/>
            <a:ext cx="836361" cy="836361"/>
          </a:xfrm>
          <a:prstGeom prst="rect">
            <a:avLst/>
          </a:prstGeom>
        </p:spPr>
      </p:pic>
      <p:sp>
        <p:nvSpPr>
          <p:cNvPr id="38" name="Oval 37">
            <a:extLst>
              <a:ext uri="{FF2B5EF4-FFF2-40B4-BE49-F238E27FC236}">
                <a16:creationId xmlns:a16="http://schemas.microsoft.com/office/drawing/2014/main" id="{346B9215-B68B-47DC-CBEA-2F8F35A2BFB3}"/>
              </a:ext>
            </a:extLst>
          </p:cNvPr>
          <p:cNvSpPr/>
          <p:nvPr/>
        </p:nvSpPr>
        <p:spPr>
          <a:xfrm>
            <a:off x="9164593" y="3157188"/>
            <a:ext cx="224428" cy="21762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Single Corner Snipped 38">
            <a:extLst>
              <a:ext uri="{FF2B5EF4-FFF2-40B4-BE49-F238E27FC236}">
                <a16:creationId xmlns:a16="http://schemas.microsoft.com/office/drawing/2014/main" id="{15DDE1FE-7F4E-48E5-E2AF-DB87A65FA64D}"/>
              </a:ext>
            </a:extLst>
          </p:cNvPr>
          <p:cNvSpPr/>
          <p:nvPr/>
        </p:nvSpPr>
        <p:spPr>
          <a:xfrm>
            <a:off x="8903336" y="3857932"/>
            <a:ext cx="2936826" cy="736621"/>
          </a:xfrm>
          <a:prstGeom prst="snip1Rect">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endParaRPr>
          </a:p>
        </p:txBody>
      </p:sp>
      <p:pic>
        <p:nvPicPr>
          <p:cNvPr id="40" name="Graphic 39" descr="Marker with solid fill">
            <a:extLst>
              <a:ext uri="{FF2B5EF4-FFF2-40B4-BE49-F238E27FC236}">
                <a16:creationId xmlns:a16="http://schemas.microsoft.com/office/drawing/2014/main" id="{805A989F-CDBD-A034-4CC3-6CDBA74114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50461" y="3823327"/>
            <a:ext cx="836361" cy="836361"/>
          </a:xfrm>
          <a:prstGeom prst="rect">
            <a:avLst/>
          </a:prstGeom>
        </p:spPr>
      </p:pic>
      <p:sp>
        <p:nvSpPr>
          <p:cNvPr id="41" name="Oval 40">
            <a:extLst>
              <a:ext uri="{FF2B5EF4-FFF2-40B4-BE49-F238E27FC236}">
                <a16:creationId xmlns:a16="http://schemas.microsoft.com/office/drawing/2014/main" id="{BE981E03-B4BB-9FC6-3F7E-77292AA1505B}"/>
              </a:ext>
            </a:extLst>
          </p:cNvPr>
          <p:cNvSpPr/>
          <p:nvPr/>
        </p:nvSpPr>
        <p:spPr>
          <a:xfrm>
            <a:off x="9164593" y="4042596"/>
            <a:ext cx="224428" cy="21762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Single Corner Snipped 41">
            <a:extLst>
              <a:ext uri="{FF2B5EF4-FFF2-40B4-BE49-F238E27FC236}">
                <a16:creationId xmlns:a16="http://schemas.microsoft.com/office/drawing/2014/main" id="{17E10C47-96B3-141B-6D1C-8F9AA75F86B8}"/>
              </a:ext>
            </a:extLst>
          </p:cNvPr>
          <p:cNvSpPr/>
          <p:nvPr/>
        </p:nvSpPr>
        <p:spPr>
          <a:xfrm>
            <a:off x="8887785" y="4700206"/>
            <a:ext cx="2936826" cy="736621"/>
          </a:xfrm>
          <a:prstGeom prst="snip1Rect">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endParaRPr>
          </a:p>
        </p:txBody>
      </p:sp>
      <p:pic>
        <p:nvPicPr>
          <p:cNvPr id="43" name="Graphic 42" descr="Marker with solid fill">
            <a:extLst>
              <a:ext uri="{FF2B5EF4-FFF2-40B4-BE49-F238E27FC236}">
                <a16:creationId xmlns:a16="http://schemas.microsoft.com/office/drawing/2014/main" id="{5252037F-114D-23FC-F1C5-82270F95A5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34910" y="4665601"/>
            <a:ext cx="836361" cy="836361"/>
          </a:xfrm>
          <a:prstGeom prst="rect">
            <a:avLst/>
          </a:prstGeom>
        </p:spPr>
      </p:pic>
      <p:sp>
        <p:nvSpPr>
          <p:cNvPr id="44" name="Oval 43">
            <a:extLst>
              <a:ext uri="{FF2B5EF4-FFF2-40B4-BE49-F238E27FC236}">
                <a16:creationId xmlns:a16="http://schemas.microsoft.com/office/drawing/2014/main" id="{70E8F511-A48C-5B73-F2C9-E67172825B04}"/>
              </a:ext>
            </a:extLst>
          </p:cNvPr>
          <p:cNvSpPr/>
          <p:nvPr/>
        </p:nvSpPr>
        <p:spPr>
          <a:xfrm>
            <a:off x="9149042" y="4884870"/>
            <a:ext cx="224428" cy="21762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Single Corner Snipped 44">
            <a:extLst>
              <a:ext uri="{FF2B5EF4-FFF2-40B4-BE49-F238E27FC236}">
                <a16:creationId xmlns:a16="http://schemas.microsoft.com/office/drawing/2014/main" id="{3F2CE768-C6C9-3B17-5CF2-40422486F020}"/>
              </a:ext>
            </a:extLst>
          </p:cNvPr>
          <p:cNvSpPr/>
          <p:nvPr/>
        </p:nvSpPr>
        <p:spPr>
          <a:xfrm>
            <a:off x="8887785" y="5548292"/>
            <a:ext cx="2936826" cy="736621"/>
          </a:xfrm>
          <a:prstGeom prst="snip1Rect">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endParaRPr>
          </a:p>
        </p:txBody>
      </p:sp>
      <p:pic>
        <p:nvPicPr>
          <p:cNvPr id="46" name="Graphic 45" descr="Marker with solid fill">
            <a:extLst>
              <a:ext uri="{FF2B5EF4-FFF2-40B4-BE49-F238E27FC236}">
                <a16:creationId xmlns:a16="http://schemas.microsoft.com/office/drawing/2014/main" id="{1F413A2D-B058-3E95-53B8-4066B1658C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34910" y="5513687"/>
            <a:ext cx="836361" cy="836361"/>
          </a:xfrm>
          <a:prstGeom prst="rect">
            <a:avLst/>
          </a:prstGeom>
        </p:spPr>
      </p:pic>
      <p:sp>
        <p:nvSpPr>
          <p:cNvPr id="47" name="Oval 46">
            <a:extLst>
              <a:ext uri="{FF2B5EF4-FFF2-40B4-BE49-F238E27FC236}">
                <a16:creationId xmlns:a16="http://schemas.microsoft.com/office/drawing/2014/main" id="{271926E4-D5EB-EED6-705F-42B6077AA942}"/>
              </a:ext>
            </a:extLst>
          </p:cNvPr>
          <p:cNvSpPr/>
          <p:nvPr/>
        </p:nvSpPr>
        <p:spPr>
          <a:xfrm>
            <a:off x="9149042" y="5732956"/>
            <a:ext cx="224428" cy="21762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59DA1D05-BBF4-4169-A08A-94C7821573AC}"/>
              </a:ext>
            </a:extLst>
          </p:cNvPr>
          <p:cNvSpPr txBox="1"/>
          <p:nvPr/>
        </p:nvSpPr>
        <p:spPr>
          <a:xfrm>
            <a:off x="9102389" y="1392044"/>
            <a:ext cx="458755" cy="369332"/>
          </a:xfrm>
          <a:prstGeom prst="rect">
            <a:avLst/>
          </a:prstGeom>
          <a:noFill/>
        </p:spPr>
        <p:txBody>
          <a:bodyPr wrap="square" rtlCol="0">
            <a:spAutoFit/>
          </a:bodyPr>
          <a:lstStyle/>
          <a:p>
            <a:r>
              <a:rPr lang="en-GB" b="1" dirty="0">
                <a:solidFill>
                  <a:srgbClr val="EC609F"/>
                </a:solidFill>
              </a:rPr>
              <a:t>1</a:t>
            </a:r>
          </a:p>
        </p:txBody>
      </p:sp>
      <p:sp>
        <p:nvSpPr>
          <p:cNvPr id="49" name="TextBox 48">
            <a:extLst>
              <a:ext uri="{FF2B5EF4-FFF2-40B4-BE49-F238E27FC236}">
                <a16:creationId xmlns:a16="http://schemas.microsoft.com/office/drawing/2014/main" id="{A5F7528D-7AB4-03A4-FE30-5197083CACE8}"/>
              </a:ext>
            </a:extLst>
          </p:cNvPr>
          <p:cNvSpPr txBox="1"/>
          <p:nvPr/>
        </p:nvSpPr>
        <p:spPr>
          <a:xfrm>
            <a:off x="9102389" y="2261749"/>
            <a:ext cx="458755" cy="369332"/>
          </a:xfrm>
          <a:prstGeom prst="rect">
            <a:avLst/>
          </a:prstGeom>
          <a:noFill/>
        </p:spPr>
        <p:txBody>
          <a:bodyPr wrap="square" rtlCol="0">
            <a:spAutoFit/>
          </a:bodyPr>
          <a:lstStyle/>
          <a:p>
            <a:r>
              <a:rPr lang="en-GB" b="1" dirty="0">
                <a:solidFill>
                  <a:srgbClr val="EC609F"/>
                </a:solidFill>
              </a:rPr>
              <a:t>2</a:t>
            </a:r>
          </a:p>
        </p:txBody>
      </p:sp>
      <p:sp>
        <p:nvSpPr>
          <p:cNvPr id="50" name="TextBox 49">
            <a:extLst>
              <a:ext uri="{FF2B5EF4-FFF2-40B4-BE49-F238E27FC236}">
                <a16:creationId xmlns:a16="http://schemas.microsoft.com/office/drawing/2014/main" id="{66E175F2-F701-C3AF-F820-F26A1F3E5153}"/>
              </a:ext>
            </a:extLst>
          </p:cNvPr>
          <p:cNvSpPr txBox="1"/>
          <p:nvPr/>
        </p:nvSpPr>
        <p:spPr>
          <a:xfrm>
            <a:off x="9118317" y="3121228"/>
            <a:ext cx="458755" cy="369332"/>
          </a:xfrm>
          <a:prstGeom prst="rect">
            <a:avLst/>
          </a:prstGeom>
          <a:noFill/>
        </p:spPr>
        <p:txBody>
          <a:bodyPr wrap="square" rtlCol="0">
            <a:spAutoFit/>
          </a:bodyPr>
          <a:lstStyle/>
          <a:p>
            <a:r>
              <a:rPr lang="en-GB" b="1" dirty="0">
                <a:solidFill>
                  <a:srgbClr val="EC609F"/>
                </a:solidFill>
              </a:rPr>
              <a:t>3</a:t>
            </a:r>
          </a:p>
        </p:txBody>
      </p:sp>
      <p:sp>
        <p:nvSpPr>
          <p:cNvPr id="51" name="TextBox 50">
            <a:extLst>
              <a:ext uri="{FF2B5EF4-FFF2-40B4-BE49-F238E27FC236}">
                <a16:creationId xmlns:a16="http://schemas.microsoft.com/office/drawing/2014/main" id="{B97BEBEE-3DE6-1289-8D4C-C4D4E8587976}"/>
              </a:ext>
            </a:extLst>
          </p:cNvPr>
          <p:cNvSpPr txBox="1"/>
          <p:nvPr/>
        </p:nvSpPr>
        <p:spPr>
          <a:xfrm>
            <a:off x="9121051" y="3985969"/>
            <a:ext cx="458755" cy="369332"/>
          </a:xfrm>
          <a:prstGeom prst="rect">
            <a:avLst/>
          </a:prstGeom>
          <a:noFill/>
        </p:spPr>
        <p:txBody>
          <a:bodyPr wrap="square" rtlCol="0">
            <a:spAutoFit/>
          </a:bodyPr>
          <a:lstStyle/>
          <a:p>
            <a:r>
              <a:rPr lang="en-GB" b="1" dirty="0">
                <a:solidFill>
                  <a:srgbClr val="EC609F"/>
                </a:solidFill>
              </a:rPr>
              <a:t>4</a:t>
            </a:r>
          </a:p>
        </p:txBody>
      </p:sp>
      <p:sp>
        <p:nvSpPr>
          <p:cNvPr id="52" name="TextBox 51">
            <a:extLst>
              <a:ext uri="{FF2B5EF4-FFF2-40B4-BE49-F238E27FC236}">
                <a16:creationId xmlns:a16="http://schemas.microsoft.com/office/drawing/2014/main" id="{6095DF82-85C0-0E03-A51E-2B0537C1CA19}"/>
              </a:ext>
            </a:extLst>
          </p:cNvPr>
          <p:cNvSpPr txBox="1"/>
          <p:nvPr/>
        </p:nvSpPr>
        <p:spPr>
          <a:xfrm>
            <a:off x="9111720" y="4855674"/>
            <a:ext cx="458755" cy="369332"/>
          </a:xfrm>
          <a:prstGeom prst="rect">
            <a:avLst/>
          </a:prstGeom>
          <a:noFill/>
        </p:spPr>
        <p:txBody>
          <a:bodyPr wrap="square" rtlCol="0">
            <a:spAutoFit/>
          </a:bodyPr>
          <a:lstStyle/>
          <a:p>
            <a:r>
              <a:rPr lang="en-GB" b="1" dirty="0">
                <a:solidFill>
                  <a:srgbClr val="EC609F"/>
                </a:solidFill>
              </a:rPr>
              <a:t>5</a:t>
            </a:r>
          </a:p>
        </p:txBody>
      </p:sp>
      <p:sp>
        <p:nvSpPr>
          <p:cNvPr id="53" name="TextBox 52">
            <a:extLst>
              <a:ext uri="{FF2B5EF4-FFF2-40B4-BE49-F238E27FC236}">
                <a16:creationId xmlns:a16="http://schemas.microsoft.com/office/drawing/2014/main" id="{C86030C2-A2C5-0434-0CCE-DB5219C5CCAD}"/>
              </a:ext>
            </a:extLst>
          </p:cNvPr>
          <p:cNvSpPr txBox="1"/>
          <p:nvPr/>
        </p:nvSpPr>
        <p:spPr>
          <a:xfrm>
            <a:off x="9108986" y="5705822"/>
            <a:ext cx="458755" cy="369332"/>
          </a:xfrm>
          <a:prstGeom prst="rect">
            <a:avLst/>
          </a:prstGeom>
          <a:noFill/>
        </p:spPr>
        <p:txBody>
          <a:bodyPr wrap="square" rtlCol="0">
            <a:spAutoFit/>
          </a:bodyPr>
          <a:lstStyle/>
          <a:p>
            <a:r>
              <a:rPr lang="en-GB" b="1" dirty="0">
                <a:solidFill>
                  <a:srgbClr val="EC609F"/>
                </a:solidFill>
              </a:rPr>
              <a:t>6</a:t>
            </a:r>
          </a:p>
        </p:txBody>
      </p:sp>
      <p:sp>
        <p:nvSpPr>
          <p:cNvPr id="54" name="TextBox 53">
            <a:extLst>
              <a:ext uri="{FF2B5EF4-FFF2-40B4-BE49-F238E27FC236}">
                <a16:creationId xmlns:a16="http://schemas.microsoft.com/office/drawing/2014/main" id="{647BFC96-9E9D-7A15-0738-8C60EB3E1F16}"/>
              </a:ext>
            </a:extLst>
          </p:cNvPr>
          <p:cNvSpPr txBox="1"/>
          <p:nvPr/>
        </p:nvSpPr>
        <p:spPr>
          <a:xfrm>
            <a:off x="9507501" y="1485350"/>
            <a:ext cx="2541045" cy="369332"/>
          </a:xfrm>
          <a:prstGeom prst="rect">
            <a:avLst/>
          </a:prstGeom>
          <a:noFill/>
        </p:spPr>
        <p:txBody>
          <a:bodyPr wrap="square" rtlCol="0">
            <a:spAutoFit/>
          </a:bodyPr>
          <a:lstStyle/>
          <a:p>
            <a:r>
              <a:rPr lang="en-GB" dirty="0">
                <a:solidFill>
                  <a:schemeClr val="bg1"/>
                </a:solidFill>
              </a:rPr>
              <a:t>Coseley Family Hub</a:t>
            </a:r>
          </a:p>
        </p:txBody>
      </p:sp>
      <p:sp>
        <p:nvSpPr>
          <p:cNvPr id="55" name="TextBox 54">
            <a:extLst>
              <a:ext uri="{FF2B5EF4-FFF2-40B4-BE49-F238E27FC236}">
                <a16:creationId xmlns:a16="http://schemas.microsoft.com/office/drawing/2014/main" id="{677E4273-EB5A-BA03-3268-B91812570CD2}"/>
              </a:ext>
            </a:extLst>
          </p:cNvPr>
          <p:cNvSpPr txBox="1"/>
          <p:nvPr/>
        </p:nvSpPr>
        <p:spPr>
          <a:xfrm>
            <a:off x="9477419" y="4921259"/>
            <a:ext cx="2541045" cy="369332"/>
          </a:xfrm>
          <a:prstGeom prst="rect">
            <a:avLst/>
          </a:prstGeom>
          <a:noFill/>
        </p:spPr>
        <p:txBody>
          <a:bodyPr wrap="square" rtlCol="0">
            <a:spAutoFit/>
          </a:bodyPr>
          <a:lstStyle/>
          <a:p>
            <a:r>
              <a:rPr lang="en-GB" dirty="0">
                <a:solidFill>
                  <a:schemeClr val="bg1"/>
                </a:solidFill>
              </a:rPr>
              <a:t>Lye Community Centre</a:t>
            </a:r>
          </a:p>
        </p:txBody>
      </p:sp>
      <p:sp>
        <p:nvSpPr>
          <p:cNvPr id="56" name="TextBox 55">
            <a:extLst>
              <a:ext uri="{FF2B5EF4-FFF2-40B4-BE49-F238E27FC236}">
                <a16:creationId xmlns:a16="http://schemas.microsoft.com/office/drawing/2014/main" id="{8413499F-51B5-0D6B-4175-471A02721320}"/>
              </a:ext>
            </a:extLst>
          </p:cNvPr>
          <p:cNvSpPr txBox="1"/>
          <p:nvPr/>
        </p:nvSpPr>
        <p:spPr>
          <a:xfrm>
            <a:off x="9513089" y="5607615"/>
            <a:ext cx="2541045" cy="646331"/>
          </a:xfrm>
          <a:prstGeom prst="rect">
            <a:avLst/>
          </a:prstGeom>
          <a:noFill/>
        </p:spPr>
        <p:txBody>
          <a:bodyPr wrap="square" rtlCol="0">
            <a:spAutoFit/>
          </a:bodyPr>
          <a:lstStyle/>
          <a:p>
            <a:r>
              <a:rPr lang="en-GB" dirty="0">
                <a:solidFill>
                  <a:schemeClr val="bg1"/>
                </a:solidFill>
              </a:rPr>
              <a:t>Halesowen Leisure Centre</a:t>
            </a:r>
          </a:p>
        </p:txBody>
      </p:sp>
      <p:sp>
        <p:nvSpPr>
          <p:cNvPr id="57" name="TextBox 56">
            <a:extLst>
              <a:ext uri="{FF2B5EF4-FFF2-40B4-BE49-F238E27FC236}">
                <a16:creationId xmlns:a16="http://schemas.microsoft.com/office/drawing/2014/main" id="{29130AB6-F122-C95D-133B-2C6924D32743}"/>
              </a:ext>
            </a:extLst>
          </p:cNvPr>
          <p:cNvSpPr txBox="1"/>
          <p:nvPr/>
        </p:nvSpPr>
        <p:spPr>
          <a:xfrm>
            <a:off x="9516832" y="4066093"/>
            <a:ext cx="2541045" cy="369332"/>
          </a:xfrm>
          <a:prstGeom prst="rect">
            <a:avLst/>
          </a:prstGeom>
          <a:noFill/>
        </p:spPr>
        <p:txBody>
          <a:bodyPr wrap="square" rtlCol="0">
            <a:spAutoFit/>
          </a:bodyPr>
          <a:lstStyle/>
          <a:p>
            <a:r>
              <a:rPr lang="en-GB" dirty="0">
                <a:solidFill>
                  <a:schemeClr val="bg1"/>
                </a:solidFill>
              </a:rPr>
              <a:t>Dudley Family Hub </a:t>
            </a:r>
          </a:p>
        </p:txBody>
      </p:sp>
      <p:sp>
        <p:nvSpPr>
          <p:cNvPr id="58" name="TextBox 57">
            <a:extLst>
              <a:ext uri="{FF2B5EF4-FFF2-40B4-BE49-F238E27FC236}">
                <a16:creationId xmlns:a16="http://schemas.microsoft.com/office/drawing/2014/main" id="{9B64B36D-837D-2910-94C5-A511053D6595}"/>
              </a:ext>
            </a:extLst>
          </p:cNvPr>
          <p:cNvSpPr txBox="1"/>
          <p:nvPr/>
        </p:nvSpPr>
        <p:spPr>
          <a:xfrm>
            <a:off x="9514098" y="3183799"/>
            <a:ext cx="2541045" cy="369332"/>
          </a:xfrm>
          <a:prstGeom prst="rect">
            <a:avLst/>
          </a:prstGeom>
          <a:noFill/>
        </p:spPr>
        <p:txBody>
          <a:bodyPr wrap="square" rtlCol="0">
            <a:spAutoFit/>
          </a:bodyPr>
          <a:lstStyle/>
          <a:p>
            <a:r>
              <a:rPr lang="en-GB" dirty="0">
                <a:solidFill>
                  <a:schemeClr val="bg1"/>
                </a:solidFill>
              </a:rPr>
              <a:t>Lion Health Surgery</a:t>
            </a:r>
          </a:p>
        </p:txBody>
      </p:sp>
      <p:sp>
        <p:nvSpPr>
          <p:cNvPr id="59" name="TextBox 58">
            <a:extLst>
              <a:ext uri="{FF2B5EF4-FFF2-40B4-BE49-F238E27FC236}">
                <a16:creationId xmlns:a16="http://schemas.microsoft.com/office/drawing/2014/main" id="{F214FF1E-5AC7-DC96-127E-E4E75652D7DE}"/>
              </a:ext>
            </a:extLst>
          </p:cNvPr>
          <p:cNvSpPr txBox="1"/>
          <p:nvPr/>
        </p:nvSpPr>
        <p:spPr>
          <a:xfrm>
            <a:off x="9538066" y="2206271"/>
            <a:ext cx="2541045" cy="646331"/>
          </a:xfrm>
          <a:prstGeom prst="rect">
            <a:avLst/>
          </a:prstGeom>
          <a:noFill/>
        </p:spPr>
        <p:txBody>
          <a:bodyPr wrap="square" rtlCol="0">
            <a:spAutoFit/>
          </a:bodyPr>
          <a:lstStyle/>
          <a:p>
            <a:r>
              <a:rPr lang="en-GB" dirty="0">
                <a:solidFill>
                  <a:schemeClr val="bg1"/>
                </a:solidFill>
              </a:rPr>
              <a:t>Brierley Hill Family </a:t>
            </a:r>
          </a:p>
          <a:p>
            <a:r>
              <a:rPr lang="en-GB" dirty="0">
                <a:solidFill>
                  <a:schemeClr val="bg1"/>
                </a:solidFill>
              </a:rPr>
              <a:t>Hub</a:t>
            </a:r>
          </a:p>
        </p:txBody>
      </p:sp>
    </p:spTree>
    <p:extLst>
      <p:ext uri="{BB962C8B-B14F-4D97-AF65-F5344CB8AC3E}">
        <p14:creationId xmlns:p14="http://schemas.microsoft.com/office/powerpoint/2010/main" val="283739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0B18BE-7EDD-13C5-4164-1990EDD7E02E}"/>
              </a:ext>
            </a:extLst>
          </p:cNvPr>
          <p:cNvPicPr>
            <a:picLocks noChangeAspect="1"/>
          </p:cNvPicPr>
          <p:nvPr/>
        </p:nvPicPr>
        <p:blipFill>
          <a:blip r:embed="rId2"/>
          <a:stretch>
            <a:fillRect/>
          </a:stretch>
        </p:blipFill>
        <p:spPr>
          <a:xfrm>
            <a:off x="0" y="-779"/>
            <a:ext cx="12192000" cy="6858779"/>
          </a:xfrm>
          <a:prstGeom prst="rect">
            <a:avLst/>
          </a:prstGeom>
        </p:spPr>
      </p:pic>
      <p:sp>
        <p:nvSpPr>
          <p:cNvPr id="2" name="Title 1">
            <a:extLst>
              <a:ext uri="{FF2B5EF4-FFF2-40B4-BE49-F238E27FC236}">
                <a16:creationId xmlns:a16="http://schemas.microsoft.com/office/drawing/2014/main" id="{A1926F6B-4F17-8D90-2F8C-1643492DAA33}"/>
              </a:ext>
            </a:extLst>
          </p:cNvPr>
          <p:cNvSpPr>
            <a:spLocks noGrp="1"/>
          </p:cNvSpPr>
          <p:nvPr>
            <p:ph type="title"/>
          </p:nvPr>
        </p:nvSpPr>
        <p:spPr>
          <a:xfrm>
            <a:off x="838200" y="275318"/>
            <a:ext cx="10515600" cy="1325563"/>
          </a:xfrm>
        </p:spPr>
        <p:txBody>
          <a:bodyPr>
            <a:normAutofit/>
          </a:bodyPr>
          <a:lstStyle/>
          <a:p>
            <a:r>
              <a:rPr lang="en-GB" sz="3600" b="1" dirty="0">
                <a:solidFill>
                  <a:srgbClr val="4F549F"/>
                </a:solidFill>
                <a:latin typeface="Arial" panose="020B0604020202020204" pitchFamily="34" charset="0"/>
                <a:cs typeface="Arial" panose="020B0604020202020204" pitchFamily="34" charset="0"/>
              </a:rPr>
              <a:t>Feedback</a:t>
            </a:r>
          </a:p>
        </p:txBody>
      </p:sp>
      <p:pic>
        <p:nvPicPr>
          <p:cNvPr id="5" name="Picture 4" descr="A close up of words&#10;&#10;AI-generated content may be incorrect.">
            <a:extLst>
              <a:ext uri="{FF2B5EF4-FFF2-40B4-BE49-F238E27FC236}">
                <a16:creationId xmlns:a16="http://schemas.microsoft.com/office/drawing/2014/main" id="{24F503B3-5BA6-EF0A-79E7-E1403951402C}"/>
              </a:ext>
            </a:extLst>
          </p:cNvPr>
          <p:cNvPicPr>
            <a:picLocks noChangeAspect="1"/>
          </p:cNvPicPr>
          <p:nvPr/>
        </p:nvPicPr>
        <p:blipFill>
          <a:blip r:embed="rId3">
            <a:extLst>
              <a:ext uri="{28A0092B-C50C-407E-A947-70E740481C1C}">
                <a14:useLocalDpi xmlns:a14="http://schemas.microsoft.com/office/drawing/2010/main" val="0"/>
              </a:ext>
            </a:extLst>
          </a:blip>
          <a:srcRect l="7924" r="9078" b="13965"/>
          <a:stretch>
            <a:fillRect/>
          </a:stretch>
        </p:blipFill>
        <p:spPr>
          <a:xfrm>
            <a:off x="4600874" y="394635"/>
            <a:ext cx="7392203" cy="5900286"/>
          </a:xfrm>
          <a:prstGeom prst="rect">
            <a:avLst/>
          </a:prstGeom>
        </p:spPr>
      </p:pic>
      <p:sp>
        <p:nvSpPr>
          <p:cNvPr id="6" name="Content Placeholder 2">
            <a:extLst>
              <a:ext uri="{FF2B5EF4-FFF2-40B4-BE49-F238E27FC236}">
                <a16:creationId xmlns:a16="http://schemas.microsoft.com/office/drawing/2014/main" id="{450FD350-6368-57B4-2C46-24FE710C952D}"/>
              </a:ext>
            </a:extLst>
          </p:cNvPr>
          <p:cNvSpPr>
            <a:spLocks noGrp="1"/>
          </p:cNvSpPr>
          <p:nvPr>
            <p:ph idx="1"/>
          </p:nvPr>
        </p:nvSpPr>
        <p:spPr>
          <a:xfrm>
            <a:off x="928007" y="1458232"/>
            <a:ext cx="3473944" cy="4485368"/>
          </a:xfrm>
        </p:spPr>
        <p:txBody>
          <a:bodyPr>
            <a:normAutofit/>
          </a:bodyPr>
          <a:lstStyle/>
          <a:p>
            <a:pPr marL="0" indent="0">
              <a:buNone/>
            </a:pPr>
            <a:r>
              <a:rPr lang="en-GB" sz="2000" dirty="0"/>
              <a:t>We asked attendees: </a:t>
            </a:r>
          </a:p>
          <a:p>
            <a:pPr marL="0" indent="0">
              <a:buNone/>
            </a:pPr>
            <a:r>
              <a:rPr lang="en-GB" sz="2000" b="1" i="1" dirty="0"/>
              <a:t>“What 3 words would you use to describe the event?”</a:t>
            </a:r>
          </a:p>
          <a:p>
            <a:pPr marL="0" indent="0">
              <a:buNone/>
            </a:pPr>
            <a:endParaRPr lang="en-GB" sz="2000" dirty="0"/>
          </a:p>
          <a:p>
            <a:pPr marL="0" indent="0">
              <a:buNone/>
            </a:pPr>
            <a:r>
              <a:rPr lang="en-GB" sz="2000" dirty="0"/>
              <a:t>The image on the right is a collation of all responses from all menopause cafes. </a:t>
            </a:r>
          </a:p>
          <a:p>
            <a:pPr marL="0" indent="0">
              <a:buNone/>
            </a:pPr>
            <a:endParaRPr lang="en-GB" sz="2000" dirty="0"/>
          </a:p>
          <a:p>
            <a:pPr marL="0" indent="0">
              <a:buNone/>
            </a:pPr>
            <a:r>
              <a:rPr lang="en-GB" sz="2000" dirty="0"/>
              <a:t>Informative, Educational, Supportive, Helpful, Useful were the mostly commonly used words.</a:t>
            </a:r>
          </a:p>
        </p:txBody>
      </p:sp>
    </p:spTree>
    <p:extLst>
      <p:ext uri="{BB962C8B-B14F-4D97-AF65-F5344CB8AC3E}">
        <p14:creationId xmlns:p14="http://schemas.microsoft.com/office/powerpoint/2010/main" val="2795483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134593-8E33-3800-B2F3-1D64B017FAE8}"/>
              </a:ext>
            </a:extLst>
          </p:cNvPr>
          <p:cNvPicPr>
            <a:picLocks noChangeAspect="1"/>
          </p:cNvPicPr>
          <p:nvPr/>
        </p:nvPicPr>
        <p:blipFill>
          <a:blip r:embed="rId2"/>
          <a:stretch>
            <a:fillRect/>
          </a:stretch>
        </p:blipFill>
        <p:spPr>
          <a:xfrm>
            <a:off x="0" y="-779"/>
            <a:ext cx="12192000" cy="6858779"/>
          </a:xfrm>
          <a:prstGeom prst="rect">
            <a:avLst/>
          </a:prstGeom>
        </p:spPr>
      </p:pic>
      <p:sp>
        <p:nvSpPr>
          <p:cNvPr id="2" name="Title 1">
            <a:extLst>
              <a:ext uri="{FF2B5EF4-FFF2-40B4-BE49-F238E27FC236}">
                <a16:creationId xmlns:a16="http://schemas.microsoft.com/office/drawing/2014/main" id="{831ED41E-0F0C-5DB6-1BFD-5836D1656424}"/>
              </a:ext>
            </a:extLst>
          </p:cNvPr>
          <p:cNvSpPr>
            <a:spLocks noGrp="1"/>
          </p:cNvSpPr>
          <p:nvPr>
            <p:ph type="title"/>
          </p:nvPr>
        </p:nvSpPr>
        <p:spPr/>
        <p:txBody>
          <a:bodyPr>
            <a:normAutofit/>
          </a:bodyPr>
          <a:lstStyle/>
          <a:p>
            <a:r>
              <a:rPr lang="en-GB" sz="3600" b="1" dirty="0">
                <a:solidFill>
                  <a:srgbClr val="4F549F"/>
                </a:solidFill>
                <a:latin typeface="Arial" panose="020B0604020202020204" pitchFamily="34" charset="0"/>
                <a:cs typeface="Arial" panose="020B0604020202020204" pitchFamily="34" charset="0"/>
              </a:rPr>
              <a:t>Feedback</a:t>
            </a:r>
          </a:p>
        </p:txBody>
      </p:sp>
      <p:sp>
        <p:nvSpPr>
          <p:cNvPr id="5" name="Rectangle: Rounded Corners 4">
            <a:extLst>
              <a:ext uri="{FF2B5EF4-FFF2-40B4-BE49-F238E27FC236}">
                <a16:creationId xmlns:a16="http://schemas.microsoft.com/office/drawing/2014/main" id="{95ED0F52-91E0-5B1F-00CF-E2DD6686A73D}"/>
              </a:ext>
            </a:extLst>
          </p:cNvPr>
          <p:cNvSpPr/>
          <p:nvPr/>
        </p:nvSpPr>
        <p:spPr>
          <a:xfrm>
            <a:off x="3310238" y="1998438"/>
            <a:ext cx="2710253" cy="2075999"/>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6" name="Rectangle: Rounded Corners 5">
            <a:extLst>
              <a:ext uri="{FF2B5EF4-FFF2-40B4-BE49-F238E27FC236}">
                <a16:creationId xmlns:a16="http://schemas.microsoft.com/office/drawing/2014/main" id="{794A4B6D-F973-495F-0FE9-05D07CC170CC}"/>
              </a:ext>
            </a:extLst>
          </p:cNvPr>
          <p:cNvSpPr/>
          <p:nvPr/>
        </p:nvSpPr>
        <p:spPr>
          <a:xfrm>
            <a:off x="9105706" y="1998438"/>
            <a:ext cx="2710253" cy="2014234"/>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7" name="Rectangle: Rounded Corners 6">
            <a:extLst>
              <a:ext uri="{FF2B5EF4-FFF2-40B4-BE49-F238E27FC236}">
                <a16:creationId xmlns:a16="http://schemas.microsoft.com/office/drawing/2014/main" id="{F00EB966-7044-BBE1-8F6E-98BDC1170444}"/>
              </a:ext>
            </a:extLst>
          </p:cNvPr>
          <p:cNvSpPr/>
          <p:nvPr/>
        </p:nvSpPr>
        <p:spPr>
          <a:xfrm>
            <a:off x="6207972" y="1998438"/>
            <a:ext cx="2710253" cy="2076000"/>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8" name="Rectangle: Rounded Corners 7">
            <a:extLst>
              <a:ext uri="{FF2B5EF4-FFF2-40B4-BE49-F238E27FC236}">
                <a16:creationId xmlns:a16="http://schemas.microsoft.com/office/drawing/2014/main" id="{0074BB93-0210-C411-EEA5-BC777139A4E4}"/>
              </a:ext>
            </a:extLst>
          </p:cNvPr>
          <p:cNvSpPr/>
          <p:nvPr/>
        </p:nvSpPr>
        <p:spPr>
          <a:xfrm>
            <a:off x="3310238" y="4307484"/>
            <a:ext cx="2710253" cy="2075999"/>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9" name="Rectangle: Rounded Corners 8">
            <a:extLst>
              <a:ext uri="{FF2B5EF4-FFF2-40B4-BE49-F238E27FC236}">
                <a16:creationId xmlns:a16="http://schemas.microsoft.com/office/drawing/2014/main" id="{B80CB664-A885-84C7-3601-E12B3BA2CDCC}"/>
              </a:ext>
            </a:extLst>
          </p:cNvPr>
          <p:cNvSpPr/>
          <p:nvPr/>
        </p:nvSpPr>
        <p:spPr>
          <a:xfrm>
            <a:off x="9105706" y="4334711"/>
            <a:ext cx="2710253" cy="2014234"/>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10" name="Rectangle: Rounded Corners 9">
            <a:extLst>
              <a:ext uri="{FF2B5EF4-FFF2-40B4-BE49-F238E27FC236}">
                <a16:creationId xmlns:a16="http://schemas.microsoft.com/office/drawing/2014/main" id="{72EE0BA4-7C10-629B-BF10-24B9C52B0456}"/>
              </a:ext>
            </a:extLst>
          </p:cNvPr>
          <p:cNvSpPr/>
          <p:nvPr/>
        </p:nvSpPr>
        <p:spPr>
          <a:xfrm>
            <a:off x="6207972" y="4307484"/>
            <a:ext cx="2710253" cy="2076000"/>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3" name="Content Placeholder 2">
            <a:extLst>
              <a:ext uri="{FF2B5EF4-FFF2-40B4-BE49-F238E27FC236}">
                <a16:creationId xmlns:a16="http://schemas.microsoft.com/office/drawing/2014/main" id="{14C62559-047B-3F09-E3E1-016D11FD61A7}"/>
              </a:ext>
            </a:extLst>
          </p:cNvPr>
          <p:cNvSpPr>
            <a:spLocks noGrp="1"/>
          </p:cNvSpPr>
          <p:nvPr>
            <p:ph idx="1"/>
          </p:nvPr>
        </p:nvSpPr>
        <p:spPr>
          <a:xfrm>
            <a:off x="928007" y="1374253"/>
            <a:ext cx="10515600" cy="1157195"/>
          </a:xfrm>
        </p:spPr>
        <p:txBody>
          <a:bodyPr>
            <a:normAutofit/>
          </a:bodyPr>
          <a:lstStyle/>
          <a:p>
            <a:pPr marL="0" indent="0">
              <a:buNone/>
            </a:pPr>
            <a:r>
              <a:rPr lang="en-GB" sz="2000" dirty="0"/>
              <a:t>We asked attendees “What did you learn?” The key themes were:</a:t>
            </a:r>
          </a:p>
        </p:txBody>
      </p:sp>
      <p:sp>
        <p:nvSpPr>
          <p:cNvPr id="11" name="Rectangle: Rounded Corners 10">
            <a:extLst>
              <a:ext uri="{FF2B5EF4-FFF2-40B4-BE49-F238E27FC236}">
                <a16:creationId xmlns:a16="http://schemas.microsoft.com/office/drawing/2014/main" id="{4F83FED2-5A1B-A9AC-E50E-DDE134C2EB26}"/>
              </a:ext>
            </a:extLst>
          </p:cNvPr>
          <p:cNvSpPr/>
          <p:nvPr/>
        </p:nvSpPr>
        <p:spPr>
          <a:xfrm>
            <a:off x="412504" y="1967555"/>
            <a:ext cx="2710253" cy="4415928"/>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12" name="TextBox 11">
            <a:extLst>
              <a:ext uri="{FF2B5EF4-FFF2-40B4-BE49-F238E27FC236}">
                <a16:creationId xmlns:a16="http://schemas.microsoft.com/office/drawing/2014/main" id="{C5EF366C-6125-F739-BDB0-671D1AA3B505}"/>
              </a:ext>
            </a:extLst>
          </p:cNvPr>
          <p:cNvSpPr txBox="1"/>
          <p:nvPr/>
        </p:nvSpPr>
        <p:spPr>
          <a:xfrm>
            <a:off x="505082" y="2191984"/>
            <a:ext cx="2543027" cy="646331"/>
          </a:xfrm>
          <a:prstGeom prst="rect">
            <a:avLst/>
          </a:prstGeom>
          <a:noFill/>
        </p:spPr>
        <p:txBody>
          <a:bodyPr wrap="square" rtlCol="0">
            <a:spAutoFit/>
          </a:bodyPr>
          <a:lstStyle/>
          <a:p>
            <a:pPr algn="ctr"/>
            <a:r>
              <a:rPr lang="en-GB" b="1" dirty="0">
                <a:solidFill>
                  <a:schemeClr val="bg1"/>
                </a:solidFill>
              </a:rPr>
              <a:t>Hormone Replacement Therapy (HRT)</a:t>
            </a:r>
          </a:p>
        </p:txBody>
      </p:sp>
      <p:sp>
        <p:nvSpPr>
          <p:cNvPr id="13" name="TextBox 12">
            <a:extLst>
              <a:ext uri="{FF2B5EF4-FFF2-40B4-BE49-F238E27FC236}">
                <a16:creationId xmlns:a16="http://schemas.microsoft.com/office/drawing/2014/main" id="{92ADA4DF-4385-60B7-63A5-3D9CE4890C1B}"/>
              </a:ext>
            </a:extLst>
          </p:cNvPr>
          <p:cNvSpPr txBox="1"/>
          <p:nvPr/>
        </p:nvSpPr>
        <p:spPr>
          <a:xfrm>
            <a:off x="579730" y="2892292"/>
            <a:ext cx="2543027" cy="3093154"/>
          </a:xfrm>
          <a:prstGeom prst="rect">
            <a:avLst/>
          </a:prstGeom>
          <a:noFill/>
        </p:spPr>
        <p:txBody>
          <a:bodyPr wrap="square" rtlCol="0">
            <a:spAutoFit/>
          </a:bodyPr>
          <a:lstStyle/>
          <a:p>
            <a:r>
              <a:rPr lang="en-GB" sz="1500" dirty="0">
                <a:solidFill>
                  <a:schemeClr val="bg1"/>
                </a:solidFill>
              </a:rPr>
              <a:t>Most prominent theme.</a:t>
            </a:r>
          </a:p>
          <a:p>
            <a:pPr marL="285750" indent="-285750">
              <a:buFont typeface="Arial" panose="020B0604020202020204" pitchFamily="34" charset="0"/>
              <a:buChar char="•"/>
            </a:pPr>
            <a:r>
              <a:rPr lang="en-GB" sz="1500" dirty="0">
                <a:solidFill>
                  <a:schemeClr val="bg1"/>
                </a:solidFill>
              </a:rPr>
              <a:t>Different types and forms of HRT (gel, tablets, patches)</a:t>
            </a:r>
          </a:p>
          <a:p>
            <a:pPr marL="285750" indent="-285750">
              <a:buFont typeface="Arial" panose="020B0604020202020204" pitchFamily="34" charset="0"/>
              <a:buChar char="•"/>
            </a:pPr>
            <a:r>
              <a:rPr lang="en-GB" sz="1500" dirty="0">
                <a:solidFill>
                  <a:schemeClr val="bg1"/>
                </a:solidFill>
              </a:rPr>
              <a:t>Risks and benefits of HRT</a:t>
            </a:r>
          </a:p>
          <a:p>
            <a:pPr marL="285750" indent="-285750">
              <a:buFont typeface="Arial" panose="020B0604020202020204" pitchFamily="34" charset="0"/>
              <a:buChar char="•"/>
            </a:pPr>
            <a:r>
              <a:rPr lang="en-GB" sz="1500" dirty="0">
                <a:solidFill>
                  <a:schemeClr val="bg1"/>
                </a:solidFill>
              </a:rPr>
              <a:t>Dosages and titration</a:t>
            </a:r>
          </a:p>
          <a:p>
            <a:pPr marL="285750" indent="-285750">
              <a:buFont typeface="Arial" panose="020B0604020202020204" pitchFamily="34" charset="0"/>
              <a:buChar char="•"/>
            </a:pPr>
            <a:r>
              <a:rPr lang="en-GB" sz="1500" dirty="0">
                <a:solidFill>
                  <a:schemeClr val="bg1"/>
                </a:solidFill>
              </a:rPr>
              <a:t>Clarifying myths and misinformation</a:t>
            </a:r>
          </a:p>
          <a:p>
            <a:pPr marL="285750" indent="-285750">
              <a:buFont typeface="Arial" panose="020B0604020202020204" pitchFamily="34" charset="0"/>
              <a:buChar char="•"/>
            </a:pPr>
            <a:r>
              <a:rPr lang="en-GB" sz="1500" dirty="0">
                <a:solidFill>
                  <a:schemeClr val="bg1"/>
                </a:solidFill>
              </a:rPr>
              <a:t>Safe use and long-term use</a:t>
            </a:r>
          </a:p>
          <a:p>
            <a:pPr marL="285750" indent="-285750">
              <a:buFont typeface="Arial" panose="020B0604020202020204" pitchFamily="34" charset="0"/>
              <a:buChar char="•"/>
            </a:pPr>
            <a:r>
              <a:rPr lang="en-GB" sz="1500" dirty="0">
                <a:solidFill>
                  <a:schemeClr val="bg1"/>
                </a:solidFill>
              </a:rPr>
              <a:t>Personal eligibility for HRT</a:t>
            </a:r>
          </a:p>
          <a:p>
            <a:pPr marL="285750" indent="-285750">
              <a:buFont typeface="Arial" panose="020B0604020202020204" pitchFamily="34" charset="0"/>
              <a:buChar char="•"/>
            </a:pPr>
            <a:r>
              <a:rPr lang="en-GB" sz="1500" dirty="0">
                <a:solidFill>
                  <a:schemeClr val="bg1"/>
                </a:solidFill>
              </a:rPr>
              <a:t>HRT alternatives and complementary support</a:t>
            </a:r>
          </a:p>
        </p:txBody>
      </p:sp>
      <p:sp>
        <p:nvSpPr>
          <p:cNvPr id="14" name="TextBox 13">
            <a:extLst>
              <a:ext uri="{FF2B5EF4-FFF2-40B4-BE49-F238E27FC236}">
                <a16:creationId xmlns:a16="http://schemas.microsoft.com/office/drawing/2014/main" id="{A765D0BD-9847-5EB6-B029-E7344D9E7029}"/>
              </a:ext>
            </a:extLst>
          </p:cNvPr>
          <p:cNvSpPr txBox="1"/>
          <p:nvPr/>
        </p:nvSpPr>
        <p:spPr>
          <a:xfrm>
            <a:off x="3404152" y="2143967"/>
            <a:ext cx="2543027" cy="584775"/>
          </a:xfrm>
          <a:prstGeom prst="rect">
            <a:avLst/>
          </a:prstGeom>
          <a:noFill/>
        </p:spPr>
        <p:txBody>
          <a:bodyPr wrap="square" rtlCol="0">
            <a:spAutoFit/>
          </a:bodyPr>
          <a:lstStyle/>
          <a:p>
            <a:pPr algn="ctr"/>
            <a:r>
              <a:rPr lang="en-GB" sz="1600" b="1" dirty="0">
                <a:solidFill>
                  <a:schemeClr val="bg1"/>
                </a:solidFill>
              </a:rPr>
              <a:t>Symptoms and Experiences of Menopause</a:t>
            </a:r>
          </a:p>
        </p:txBody>
      </p:sp>
      <p:sp>
        <p:nvSpPr>
          <p:cNvPr id="15" name="TextBox 14">
            <a:extLst>
              <a:ext uri="{FF2B5EF4-FFF2-40B4-BE49-F238E27FC236}">
                <a16:creationId xmlns:a16="http://schemas.microsoft.com/office/drawing/2014/main" id="{941D06C4-D03B-C06B-A117-F01886CE3BD4}"/>
              </a:ext>
            </a:extLst>
          </p:cNvPr>
          <p:cNvSpPr txBox="1"/>
          <p:nvPr/>
        </p:nvSpPr>
        <p:spPr>
          <a:xfrm>
            <a:off x="3488131" y="2694984"/>
            <a:ext cx="2543027" cy="1277273"/>
          </a:xfrm>
          <a:prstGeom prst="rect">
            <a:avLst/>
          </a:prstGeom>
          <a:noFill/>
        </p:spPr>
        <p:txBody>
          <a:bodyPr wrap="square" rtlCol="0">
            <a:spAutoFit/>
          </a:bodyPr>
          <a:lstStyle/>
          <a:p>
            <a:pPr marL="285750" indent="-285750">
              <a:buFont typeface="Arial" panose="020B0604020202020204" pitchFamily="34" charset="0"/>
              <a:buChar char="•"/>
            </a:pPr>
            <a:r>
              <a:rPr lang="en-GB" sz="1100" dirty="0">
                <a:solidFill>
                  <a:schemeClr val="bg1"/>
                </a:solidFill>
              </a:rPr>
              <a:t>Range and variation of symptoms</a:t>
            </a:r>
          </a:p>
          <a:p>
            <a:pPr marL="285750" indent="-285750">
              <a:buFont typeface="Arial" panose="020B0604020202020204" pitchFamily="34" charset="0"/>
              <a:buChar char="•"/>
            </a:pPr>
            <a:r>
              <a:rPr lang="en-GB" sz="1100" dirty="0">
                <a:solidFill>
                  <a:schemeClr val="bg1"/>
                </a:solidFill>
              </a:rPr>
              <a:t>Recognition and management of symptoms</a:t>
            </a:r>
          </a:p>
          <a:p>
            <a:pPr marL="285750" indent="-285750">
              <a:buFont typeface="Arial" panose="020B0604020202020204" pitchFamily="34" charset="0"/>
              <a:buChar char="•"/>
            </a:pPr>
            <a:r>
              <a:rPr lang="en-GB" sz="1100" dirty="0">
                <a:solidFill>
                  <a:schemeClr val="bg1"/>
                </a:solidFill>
              </a:rPr>
              <a:t>Timeline and stages of menopause</a:t>
            </a:r>
          </a:p>
          <a:p>
            <a:pPr marL="285750" indent="-285750">
              <a:buFont typeface="Arial" panose="020B0604020202020204" pitchFamily="34" charset="0"/>
              <a:buChar char="•"/>
            </a:pPr>
            <a:r>
              <a:rPr lang="en-GB" sz="1100" dirty="0">
                <a:solidFill>
                  <a:schemeClr val="bg1"/>
                </a:solidFill>
              </a:rPr>
              <a:t>Weekly hormone fluctuations</a:t>
            </a:r>
          </a:p>
          <a:p>
            <a:pPr marL="285750" indent="-285750">
              <a:buFont typeface="Arial" panose="020B0604020202020204" pitchFamily="34" charset="0"/>
              <a:buChar char="•"/>
            </a:pPr>
            <a:r>
              <a:rPr lang="en-GB" sz="1100" dirty="0">
                <a:solidFill>
                  <a:schemeClr val="bg1"/>
                </a:solidFill>
              </a:rPr>
              <a:t>Systemic impact and causes</a:t>
            </a:r>
          </a:p>
          <a:p>
            <a:pPr marL="285750" indent="-285750">
              <a:buFont typeface="Arial" panose="020B0604020202020204" pitchFamily="34" charset="0"/>
              <a:buChar char="•"/>
            </a:pPr>
            <a:r>
              <a:rPr lang="en-GB" sz="1100" dirty="0">
                <a:solidFill>
                  <a:schemeClr val="bg1"/>
                </a:solidFill>
              </a:rPr>
              <a:t>Personal stories shared by others</a:t>
            </a:r>
          </a:p>
        </p:txBody>
      </p:sp>
      <p:sp>
        <p:nvSpPr>
          <p:cNvPr id="16" name="TextBox 15">
            <a:extLst>
              <a:ext uri="{FF2B5EF4-FFF2-40B4-BE49-F238E27FC236}">
                <a16:creationId xmlns:a16="http://schemas.microsoft.com/office/drawing/2014/main" id="{38A5A8FE-D4F1-B84A-A08C-60E4BCF19B3F}"/>
              </a:ext>
            </a:extLst>
          </p:cNvPr>
          <p:cNvSpPr txBox="1"/>
          <p:nvPr/>
        </p:nvSpPr>
        <p:spPr>
          <a:xfrm>
            <a:off x="3393993" y="4444800"/>
            <a:ext cx="2543027" cy="584775"/>
          </a:xfrm>
          <a:prstGeom prst="rect">
            <a:avLst/>
          </a:prstGeom>
          <a:noFill/>
        </p:spPr>
        <p:txBody>
          <a:bodyPr wrap="square" rtlCol="0">
            <a:spAutoFit/>
          </a:bodyPr>
          <a:lstStyle/>
          <a:p>
            <a:pPr algn="ctr"/>
            <a:r>
              <a:rPr lang="en-GB" sz="1600" b="1" dirty="0">
                <a:solidFill>
                  <a:schemeClr val="bg1"/>
                </a:solidFill>
              </a:rPr>
              <a:t>Emotional Support and Shared Experiences</a:t>
            </a:r>
          </a:p>
        </p:txBody>
      </p:sp>
      <p:sp>
        <p:nvSpPr>
          <p:cNvPr id="17" name="TextBox 16">
            <a:extLst>
              <a:ext uri="{FF2B5EF4-FFF2-40B4-BE49-F238E27FC236}">
                <a16:creationId xmlns:a16="http://schemas.microsoft.com/office/drawing/2014/main" id="{5C2EC2BF-0604-63F2-6564-B84C3A21247D}"/>
              </a:ext>
            </a:extLst>
          </p:cNvPr>
          <p:cNvSpPr txBox="1"/>
          <p:nvPr/>
        </p:nvSpPr>
        <p:spPr>
          <a:xfrm>
            <a:off x="3449979" y="4995817"/>
            <a:ext cx="2543027" cy="1200329"/>
          </a:xfrm>
          <a:prstGeom prst="rect">
            <a:avLst/>
          </a:prstGeom>
          <a:noFill/>
        </p:spPr>
        <p:txBody>
          <a:bodyPr wrap="square" rtlCol="0">
            <a:spAutoFit/>
          </a:bodyPr>
          <a:lstStyle/>
          <a:p>
            <a:pPr marL="285750" indent="-285750">
              <a:buFont typeface="Arial" panose="020B0604020202020204" pitchFamily="34" charset="0"/>
              <a:buChar char="•"/>
            </a:pPr>
            <a:r>
              <a:rPr lang="en-GB" sz="1200" dirty="0">
                <a:solidFill>
                  <a:schemeClr val="bg1"/>
                </a:solidFill>
              </a:rPr>
              <a:t>Realization: “I’m not alone”</a:t>
            </a:r>
          </a:p>
          <a:p>
            <a:pPr marL="285750" indent="-285750">
              <a:buFont typeface="Arial" panose="020B0604020202020204" pitchFamily="34" charset="0"/>
              <a:buChar char="•"/>
            </a:pPr>
            <a:r>
              <a:rPr lang="en-GB" sz="1200" dirty="0">
                <a:solidFill>
                  <a:schemeClr val="bg1"/>
                </a:solidFill>
              </a:rPr>
              <a:t>Support from peers and community</a:t>
            </a:r>
          </a:p>
          <a:p>
            <a:pPr marL="285750" indent="-285750">
              <a:buFont typeface="Arial" panose="020B0604020202020204" pitchFamily="34" charset="0"/>
              <a:buChar char="•"/>
            </a:pPr>
            <a:r>
              <a:rPr lang="en-GB" sz="1200" dirty="0">
                <a:solidFill>
                  <a:schemeClr val="bg1"/>
                </a:solidFill>
              </a:rPr>
              <a:t>Listening to others’ journeys</a:t>
            </a:r>
          </a:p>
          <a:p>
            <a:pPr marL="285750" indent="-285750">
              <a:buFont typeface="Arial" panose="020B0604020202020204" pitchFamily="34" charset="0"/>
              <a:buChar char="•"/>
            </a:pPr>
            <a:r>
              <a:rPr lang="en-GB" sz="1200" dirty="0">
                <a:solidFill>
                  <a:schemeClr val="bg1"/>
                </a:solidFill>
              </a:rPr>
              <a:t>Importance of empathy and shared learning</a:t>
            </a:r>
          </a:p>
        </p:txBody>
      </p:sp>
      <p:sp>
        <p:nvSpPr>
          <p:cNvPr id="18" name="TextBox 17">
            <a:extLst>
              <a:ext uri="{FF2B5EF4-FFF2-40B4-BE49-F238E27FC236}">
                <a16:creationId xmlns:a16="http://schemas.microsoft.com/office/drawing/2014/main" id="{EC430F08-8948-F0F4-47F3-FFBF21DDDD1F}"/>
              </a:ext>
            </a:extLst>
          </p:cNvPr>
          <p:cNvSpPr txBox="1"/>
          <p:nvPr/>
        </p:nvSpPr>
        <p:spPr>
          <a:xfrm>
            <a:off x="6319212" y="2143967"/>
            <a:ext cx="2543027" cy="584775"/>
          </a:xfrm>
          <a:prstGeom prst="rect">
            <a:avLst/>
          </a:prstGeom>
          <a:noFill/>
        </p:spPr>
        <p:txBody>
          <a:bodyPr wrap="square" rtlCol="0">
            <a:spAutoFit/>
          </a:bodyPr>
          <a:lstStyle/>
          <a:p>
            <a:pPr algn="ctr"/>
            <a:r>
              <a:rPr lang="en-GB" sz="1600" b="1" dirty="0">
                <a:solidFill>
                  <a:schemeClr val="bg1"/>
                </a:solidFill>
              </a:rPr>
              <a:t>Myth-Busting and Clarifying Misconceptions</a:t>
            </a:r>
          </a:p>
        </p:txBody>
      </p:sp>
      <p:sp>
        <p:nvSpPr>
          <p:cNvPr id="19" name="TextBox 18">
            <a:extLst>
              <a:ext uri="{FF2B5EF4-FFF2-40B4-BE49-F238E27FC236}">
                <a16:creationId xmlns:a16="http://schemas.microsoft.com/office/drawing/2014/main" id="{828BB5CA-C24D-B46F-2A84-D5E3B34CD6B4}"/>
              </a:ext>
            </a:extLst>
          </p:cNvPr>
          <p:cNvSpPr txBox="1"/>
          <p:nvPr/>
        </p:nvSpPr>
        <p:spPr>
          <a:xfrm>
            <a:off x="6375198" y="2750970"/>
            <a:ext cx="2543027" cy="1169551"/>
          </a:xfrm>
          <a:prstGeom prst="rect">
            <a:avLst/>
          </a:prstGeom>
          <a:noFill/>
        </p:spPr>
        <p:txBody>
          <a:bodyPr wrap="square" rtlCol="0">
            <a:spAutoFit/>
          </a:bodyPr>
          <a:lstStyle/>
          <a:p>
            <a:pPr marL="285750" indent="-285750">
              <a:buFont typeface="Arial" panose="020B0604020202020204" pitchFamily="34" charset="0"/>
              <a:buChar char="•"/>
            </a:pPr>
            <a:r>
              <a:rPr lang="en-GB" sz="1400" dirty="0">
                <a:solidFill>
                  <a:schemeClr val="bg1"/>
                </a:solidFill>
              </a:rPr>
              <a:t>Addressing false beliefs about HRT and menopause</a:t>
            </a:r>
          </a:p>
          <a:p>
            <a:pPr marL="285750" indent="-285750">
              <a:buFont typeface="Arial" panose="020B0604020202020204" pitchFamily="34" charset="0"/>
              <a:buChar char="•"/>
            </a:pPr>
            <a:r>
              <a:rPr lang="en-GB" sz="1400" dirty="0">
                <a:solidFill>
                  <a:schemeClr val="bg1"/>
                </a:solidFill>
              </a:rPr>
              <a:t>Debunking outdated or incorrect advice</a:t>
            </a:r>
          </a:p>
          <a:p>
            <a:pPr marL="285750" indent="-285750">
              <a:buFont typeface="Arial" panose="020B0604020202020204" pitchFamily="34" charset="0"/>
              <a:buChar char="•"/>
            </a:pPr>
            <a:r>
              <a:rPr lang="en-GB" sz="1400" dirty="0">
                <a:solidFill>
                  <a:schemeClr val="bg1"/>
                </a:solidFill>
              </a:rPr>
              <a:t>Reassurance and validation</a:t>
            </a:r>
          </a:p>
        </p:txBody>
      </p:sp>
      <p:sp>
        <p:nvSpPr>
          <p:cNvPr id="20" name="TextBox 19">
            <a:extLst>
              <a:ext uri="{FF2B5EF4-FFF2-40B4-BE49-F238E27FC236}">
                <a16:creationId xmlns:a16="http://schemas.microsoft.com/office/drawing/2014/main" id="{68E72DCF-2CED-BC1C-6682-98FA12C20689}"/>
              </a:ext>
            </a:extLst>
          </p:cNvPr>
          <p:cNvSpPr txBox="1"/>
          <p:nvPr/>
        </p:nvSpPr>
        <p:spPr>
          <a:xfrm>
            <a:off x="6319212" y="4468239"/>
            <a:ext cx="2543027" cy="338554"/>
          </a:xfrm>
          <a:prstGeom prst="rect">
            <a:avLst/>
          </a:prstGeom>
          <a:noFill/>
        </p:spPr>
        <p:txBody>
          <a:bodyPr wrap="square" rtlCol="0">
            <a:spAutoFit/>
          </a:bodyPr>
          <a:lstStyle/>
          <a:p>
            <a:pPr algn="ctr"/>
            <a:r>
              <a:rPr lang="en-GB" sz="1600" b="1" dirty="0">
                <a:solidFill>
                  <a:schemeClr val="bg1"/>
                </a:solidFill>
              </a:rPr>
              <a:t> Self-Care and Lifestyle</a:t>
            </a:r>
          </a:p>
        </p:txBody>
      </p:sp>
      <p:sp>
        <p:nvSpPr>
          <p:cNvPr id="21" name="TextBox 20">
            <a:extLst>
              <a:ext uri="{FF2B5EF4-FFF2-40B4-BE49-F238E27FC236}">
                <a16:creationId xmlns:a16="http://schemas.microsoft.com/office/drawing/2014/main" id="{0198E97B-CBBB-8E2A-9B60-E4D1E9D37A51}"/>
              </a:ext>
            </a:extLst>
          </p:cNvPr>
          <p:cNvSpPr txBox="1"/>
          <p:nvPr/>
        </p:nvSpPr>
        <p:spPr>
          <a:xfrm>
            <a:off x="6375198" y="4776658"/>
            <a:ext cx="2543027" cy="1569660"/>
          </a:xfrm>
          <a:prstGeom prst="rect">
            <a:avLst/>
          </a:prstGeom>
          <a:noFill/>
        </p:spPr>
        <p:txBody>
          <a:bodyPr wrap="square" rtlCol="0">
            <a:spAutoFit/>
          </a:bodyPr>
          <a:lstStyle/>
          <a:p>
            <a:pPr marL="285750" indent="-285750">
              <a:buFont typeface="Arial" panose="020B0604020202020204" pitchFamily="34" charset="0"/>
              <a:buChar char="•"/>
            </a:pPr>
            <a:r>
              <a:rPr lang="en-GB" sz="1200" dirty="0">
                <a:solidFill>
                  <a:schemeClr val="bg1"/>
                </a:solidFill>
              </a:rPr>
              <a:t>Importance of nutrition</a:t>
            </a:r>
          </a:p>
          <a:p>
            <a:pPr marL="285750" indent="-285750">
              <a:buFont typeface="Arial" panose="020B0604020202020204" pitchFamily="34" charset="0"/>
              <a:buChar char="•"/>
            </a:pPr>
            <a:r>
              <a:rPr lang="en-GB" sz="1200" dirty="0">
                <a:solidFill>
                  <a:schemeClr val="bg1"/>
                </a:solidFill>
              </a:rPr>
              <a:t>Four pillars of health (likely: sleep, nutrition, exercise, stress management)</a:t>
            </a:r>
          </a:p>
          <a:p>
            <a:pPr marL="285750" indent="-285750">
              <a:buFont typeface="Arial" panose="020B0604020202020204" pitchFamily="34" charset="0"/>
              <a:buChar char="•"/>
            </a:pPr>
            <a:r>
              <a:rPr lang="en-GB" sz="1200" dirty="0">
                <a:solidFill>
                  <a:schemeClr val="bg1"/>
                </a:solidFill>
              </a:rPr>
              <a:t>Self-help strategies and lifestyle advice</a:t>
            </a:r>
          </a:p>
          <a:p>
            <a:pPr marL="285750" indent="-285750">
              <a:buFont typeface="Arial" panose="020B0604020202020204" pitchFamily="34" charset="0"/>
              <a:buChar char="•"/>
            </a:pPr>
            <a:r>
              <a:rPr lang="en-GB" sz="1200" dirty="0">
                <a:solidFill>
                  <a:schemeClr val="bg1"/>
                </a:solidFill>
              </a:rPr>
              <a:t>Taking care of yourself through the transition</a:t>
            </a:r>
          </a:p>
        </p:txBody>
      </p:sp>
      <p:sp>
        <p:nvSpPr>
          <p:cNvPr id="22" name="TextBox 21">
            <a:extLst>
              <a:ext uri="{FF2B5EF4-FFF2-40B4-BE49-F238E27FC236}">
                <a16:creationId xmlns:a16="http://schemas.microsoft.com/office/drawing/2014/main" id="{C62FD631-444E-D49E-B9CF-3F5F69F5A128}"/>
              </a:ext>
            </a:extLst>
          </p:cNvPr>
          <p:cNvSpPr txBox="1"/>
          <p:nvPr/>
        </p:nvSpPr>
        <p:spPr>
          <a:xfrm>
            <a:off x="9216946" y="2116515"/>
            <a:ext cx="2543027" cy="584775"/>
          </a:xfrm>
          <a:prstGeom prst="rect">
            <a:avLst/>
          </a:prstGeom>
          <a:noFill/>
        </p:spPr>
        <p:txBody>
          <a:bodyPr wrap="square" rtlCol="0">
            <a:spAutoFit/>
          </a:bodyPr>
          <a:lstStyle/>
          <a:p>
            <a:pPr algn="ctr"/>
            <a:r>
              <a:rPr lang="en-GB" sz="1600" b="1" dirty="0">
                <a:solidFill>
                  <a:schemeClr val="bg1"/>
                </a:solidFill>
              </a:rPr>
              <a:t>Practical Information and Resources</a:t>
            </a:r>
          </a:p>
        </p:txBody>
      </p:sp>
      <p:sp>
        <p:nvSpPr>
          <p:cNvPr id="23" name="TextBox 22">
            <a:extLst>
              <a:ext uri="{FF2B5EF4-FFF2-40B4-BE49-F238E27FC236}">
                <a16:creationId xmlns:a16="http://schemas.microsoft.com/office/drawing/2014/main" id="{63BACC0A-A484-95CC-C323-C0B10D4B3FFA}"/>
              </a:ext>
            </a:extLst>
          </p:cNvPr>
          <p:cNvSpPr txBox="1"/>
          <p:nvPr/>
        </p:nvSpPr>
        <p:spPr>
          <a:xfrm>
            <a:off x="9272932" y="2704855"/>
            <a:ext cx="2543027" cy="1015663"/>
          </a:xfrm>
          <a:prstGeom prst="rect">
            <a:avLst/>
          </a:prstGeom>
          <a:noFill/>
        </p:spPr>
        <p:txBody>
          <a:bodyPr wrap="square" rtlCol="0">
            <a:spAutoFit/>
          </a:bodyPr>
          <a:lstStyle/>
          <a:p>
            <a:pPr marL="285750" indent="-285750">
              <a:buFont typeface="Arial" panose="020B0604020202020204" pitchFamily="34" charset="0"/>
              <a:buChar char="•"/>
            </a:pPr>
            <a:r>
              <a:rPr lang="en-GB" sz="1200" dirty="0">
                <a:solidFill>
                  <a:schemeClr val="bg1"/>
                </a:solidFill>
              </a:rPr>
              <a:t>How to talk to your GP</a:t>
            </a:r>
          </a:p>
          <a:p>
            <a:pPr marL="285750" indent="-285750">
              <a:buFont typeface="Arial" panose="020B0604020202020204" pitchFamily="34" charset="0"/>
              <a:buChar char="•"/>
            </a:pPr>
            <a:r>
              <a:rPr lang="en-GB" sz="1200" dirty="0">
                <a:solidFill>
                  <a:schemeClr val="bg1"/>
                </a:solidFill>
              </a:rPr>
              <a:t>Clinic and referral pathways (Women’s Health Hub)</a:t>
            </a:r>
          </a:p>
          <a:p>
            <a:pPr marL="285750" indent="-285750">
              <a:buFont typeface="Arial" panose="020B0604020202020204" pitchFamily="34" charset="0"/>
              <a:buChar char="•"/>
            </a:pPr>
            <a:r>
              <a:rPr lang="en-GB" sz="1200" dirty="0">
                <a:solidFill>
                  <a:schemeClr val="bg1"/>
                </a:solidFill>
              </a:rPr>
              <a:t>Websites and further reading</a:t>
            </a:r>
          </a:p>
          <a:p>
            <a:pPr marL="285750" indent="-285750">
              <a:buFont typeface="Arial" panose="020B0604020202020204" pitchFamily="34" charset="0"/>
              <a:buChar char="•"/>
            </a:pPr>
            <a:r>
              <a:rPr lang="en-GB" sz="1200" dirty="0">
                <a:solidFill>
                  <a:schemeClr val="bg1"/>
                </a:solidFill>
              </a:rPr>
              <a:t>What to ask for and where to go</a:t>
            </a:r>
          </a:p>
        </p:txBody>
      </p:sp>
      <p:sp>
        <p:nvSpPr>
          <p:cNvPr id="24" name="TextBox 23">
            <a:extLst>
              <a:ext uri="{FF2B5EF4-FFF2-40B4-BE49-F238E27FC236}">
                <a16:creationId xmlns:a16="http://schemas.microsoft.com/office/drawing/2014/main" id="{B4B103A9-1421-79B0-09B8-803EF7B326C8}"/>
              </a:ext>
            </a:extLst>
          </p:cNvPr>
          <p:cNvSpPr txBox="1"/>
          <p:nvPr/>
        </p:nvSpPr>
        <p:spPr>
          <a:xfrm>
            <a:off x="9216946" y="4484270"/>
            <a:ext cx="2543027" cy="584775"/>
          </a:xfrm>
          <a:prstGeom prst="rect">
            <a:avLst/>
          </a:prstGeom>
          <a:noFill/>
        </p:spPr>
        <p:txBody>
          <a:bodyPr wrap="square" rtlCol="0">
            <a:spAutoFit/>
          </a:bodyPr>
          <a:lstStyle/>
          <a:p>
            <a:pPr algn="ctr"/>
            <a:r>
              <a:rPr lang="en-GB" sz="1600" b="1" dirty="0">
                <a:solidFill>
                  <a:schemeClr val="bg1"/>
                </a:solidFill>
              </a:rPr>
              <a:t>Intergenerational and Future Awareness</a:t>
            </a:r>
          </a:p>
        </p:txBody>
      </p:sp>
      <p:sp>
        <p:nvSpPr>
          <p:cNvPr id="25" name="TextBox 24">
            <a:extLst>
              <a:ext uri="{FF2B5EF4-FFF2-40B4-BE49-F238E27FC236}">
                <a16:creationId xmlns:a16="http://schemas.microsoft.com/office/drawing/2014/main" id="{D8C60C5E-16EC-7BDD-6D6F-0DBEFE705A0B}"/>
              </a:ext>
            </a:extLst>
          </p:cNvPr>
          <p:cNvSpPr txBox="1"/>
          <p:nvPr/>
        </p:nvSpPr>
        <p:spPr>
          <a:xfrm>
            <a:off x="9272932" y="5035286"/>
            <a:ext cx="2543027" cy="1200329"/>
          </a:xfrm>
          <a:prstGeom prst="rect">
            <a:avLst/>
          </a:prstGeom>
          <a:noFill/>
        </p:spPr>
        <p:txBody>
          <a:bodyPr wrap="square" rtlCol="0">
            <a:spAutoFit/>
          </a:bodyPr>
          <a:lstStyle/>
          <a:p>
            <a:pPr marL="285750" indent="-285750">
              <a:buFont typeface="Arial" panose="020B0604020202020204" pitchFamily="34" charset="0"/>
              <a:buChar char="•"/>
            </a:pPr>
            <a:r>
              <a:rPr lang="en-GB" sz="1200" dirty="0">
                <a:solidFill>
                  <a:schemeClr val="bg1"/>
                </a:solidFill>
              </a:rPr>
              <a:t>Preparing for perimenopause and menopause</a:t>
            </a:r>
          </a:p>
          <a:p>
            <a:pPr marL="285750" indent="-285750">
              <a:buFont typeface="Arial" panose="020B0604020202020204" pitchFamily="34" charset="0"/>
              <a:buChar char="•"/>
            </a:pPr>
            <a:r>
              <a:rPr lang="en-GB" sz="1200" dirty="0">
                <a:solidFill>
                  <a:schemeClr val="bg1"/>
                </a:solidFill>
              </a:rPr>
              <a:t>Understanding how to support family members (e.g. mother)</a:t>
            </a:r>
          </a:p>
          <a:p>
            <a:pPr marL="285750" indent="-285750">
              <a:buFont typeface="Arial" panose="020B0604020202020204" pitchFamily="34" charset="0"/>
              <a:buChar char="•"/>
            </a:pPr>
            <a:r>
              <a:rPr lang="en-GB" sz="1200" dirty="0">
                <a:solidFill>
                  <a:schemeClr val="bg1"/>
                </a:solidFill>
              </a:rPr>
              <a:t>Becoming aware at younger ages (40s, even earlier)</a:t>
            </a:r>
          </a:p>
        </p:txBody>
      </p:sp>
    </p:spTree>
    <p:extLst>
      <p:ext uri="{BB962C8B-B14F-4D97-AF65-F5344CB8AC3E}">
        <p14:creationId xmlns:p14="http://schemas.microsoft.com/office/powerpoint/2010/main" val="3806430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F60626-BED2-4C76-F1C9-DB663F856422}"/>
              </a:ext>
            </a:extLst>
          </p:cNvPr>
          <p:cNvPicPr>
            <a:picLocks noChangeAspect="1"/>
          </p:cNvPicPr>
          <p:nvPr/>
        </p:nvPicPr>
        <p:blipFill>
          <a:blip r:embed="rId2"/>
          <a:stretch>
            <a:fillRect/>
          </a:stretch>
        </p:blipFill>
        <p:spPr>
          <a:xfrm>
            <a:off x="0" y="-779"/>
            <a:ext cx="12192000" cy="6858779"/>
          </a:xfrm>
          <a:prstGeom prst="rect">
            <a:avLst/>
          </a:prstGeom>
        </p:spPr>
      </p:pic>
      <p:sp>
        <p:nvSpPr>
          <p:cNvPr id="2" name="Title 1">
            <a:extLst>
              <a:ext uri="{FF2B5EF4-FFF2-40B4-BE49-F238E27FC236}">
                <a16:creationId xmlns:a16="http://schemas.microsoft.com/office/drawing/2014/main" id="{9D980046-CCFC-0D6D-2F08-A6CA9CB6AEDF}"/>
              </a:ext>
            </a:extLst>
          </p:cNvPr>
          <p:cNvSpPr>
            <a:spLocks noGrp="1"/>
          </p:cNvSpPr>
          <p:nvPr>
            <p:ph type="title"/>
          </p:nvPr>
        </p:nvSpPr>
        <p:spPr/>
        <p:txBody>
          <a:bodyPr>
            <a:normAutofit/>
          </a:bodyPr>
          <a:lstStyle/>
          <a:p>
            <a:r>
              <a:rPr lang="en-GB" sz="3600" b="1" dirty="0">
                <a:solidFill>
                  <a:srgbClr val="4F549F"/>
                </a:solidFill>
                <a:latin typeface="Arial" panose="020B0604020202020204" pitchFamily="34" charset="0"/>
                <a:cs typeface="Arial" panose="020B0604020202020204" pitchFamily="34" charset="0"/>
              </a:rPr>
              <a:t>Feedback - Education &amp; Awareness </a:t>
            </a:r>
          </a:p>
        </p:txBody>
      </p:sp>
      <p:sp>
        <p:nvSpPr>
          <p:cNvPr id="5" name="Speech Bubble: Rectangle with Corners Rounded 4">
            <a:extLst>
              <a:ext uri="{FF2B5EF4-FFF2-40B4-BE49-F238E27FC236}">
                <a16:creationId xmlns:a16="http://schemas.microsoft.com/office/drawing/2014/main" id="{159FCE46-30AC-E5BF-BB06-424F19DA474F}"/>
              </a:ext>
            </a:extLst>
          </p:cNvPr>
          <p:cNvSpPr/>
          <p:nvPr/>
        </p:nvSpPr>
        <p:spPr>
          <a:xfrm>
            <a:off x="903713" y="1604865"/>
            <a:ext cx="4765258" cy="1416403"/>
          </a:xfrm>
          <a:prstGeom prst="wedgeRoundRectCallout">
            <a:avLst>
              <a:gd name="adj1" fmla="val 46962"/>
              <a:gd name="adj2" fmla="val 75803"/>
              <a:gd name="adj3" fmla="val 16667"/>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“Doctors need more education… I’ve had to go from doctor to doctor to help me.”</a:t>
            </a:r>
          </a:p>
        </p:txBody>
      </p:sp>
      <p:sp>
        <p:nvSpPr>
          <p:cNvPr id="6" name="Speech Bubble: Rectangle with Corners Rounded 5">
            <a:extLst>
              <a:ext uri="{FF2B5EF4-FFF2-40B4-BE49-F238E27FC236}">
                <a16:creationId xmlns:a16="http://schemas.microsoft.com/office/drawing/2014/main" id="{6C771616-0362-2409-C972-7BC32FC51E98}"/>
              </a:ext>
            </a:extLst>
          </p:cNvPr>
          <p:cNvSpPr/>
          <p:nvPr/>
        </p:nvSpPr>
        <p:spPr>
          <a:xfrm>
            <a:off x="903713" y="3734095"/>
            <a:ext cx="4765258" cy="753929"/>
          </a:xfrm>
          <a:prstGeom prst="wedgeRoundRectCallout">
            <a:avLst>
              <a:gd name="adj1" fmla="val 46962"/>
              <a:gd name="adj2" fmla="val 75803"/>
              <a:gd name="adj3" fmla="val 16667"/>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“GP enthusiastic, excellent.”</a:t>
            </a:r>
          </a:p>
        </p:txBody>
      </p:sp>
      <p:sp>
        <p:nvSpPr>
          <p:cNvPr id="7" name="Speech Bubble: Rectangle with Corners Rounded 6">
            <a:extLst>
              <a:ext uri="{FF2B5EF4-FFF2-40B4-BE49-F238E27FC236}">
                <a16:creationId xmlns:a16="http://schemas.microsoft.com/office/drawing/2014/main" id="{C6789804-C8D0-B030-E3E2-AD2E27D427E6}"/>
              </a:ext>
            </a:extLst>
          </p:cNvPr>
          <p:cNvSpPr/>
          <p:nvPr/>
        </p:nvSpPr>
        <p:spPr>
          <a:xfrm>
            <a:off x="6339052" y="3642635"/>
            <a:ext cx="4765258" cy="1001150"/>
          </a:xfrm>
          <a:prstGeom prst="wedgeRoundRectCallout">
            <a:avLst>
              <a:gd name="adj1" fmla="val 46962"/>
              <a:gd name="adj2" fmla="val 75803"/>
              <a:gd name="adj3" fmla="val 16667"/>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“Increase GP knowledge to be able to support their patients.”</a:t>
            </a:r>
          </a:p>
        </p:txBody>
      </p:sp>
      <p:sp>
        <p:nvSpPr>
          <p:cNvPr id="8" name="Speech Bubble: Rectangle with Corners Rounded 7">
            <a:extLst>
              <a:ext uri="{FF2B5EF4-FFF2-40B4-BE49-F238E27FC236}">
                <a16:creationId xmlns:a16="http://schemas.microsoft.com/office/drawing/2014/main" id="{E53D7B18-580D-1691-EA19-2DEF03919DE2}"/>
              </a:ext>
            </a:extLst>
          </p:cNvPr>
          <p:cNvSpPr/>
          <p:nvPr/>
        </p:nvSpPr>
        <p:spPr>
          <a:xfrm>
            <a:off x="3586521" y="4982546"/>
            <a:ext cx="4765258" cy="1116872"/>
          </a:xfrm>
          <a:prstGeom prst="wedgeRoundRectCallout">
            <a:avLst>
              <a:gd name="adj1" fmla="val 46962"/>
              <a:gd name="adj2" fmla="val 75803"/>
              <a:gd name="adj3" fmla="val 16667"/>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“Needs to go out to more departments / companies.”</a:t>
            </a:r>
          </a:p>
        </p:txBody>
      </p:sp>
      <p:sp>
        <p:nvSpPr>
          <p:cNvPr id="3" name="Speech Bubble: Rectangle with Corners Rounded 2">
            <a:extLst>
              <a:ext uri="{FF2B5EF4-FFF2-40B4-BE49-F238E27FC236}">
                <a16:creationId xmlns:a16="http://schemas.microsoft.com/office/drawing/2014/main" id="{0F14DABE-194F-F95A-6EA0-BC8E111CCDAF}"/>
              </a:ext>
            </a:extLst>
          </p:cNvPr>
          <p:cNvSpPr/>
          <p:nvPr/>
        </p:nvSpPr>
        <p:spPr>
          <a:xfrm>
            <a:off x="6339052" y="1595041"/>
            <a:ext cx="4765258" cy="1416403"/>
          </a:xfrm>
          <a:prstGeom prst="wedgeRoundRectCallout">
            <a:avLst>
              <a:gd name="adj1" fmla="val 46962"/>
              <a:gd name="adj2" fmla="val 75803"/>
              <a:gd name="adj3" fmla="val 16667"/>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“Would like to know where to go for better advice when GP does not seem to know much.”</a:t>
            </a:r>
          </a:p>
        </p:txBody>
      </p:sp>
    </p:spTree>
    <p:extLst>
      <p:ext uri="{BB962C8B-B14F-4D97-AF65-F5344CB8AC3E}">
        <p14:creationId xmlns:p14="http://schemas.microsoft.com/office/powerpoint/2010/main" val="71477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1B966-9CAC-ED07-3C20-E2100563626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010E98F-D084-61E2-C400-D9DBF0DEF6EC}"/>
              </a:ext>
            </a:extLst>
          </p:cNvPr>
          <p:cNvPicPr>
            <a:picLocks noChangeAspect="1"/>
          </p:cNvPicPr>
          <p:nvPr/>
        </p:nvPicPr>
        <p:blipFill>
          <a:blip r:embed="rId2"/>
          <a:stretch>
            <a:fillRect/>
          </a:stretch>
        </p:blipFill>
        <p:spPr>
          <a:xfrm>
            <a:off x="0" y="-779"/>
            <a:ext cx="12192000" cy="6858779"/>
          </a:xfrm>
          <a:prstGeom prst="rect">
            <a:avLst/>
          </a:prstGeom>
        </p:spPr>
      </p:pic>
      <p:sp>
        <p:nvSpPr>
          <p:cNvPr id="2" name="Title 1">
            <a:extLst>
              <a:ext uri="{FF2B5EF4-FFF2-40B4-BE49-F238E27FC236}">
                <a16:creationId xmlns:a16="http://schemas.microsoft.com/office/drawing/2014/main" id="{8D89D340-3A5F-3625-2EFF-A4FBF3FCEBAC}"/>
              </a:ext>
            </a:extLst>
          </p:cNvPr>
          <p:cNvSpPr>
            <a:spLocks noGrp="1"/>
          </p:cNvSpPr>
          <p:nvPr>
            <p:ph type="title"/>
          </p:nvPr>
        </p:nvSpPr>
        <p:spPr/>
        <p:txBody>
          <a:bodyPr>
            <a:normAutofit/>
          </a:bodyPr>
          <a:lstStyle/>
          <a:p>
            <a:r>
              <a:rPr lang="en-GB" sz="3600" b="1" dirty="0">
                <a:solidFill>
                  <a:srgbClr val="4F549F"/>
                </a:solidFill>
                <a:latin typeface="Arial" panose="020B0604020202020204" pitchFamily="34" charset="0"/>
                <a:cs typeface="Arial" panose="020B0604020202020204" pitchFamily="34" charset="0"/>
              </a:rPr>
              <a:t>Feedback - Sustainability &amp; Expansion</a:t>
            </a:r>
          </a:p>
        </p:txBody>
      </p:sp>
      <p:sp>
        <p:nvSpPr>
          <p:cNvPr id="5" name="Speech Bubble: Rectangle with Corners Rounded 4">
            <a:extLst>
              <a:ext uri="{FF2B5EF4-FFF2-40B4-BE49-F238E27FC236}">
                <a16:creationId xmlns:a16="http://schemas.microsoft.com/office/drawing/2014/main" id="{3221E882-B0F6-CD7E-BF44-BB680E343903}"/>
              </a:ext>
            </a:extLst>
          </p:cNvPr>
          <p:cNvSpPr/>
          <p:nvPr/>
        </p:nvSpPr>
        <p:spPr>
          <a:xfrm>
            <a:off x="903713" y="1605100"/>
            <a:ext cx="4765258" cy="626038"/>
          </a:xfrm>
          <a:prstGeom prst="wedgeRoundRectCallout">
            <a:avLst>
              <a:gd name="adj1" fmla="val 46962"/>
              <a:gd name="adj2" fmla="val 75803"/>
              <a:gd name="adj3" fmla="val 16667"/>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“More frequent meetings.”</a:t>
            </a:r>
          </a:p>
        </p:txBody>
      </p:sp>
      <p:sp>
        <p:nvSpPr>
          <p:cNvPr id="6" name="Speech Bubble: Rectangle with Corners Rounded 5">
            <a:extLst>
              <a:ext uri="{FF2B5EF4-FFF2-40B4-BE49-F238E27FC236}">
                <a16:creationId xmlns:a16="http://schemas.microsoft.com/office/drawing/2014/main" id="{A8BA2A2A-94E6-1EEE-DFC5-F635773389B3}"/>
              </a:ext>
            </a:extLst>
          </p:cNvPr>
          <p:cNvSpPr/>
          <p:nvPr/>
        </p:nvSpPr>
        <p:spPr>
          <a:xfrm>
            <a:off x="1573794" y="2629791"/>
            <a:ext cx="4765258" cy="1435063"/>
          </a:xfrm>
          <a:prstGeom prst="wedgeRoundRectCallout">
            <a:avLst>
              <a:gd name="adj1" fmla="val 46962"/>
              <a:gd name="adj2" fmla="val 75803"/>
              <a:gd name="adj3" fmla="val 16667"/>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“The menopause cafés are a great initiative; it would be great to see these run on a regular basis.”</a:t>
            </a:r>
          </a:p>
        </p:txBody>
      </p:sp>
      <p:sp>
        <p:nvSpPr>
          <p:cNvPr id="7" name="Speech Bubble: Rectangle with Corners Rounded 6">
            <a:extLst>
              <a:ext uri="{FF2B5EF4-FFF2-40B4-BE49-F238E27FC236}">
                <a16:creationId xmlns:a16="http://schemas.microsoft.com/office/drawing/2014/main" id="{62F1E956-F31F-F9A8-28BF-9BA9E93A2AFF}"/>
              </a:ext>
            </a:extLst>
          </p:cNvPr>
          <p:cNvSpPr/>
          <p:nvPr/>
        </p:nvSpPr>
        <p:spPr>
          <a:xfrm>
            <a:off x="6572684" y="1735611"/>
            <a:ext cx="4765258" cy="910705"/>
          </a:xfrm>
          <a:prstGeom prst="wedgeRoundRectCallout">
            <a:avLst>
              <a:gd name="adj1" fmla="val 46962"/>
              <a:gd name="adj2" fmla="val 75803"/>
              <a:gd name="adj3" fmla="val 16667"/>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“More sessions like this to talk about sleep, nutrition, exercise etc.”</a:t>
            </a:r>
          </a:p>
        </p:txBody>
      </p:sp>
      <p:sp>
        <p:nvSpPr>
          <p:cNvPr id="8" name="Speech Bubble: Rectangle with Corners Rounded 7">
            <a:extLst>
              <a:ext uri="{FF2B5EF4-FFF2-40B4-BE49-F238E27FC236}">
                <a16:creationId xmlns:a16="http://schemas.microsoft.com/office/drawing/2014/main" id="{CB2049BA-BA2F-9A23-CF4B-EA8878A1937F}"/>
              </a:ext>
            </a:extLst>
          </p:cNvPr>
          <p:cNvSpPr/>
          <p:nvPr/>
        </p:nvSpPr>
        <p:spPr>
          <a:xfrm>
            <a:off x="903713" y="4475402"/>
            <a:ext cx="4765258" cy="936356"/>
          </a:xfrm>
          <a:prstGeom prst="wedgeRoundRectCallout">
            <a:avLst>
              <a:gd name="adj1" fmla="val 46962"/>
              <a:gd name="adj2" fmla="val 75803"/>
              <a:gd name="adj3" fmla="val 16667"/>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“Menopause in the workplace – workshops.”</a:t>
            </a:r>
          </a:p>
        </p:txBody>
      </p:sp>
      <p:sp>
        <p:nvSpPr>
          <p:cNvPr id="9" name="Speech Bubble: Rectangle with Corners Rounded 8">
            <a:extLst>
              <a:ext uri="{FF2B5EF4-FFF2-40B4-BE49-F238E27FC236}">
                <a16:creationId xmlns:a16="http://schemas.microsoft.com/office/drawing/2014/main" id="{58C46701-9D9D-5C73-F606-2D27DF649B37}"/>
              </a:ext>
            </a:extLst>
          </p:cNvPr>
          <p:cNvSpPr/>
          <p:nvPr/>
        </p:nvSpPr>
        <p:spPr>
          <a:xfrm>
            <a:off x="2232366" y="5838450"/>
            <a:ext cx="4765258" cy="654425"/>
          </a:xfrm>
          <a:prstGeom prst="wedgeRoundRectCallout">
            <a:avLst>
              <a:gd name="adj1" fmla="val 46962"/>
              <a:gd name="adj2" fmla="val 75803"/>
              <a:gd name="adj3" fmla="val 16667"/>
            </a:avLst>
          </a:prstGeom>
          <a:solidFill>
            <a:srgbClr val="00AEEF"/>
          </a:solidFill>
          <a:ln>
            <a:solidFill>
              <a:srgbClr val="00AEE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dirty="0"/>
              <a:t>“More events like this around Dudley.”</a:t>
            </a:r>
            <a:endParaRPr lang="en-GB"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0" name="Picture 9" descr="A group of women sitting in chairs&#10;&#10;AI-generated content may be incorrect.">
            <a:extLst>
              <a:ext uri="{FF2B5EF4-FFF2-40B4-BE49-F238E27FC236}">
                <a16:creationId xmlns:a16="http://schemas.microsoft.com/office/drawing/2014/main" id="{B9F83D75-639B-91F0-9DAF-9857045F4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6196" y="2691239"/>
            <a:ext cx="4847949" cy="6858000"/>
          </a:xfrm>
          <a:prstGeom prst="rect">
            <a:avLst/>
          </a:prstGeom>
        </p:spPr>
      </p:pic>
    </p:spTree>
    <p:extLst>
      <p:ext uri="{BB962C8B-B14F-4D97-AF65-F5344CB8AC3E}">
        <p14:creationId xmlns:p14="http://schemas.microsoft.com/office/powerpoint/2010/main" val="2112342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48D26-D7F0-7267-FBB8-8EE1F7C0F2C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015F0DB-60F5-9364-60B7-921CB95667B6}"/>
              </a:ext>
            </a:extLst>
          </p:cNvPr>
          <p:cNvPicPr>
            <a:picLocks noChangeAspect="1"/>
          </p:cNvPicPr>
          <p:nvPr/>
        </p:nvPicPr>
        <p:blipFill>
          <a:blip r:embed="rId2"/>
          <a:stretch>
            <a:fillRect/>
          </a:stretch>
        </p:blipFill>
        <p:spPr>
          <a:xfrm>
            <a:off x="0" y="-779"/>
            <a:ext cx="12192000" cy="6858779"/>
          </a:xfrm>
          <a:prstGeom prst="rect">
            <a:avLst/>
          </a:prstGeom>
        </p:spPr>
      </p:pic>
      <p:sp>
        <p:nvSpPr>
          <p:cNvPr id="2" name="Title 1">
            <a:extLst>
              <a:ext uri="{FF2B5EF4-FFF2-40B4-BE49-F238E27FC236}">
                <a16:creationId xmlns:a16="http://schemas.microsoft.com/office/drawing/2014/main" id="{267770DE-D974-FE43-5912-5A2BACBAB8DF}"/>
              </a:ext>
            </a:extLst>
          </p:cNvPr>
          <p:cNvSpPr>
            <a:spLocks noGrp="1"/>
          </p:cNvSpPr>
          <p:nvPr>
            <p:ph type="title"/>
          </p:nvPr>
        </p:nvSpPr>
        <p:spPr/>
        <p:txBody>
          <a:bodyPr>
            <a:normAutofit/>
          </a:bodyPr>
          <a:lstStyle/>
          <a:p>
            <a:r>
              <a:rPr lang="en-GB" sz="3600" b="1" dirty="0">
                <a:solidFill>
                  <a:srgbClr val="4F549F"/>
                </a:solidFill>
                <a:latin typeface="Arial" panose="020B0604020202020204" pitchFamily="34" charset="0"/>
                <a:cs typeface="Arial" panose="020B0604020202020204" pitchFamily="34" charset="0"/>
              </a:rPr>
              <a:t>Feedback - Support &amp; Community</a:t>
            </a:r>
          </a:p>
        </p:txBody>
      </p:sp>
      <p:sp>
        <p:nvSpPr>
          <p:cNvPr id="5" name="Speech Bubble: Rectangle with Corners Rounded 4">
            <a:extLst>
              <a:ext uri="{FF2B5EF4-FFF2-40B4-BE49-F238E27FC236}">
                <a16:creationId xmlns:a16="http://schemas.microsoft.com/office/drawing/2014/main" id="{2C1628D7-7295-C2C2-ED28-937ED08C557E}"/>
              </a:ext>
            </a:extLst>
          </p:cNvPr>
          <p:cNvSpPr/>
          <p:nvPr/>
        </p:nvSpPr>
        <p:spPr>
          <a:xfrm>
            <a:off x="903713" y="1940767"/>
            <a:ext cx="4765258" cy="1080501"/>
          </a:xfrm>
          <a:prstGeom prst="wedgeRoundRectCallout">
            <a:avLst>
              <a:gd name="adj1" fmla="val 46962"/>
              <a:gd name="adj2" fmla="val 75803"/>
              <a:gd name="adj3" fmla="val 16667"/>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“How amazing it is when women get together.”</a:t>
            </a:r>
          </a:p>
        </p:txBody>
      </p:sp>
      <p:sp>
        <p:nvSpPr>
          <p:cNvPr id="6" name="Speech Bubble: Rectangle with Corners Rounded 5">
            <a:extLst>
              <a:ext uri="{FF2B5EF4-FFF2-40B4-BE49-F238E27FC236}">
                <a16:creationId xmlns:a16="http://schemas.microsoft.com/office/drawing/2014/main" id="{70778FF1-EA24-EC85-0048-A54A29FF5C7F}"/>
              </a:ext>
            </a:extLst>
          </p:cNvPr>
          <p:cNvSpPr/>
          <p:nvPr/>
        </p:nvSpPr>
        <p:spPr>
          <a:xfrm>
            <a:off x="903713" y="3734095"/>
            <a:ext cx="4765258" cy="753929"/>
          </a:xfrm>
          <a:prstGeom prst="wedgeRoundRectCallout">
            <a:avLst>
              <a:gd name="adj1" fmla="val 46962"/>
              <a:gd name="adj2" fmla="val 75803"/>
              <a:gd name="adj3" fmla="val 16667"/>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“More face-to-face support groups.”</a:t>
            </a:r>
          </a:p>
        </p:txBody>
      </p:sp>
      <p:sp>
        <p:nvSpPr>
          <p:cNvPr id="7" name="Speech Bubble: Rectangle with Corners Rounded 6">
            <a:extLst>
              <a:ext uri="{FF2B5EF4-FFF2-40B4-BE49-F238E27FC236}">
                <a16:creationId xmlns:a16="http://schemas.microsoft.com/office/drawing/2014/main" id="{01610FB8-79B8-D96E-26FE-EAAF2B0AC1AE}"/>
              </a:ext>
            </a:extLst>
          </p:cNvPr>
          <p:cNvSpPr/>
          <p:nvPr/>
        </p:nvSpPr>
        <p:spPr>
          <a:xfrm>
            <a:off x="6339052" y="3577319"/>
            <a:ext cx="4765258" cy="1209283"/>
          </a:xfrm>
          <a:prstGeom prst="wedgeRoundRectCallout">
            <a:avLst>
              <a:gd name="adj1" fmla="val 46962"/>
              <a:gd name="adj2" fmla="val 75803"/>
              <a:gd name="adj3" fmla="val 16667"/>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“Would love a follow-up meeting to continue connecting with the lovely ladies.”</a:t>
            </a:r>
          </a:p>
        </p:txBody>
      </p:sp>
      <p:sp>
        <p:nvSpPr>
          <p:cNvPr id="8" name="Speech Bubble: Rectangle with Corners Rounded 7">
            <a:extLst>
              <a:ext uri="{FF2B5EF4-FFF2-40B4-BE49-F238E27FC236}">
                <a16:creationId xmlns:a16="http://schemas.microsoft.com/office/drawing/2014/main" id="{7C0DD744-76F6-3C0B-3443-129BEE8D0FCF}"/>
              </a:ext>
            </a:extLst>
          </p:cNvPr>
          <p:cNvSpPr/>
          <p:nvPr/>
        </p:nvSpPr>
        <p:spPr>
          <a:xfrm>
            <a:off x="903713" y="4954554"/>
            <a:ext cx="4765258" cy="1116872"/>
          </a:xfrm>
          <a:prstGeom prst="wedgeRoundRectCallout">
            <a:avLst>
              <a:gd name="adj1" fmla="val 46962"/>
              <a:gd name="adj2" fmla="val 75803"/>
              <a:gd name="adj3" fmla="val 16667"/>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“Great event. Every woman should attend one of these sessions.”</a:t>
            </a:r>
          </a:p>
        </p:txBody>
      </p:sp>
      <p:sp>
        <p:nvSpPr>
          <p:cNvPr id="3" name="Speech Bubble: Rectangle with Corners Rounded 2">
            <a:extLst>
              <a:ext uri="{FF2B5EF4-FFF2-40B4-BE49-F238E27FC236}">
                <a16:creationId xmlns:a16="http://schemas.microsoft.com/office/drawing/2014/main" id="{587F0231-AD3C-9506-7008-A31CC77F920F}"/>
              </a:ext>
            </a:extLst>
          </p:cNvPr>
          <p:cNvSpPr/>
          <p:nvPr/>
        </p:nvSpPr>
        <p:spPr>
          <a:xfrm>
            <a:off x="6339052" y="1595041"/>
            <a:ext cx="4765258" cy="1416403"/>
          </a:xfrm>
          <a:prstGeom prst="wedgeRoundRectCallout">
            <a:avLst>
              <a:gd name="adj1" fmla="val 46962"/>
              <a:gd name="adj2" fmla="val 75803"/>
              <a:gd name="adj3" fmla="val 16667"/>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“This is a vital initiative… It’s good to talk and share experiences to make informed decisions.”</a:t>
            </a:r>
          </a:p>
        </p:txBody>
      </p:sp>
      <p:sp>
        <p:nvSpPr>
          <p:cNvPr id="9" name="Speech Bubble: Rectangle with Corners Rounded 8">
            <a:extLst>
              <a:ext uri="{FF2B5EF4-FFF2-40B4-BE49-F238E27FC236}">
                <a16:creationId xmlns:a16="http://schemas.microsoft.com/office/drawing/2014/main" id="{9A36F140-15E1-1137-8007-89D096EB26A5}"/>
              </a:ext>
            </a:extLst>
          </p:cNvPr>
          <p:cNvSpPr/>
          <p:nvPr/>
        </p:nvSpPr>
        <p:spPr>
          <a:xfrm>
            <a:off x="6339052" y="5274907"/>
            <a:ext cx="4765258" cy="715348"/>
          </a:xfrm>
          <a:prstGeom prst="wedgeRoundRectCallout">
            <a:avLst>
              <a:gd name="adj1" fmla="val 46962"/>
              <a:gd name="adj2" fmla="val 75803"/>
              <a:gd name="adj3" fmla="val 16667"/>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“Referrals into menopause cafés.”</a:t>
            </a:r>
          </a:p>
        </p:txBody>
      </p:sp>
    </p:spTree>
    <p:extLst>
      <p:ext uri="{BB962C8B-B14F-4D97-AF65-F5344CB8AC3E}">
        <p14:creationId xmlns:p14="http://schemas.microsoft.com/office/powerpoint/2010/main" val="4042082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617C3-A457-CA3B-A4B4-733C33E3353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7791FB9-547C-99FF-85F0-D9F26EDF83FB}"/>
              </a:ext>
            </a:extLst>
          </p:cNvPr>
          <p:cNvPicPr>
            <a:picLocks noChangeAspect="1"/>
          </p:cNvPicPr>
          <p:nvPr/>
        </p:nvPicPr>
        <p:blipFill>
          <a:blip r:embed="rId2"/>
          <a:stretch>
            <a:fillRect/>
          </a:stretch>
        </p:blipFill>
        <p:spPr>
          <a:xfrm>
            <a:off x="0" y="-779"/>
            <a:ext cx="12192000" cy="6858779"/>
          </a:xfrm>
          <a:prstGeom prst="rect">
            <a:avLst/>
          </a:prstGeom>
        </p:spPr>
      </p:pic>
      <p:sp>
        <p:nvSpPr>
          <p:cNvPr id="2" name="Title 1">
            <a:extLst>
              <a:ext uri="{FF2B5EF4-FFF2-40B4-BE49-F238E27FC236}">
                <a16:creationId xmlns:a16="http://schemas.microsoft.com/office/drawing/2014/main" id="{5FF1D818-7538-F317-7472-2234835AABF7}"/>
              </a:ext>
            </a:extLst>
          </p:cNvPr>
          <p:cNvSpPr>
            <a:spLocks noGrp="1"/>
          </p:cNvSpPr>
          <p:nvPr>
            <p:ph type="title"/>
          </p:nvPr>
        </p:nvSpPr>
        <p:spPr/>
        <p:txBody>
          <a:bodyPr>
            <a:normAutofit/>
          </a:bodyPr>
          <a:lstStyle/>
          <a:p>
            <a:r>
              <a:rPr lang="en-GB" sz="3600" b="1" dirty="0">
                <a:solidFill>
                  <a:srgbClr val="4F549F"/>
                </a:solidFill>
                <a:latin typeface="Arial" panose="020B0604020202020204" pitchFamily="34" charset="0"/>
                <a:cs typeface="Arial" panose="020B0604020202020204" pitchFamily="34" charset="0"/>
              </a:rPr>
              <a:t>Feedback - Practical Support</a:t>
            </a:r>
          </a:p>
        </p:txBody>
      </p:sp>
      <p:sp>
        <p:nvSpPr>
          <p:cNvPr id="5" name="Speech Bubble: Rectangle with Corners Rounded 4">
            <a:extLst>
              <a:ext uri="{FF2B5EF4-FFF2-40B4-BE49-F238E27FC236}">
                <a16:creationId xmlns:a16="http://schemas.microsoft.com/office/drawing/2014/main" id="{F3BD9831-97F3-4E4A-E6B0-5CADFBED4033}"/>
              </a:ext>
            </a:extLst>
          </p:cNvPr>
          <p:cNvSpPr/>
          <p:nvPr/>
        </p:nvSpPr>
        <p:spPr>
          <a:xfrm>
            <a:off x="903713" y="1847459"/>
            <a:ext cx="4765258" cy="895739"/>
          </a:xfrm>
          <a:prstGeom prst="wedgeRoundRectCallout">
            <a:avLst>
              <a:gd name="adj1" fmla="val 46962"/>
              <a:gd name="adj2" fmla="val 75803"/>
              <a:gd name="adj3" fmla="val 16667"/>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“Speak more on diet/nutrition and nutrients.”</a:t>
            </a:r>
          </a:p>
        </p:txBody>
      </p:sp>
      <p:sp>
        <p:nvSpPr>
          <p:cNvPr id="6" name="Speech Bubble: Rectangle with Corners Rounded 5">
            <a:extLst>
              <a:ext uri="{FF2B5EF4-FFF2-40B4-BE49-F238E27FC236}">
                <a16:creationId xmlns:a16="http://schemas.microsoft.com/office/drawing/2014/main" id="{C699A1D8-8A12-4E22-6528-30D9AFBEDF59}"/>
              </a:ext>
            </a:extLst>
          </p:cNvPr>
          <p:cNvSpPr/>
          <p:nvPr/>
        </p:nvSpPr>
        <p:spPr>
          <a:xfrm>
            <a:off x="903713" y="3248902"/>
            <a:ext cx="4765258" cy="753929"/>
          </a:xfrm>
          <a:prstGeom prst="wedgeRoundRectCallout">
            <a:avLst>
              <a:gd name="adj1" fmla="val 46962"/>
              <a:gd name="adj2" fmla="val 75803"/>
              <a:gd name="adj3" fmla="val 16667"/>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“Maybe a fact sheet to take away.”</a:t>
            </a:r>
          </a:p>
        </p:txBody>
      </p:sp>
      <p:sp>
        <p:nvSpPr>
          <p:cNvPr id="7" name="Speech Bubble: Rectangle with Corners Rounded 6">
            <a:extLst>
              <a:ext uri="{FF2B5EF4-FFF2-40B4-BE49-F238E27FC236}">
                <a16:creationId xmlns:a16="http://schemas.microsoft.com/office/drawing/2014/main" id="{3E33EC39-768B-B5A3-F30A-F651C2174231}"/>
              </a:ext>
            </a:extLst>
          </p:cNvPr>
          <p:cNvSpPr/>
          <p:nvPr/>
        </p:nvSpPr>
        <p:spPr>
          <a:xfrm>
            <a:off x="6339052" y="3773260"/>
            <a:ext cx="4765258" cy="910705"/>
          </a:xfrm>
          <a:prstGeom prst="wedgeRoundRectCallout">
            <a:avLst>
              <a:gd name="adj1" fmla="val 46962"/>
              <a:gd name="adj2" fmla="val 75803"/>
              <a:gd name="adj3" fmla="val 16667"/>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“Email with links/websites for future reference.”</a:t>
            </a:r>
          </a:p>
        </p:txBody>
      </p:sp>
      <p:sp>
        <p:nvSpPr>
          <p:cNvPr id="8" name="Speech Bubble: Rectangle with Corners Rounded 7">
            <a:extLst>
              <a:ext uri="{FF2B5EF4-FFF2-40B4-BE49-F238E27FC236}">
                <a16:creationId xmlns:a16="http://schemas.microsoft.com/office/drawing/2014/main" id="{100513FC-7FA2-91DF-EE0B-DAC76665E7DD}"/>
              </a:ext>
            </a:extLst>
          </p:cNvPr>
          <p:cNvSpPr/>
          <p:nvPr/>
        </p:nvSpPr>
        <p:spPr>
          <a:xfrm>
            <a:off x="903713" y="4385387"/>
            <a:ext cx="4765258" cy="936356"/>
          </a:xfrm>
          <a:prstGeom prst="wedgeRoundRectCallout">
            <a:avLst>
              <a:gd name="adj1" fmla="val 46962"/>
              <a:gd name="adj2" fmla="val 75803"/>
              <a:gd name="adj3" fmla="val 16667"/>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“Maybe a whiteboard for key websites/medications.”</a:t>
            </a:r>
          </a:p>
        </p:txBody>
      </p:sp>
      <p:sp>
        <p:nvSpPr>
          <p:cNvPr id="3" name="Speech Bubble: Rectangle with Corners Rounded 2">
            <a:extLst>
              <a:ext uri="{FF2B5EF4-FFF2-40B4-BE49-F238E27FC236}">
                <a16:creationId xmlns:a16="http://schemas.microsoft.com/office/drawing/2014/main" id="{8BA1C8B0-7349-4DD5-7FA9-8194F68540BF}"/>
              </a:ext>
            </a:extLst>
          </p:cNvPr>
          <p:cNvSpPr/>
          <p:nvPr/>
        </p:nvSpPr>
        <p:spPr>
          <a:xfrm>
            <a:off x="6339052" y="1846968"/>
            <a:ext cx="4765258" cy="1416403"/>
          </a:xfrm>
          <a:prstGeom prst="wedgeRoundRectCallout">
            <a:avLst>
              <a:gd name="adj1" fmla="val 46962"/>
              <a:gd name="adj2" fmla="val 75803"/>
              <a:gd name="adj3" fmla="val 16667"/>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“Hot flushes: I use pads from fridge, pet coolers, cold water on wrists… Doctors need more education.”</a:t>
            </a:r>
          </a:p>
        </p:txBody>
      </p:sp>
      <p:sp>
        <p:nvSpPr>
          <p:cNvPr id="9" name="Speech Bubble: Rectangle with Corners Rounded 8">
            <a:extLst>
              <a:ext uri="{FF2B5EF4-FFF2-40B4-BE49-F238E27FC236}">
                <a16:creationId xmlns:a16="http://schemas.microsoft.com/office/drawing/2014/main" id="{755BBD62-EE00-47A2-8624-D45B4A633036}"/>
              </a:ext>
            </a:extLst>
          </p:cNvPr>
          <p:cNvSpPr/>
          <p:nvPr/>
        </p:nvSpPr>
        <p:spPr>
          <a:xfrm>
            <a:off x="6339052" y="5305826"/>
            <a:ext cx="4765258" cy="936356"/>
          </a:xfrm>
          <a:prstGeom prst="wedgeRoundRectCallout">
            <a:avLst>
              <a:gd name="adj1" fmla="val 46962"/>
              <a:gd name="adj2" fmla="val 75803"/>
              <a:gd name="adj3" fmla="val 16667"/>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“What do you do if HRT isn’t working well?”</a:t>
            </a:r>
          </a:p>
        </p:txBody>
      </p:sp>
    </p:spTree>
    <p:extLst>
      <p:ext uri="{BB962C8B-B14F-4D97-AF65-F5344CB8AC3E}">
        <p14:creationId xmlns:p14="http://schemas.microsoft.com/office/powerpoint/2010/main" val="2710037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B0BD2-EEB4-B47B-8339-086200763D7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19649F9-8E49-BD0A-75AC-9283F88A9CFA}"/>
              </a:ext>
            </a:extLst>
          </p:cNvPr>
          <p:cNvPicPr>
            <a:picLocks noChangeAspect="1"/>
          </p:cNvPicPr>
          <p:nvPr/>
        </p:nvPicPr>
        <p:blipFill>
          <a:blip r:embed="rId2"/>
          <a:stretch>
            <a:fillRect/>
          </a:stretch>
        </p:blipFill>
        <p:spPr>
          <a:xfrm>
            <a:off x="0" y="-779"/>
            <a:ext cx="12192000" cy="6858779"/>
          </a:xfrm>
          <a:prstGeom prst="rect">
            <a:avLst/>
          </a:prstGeom>
        </p:spPr>
      </p:pic>
      <p:sp>
        <p:nvSpPr>
          <p:cNvPr id="2" name="Title 1">
            <a:extLst>
              <a:ext uri="{FF2B5EF4-FFF2-40B4-BE49-F238E27FC236}">
                <a16:creationId xmlns:a16="http://schemas.microsoft.com/office/drawing/2014/main" id="{A073693E-EBEC-3337-FF81-094C399CFF36}"/>
              </a:ext>
            </a:extLst>
          </p:cNvPr>
          <p:cNvSpPr>
            <a:spLocks noGrp="1"/>
          </p:cNvSpPr>
          <p:nvPr>
            <p:ph type="title"/>
          </p:nvPr>
        </p:nvSpPr>
        <p:spPr/>
        <p:txBody>
          <a:bodyPr>
            <a:normAutofit/>
          </a:bodyPr>
          <a:lstStyle/>
          <a:p>
            <a:r>
              <a:rPr lang="en-GB" sz="3600" b="1" dirty="0">
                <a:solidFill>
                  <a:srgbClr val="4F549F"/>
                </a:solidFill>
                <a:latin typeface="Arial" panose="020B0604020202020204" pitchFamily="34" charset="0"/>
                <a:cs typeface="Arial" panose="020B0604020202020204" pitchFamily="34" charset="0"/>
              </a:rPr>
              <a:t>Feedback - Access &amp; Inclusion</a:t>
            </a:r>
          </a:p>
        </p:txBody>
      </p:sp>
      <p:sp>
        <p:nvSpPr>
          <p:cNvPr id="5" name="Speech Bubble: Rectangle with Corners Rounded 4">
            <a:extLst>
              <a:ext uri="{FF2B5EF4-FFF2-40B4-BE49-F238E27FC236}">
                <a16:creationId xmlns:a16="http://schemas.microsoft.com/office/drawing/2014/main" id="{FE6EEB3B-D00A-AA11-DE39-C5BBA4BB75AA}"/>
              </a:ext>
            </a:extLst>
          </p:cNvPr>
          <p:cNvSpPr/>
          <p:nvPr/>
        </p:nvSpPr>
        <p:spPr>
          <a:xfrm>
            <a:off x="903713" y="1595530"/>
            <a:ext cx="4765258" cy="1415912"/>
          </a:xfrm>
          <a:prstGeom prst="wedgeRoundRectCallout">
            <a:avLst>
              <a:gd name="adj1" fmla="val 46962"/>
              <a:gd name="adj2" fmla="val 75803"/>
              <a:gd name="adj3" fmla="val 16667"/>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“Ensure access to interpreters where required– lost in translation for some, which was a shame.”</a:t>
            </a:r>
          </a:p>
        </p:txBody>
      </p:sp>
      <p:sp>
        <p:nvSpPr>
          <p:cNvPr id="6" name="Speech Bubble: Rectangle with Corners Rounded 5">
            <a:extLst>
              <a:ext uri="{FF2B5EF4-FFF2-40B4-BE49-F238E27FC236}">
                <a16:creationId xmlns:a16="http://schemas.microsoft.com/office/drawing/2014/main" id="{E6A529AC-267C-62E1-58DB-8AFD3168D2E9}"/>
              </a:ext>
            </a:extLst>
          </p:cNvPr>
          <p:cNvSpPr/>
          <p:nvPr/>
        </p:nvSpPr>
        <p:spPr>
          <a:xfrm>
            <a:off x="2578793" y="3659398"/>
            <a:ext cx="4765258" cy="910705"/>
          </a:xfrm>
          <a:prstGeom prst="wedgeRoundRectCallout">
            <a:avLst>
              <a:gd name="adj1" fmla="val 46962"/>
              <a:gd name="adj2" fmla="val 75803"/>
              <a:gd name="adj3" fmla="val 16667"/>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“Should be available for all pre and menopausal women.”</a:t>
            </a:r>
          </a:p>
        </p:txBody>
      </p:sp>
      <p:sp>
        <p:nvSpPr>
          <p:cNvPr id="7" name="Speech Bubble: Rectangle with Corners Rounded 6">
            <a:extLst>
              <a:ext uri="{FF2B5EF4-FFF2-40B4-BE49-F238E27FC236}">
                <a16:creationId xmlns:a16="http://schemas.microsoft.com/office/drawing/2014/main" id="{EDD8810A-FCAA-7742-182C-4B23F4B68666}"/>
              </a:ext>
            </a:extLst>
          </p:cNvPr>
          <p:cNvSpPr/>
          <p:nvPr/>
        </p:nvSpPr>
        <p:spPr>
          <a:xfrm>
            <a:off x="6096000" y="1616533"/>
            <a:ext cx="4765258" cy="910705"/>
          </a:xfrm>
          <a:prstGeom prst="wedgeRoundRectCallout">
            <a:avLst>
              <a:gd name="adj1" fmla="val 46962"/>
              <a:gd name="adj2" fmla="val 75803"/>
              <a:gd name="adj3" fmla="val 16667"/>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“Would like this at Russell’s Hall Hospital.”</a:t>
            </a:r>
          </a:p>
        </p:txBody>
      </p:sp>
      <p:sp>
        <p:nvSpPr>
          <p:cNvPr id="3" name="Speech Bubble: Rectangle with Corners Rounded 2">
            <a:extLst>
              <a:ext uri="{FF2B5EF4-FFF2-40B4-BE49-F238E27FC236}">
                <a16:creationId xmlns:a16="http://schemas.microsoft.com/office/drawing/2014/main" id="{7F237BF5-1C42-567B-9E27-7A5F1C857717}"/>
              </a:ext>
            </a:extLst>
          </p:cNvPr>
          <p:cNvSpPr/>
          <p:nvPr/>
        </p:nvSpPr>
        <p:spPr>
          <a:xfrm>
            <a:off x="903713" y="4907878"/>
            <a:ext cx="4765258" cy="1416403"/>
          </a:xfrm>
          <a:prstGeom prst="wedgeRoundRectCallout">
            <a:avLst>
              <a:gd name="adj1" fmla="val 46962"/>
              <a:gd name="adj2" fmla="val 75803"/>
              <a:gd name="adj3" fmla="val 16667"/>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“Translators for non-English speaking – they suffer in silence.”</a:t>
            </a:r>
          </a:p>
        </p:txBody>
      </p:sp>
      <p:pic>
        <p:nvPicPr>
          <p:cNvPr id="11" name="Picture 10" descr="A group of women posing for a photo&#10;&#10;AI-generated content may be incorrect.">
            <a:extLst>
              <a:ext uri="{FF2B5EF4-FFF2-40B4-BE49-F238E27FC236}">
                <a16:creationId xmlns:a16="http://schemas.microsoft.com/office/drawing/2014/main" id="{0AC8D781-1EF8-E4E5-4551-E5A3EE7F0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5527" y="2583656"/>
            <a:ext cx="4847949" cy="6858000"/>
          </a:xfrm>
          <a:prstGeom prst="rect">
            <a:avLst/>
          </a:prstGeom>
        </p:spPr>
      </p:pic>
    </p:spTree>
    <p:extLst>
      <p:ext uri="{BB962C8B-B14F-4D97-AF65-F5344CB8AC3E}">
        <p14:creationId xmlns:p14="http://schemas.microsoft.com/office/powerpoint/2010/main" val="4100941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C0141-77AD-5442-05D0-7E5DC3BEF6F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62F018A-B445-0301-9FD6-E0BE4839A059}"/>
              </a:ext>
            </a:extLst>
          </p:cNvPr>
          <p:cNvPicPr>
            <a:picLocks noChangeAspect="1"/>
          </p:cNvPicPr>
          <p:nvPr/>
        </p:nvPicPr>
        <p:blipFill>
          <a:blip r:embed="rId2"/>
          <a:stretch>
            <a:fillRect/>
          </a:stretch>
        </p:blipFill>
        <p:spPr>
          <a:xfrm>
            <a:off x="0" y="-779"/>
            <a:ext cx="12192000" cy="6858779"/>
          </a:xfrm>
          <a:prstGeom prst="rect">
            <a:avLst/>
          </a:prstGeom>
        </p:spPr>
      </p:pic>
      <p:sp>
        <p:nvSpPr>
          <p:cNvPr id="2" name="Title 1">
            <a:extLst>
              <a:ext uri="{FF2B5EF4-FFF2-40B4-BE49-F238E27FC236}">
                <a16:creationId xmlns:a16="http://schemas.microsoft.com/office/drawing/2014/main" id="{6650F4A9-BD7E-1BA8-EB9C-82818613DFAF}"/>
              </a:ext>
            </a:extLst>
          </p:cNvPr>
          <p:cNvSpPr>
            <a:spLocks noGrp="1"/>
          </p:cNvSpPr>
          <p:nvPr>
            <p:ph type="title"/>
          </p:nvPr>
        </p:nvSpPr>
        <p:spPr/>
        <p:txBody>
          <a:bodyPr>
            <a:normAutofit/>
          </a:bodyPr>
          <a:lstStyle/>
          <a:p>
            <a:r>
              <a:rPr lang="en-GB" sz="3600" b="1" dirty="0">
                <a:solidFill>
                  <a:srgbClr val="4F549F"/>
                </a:solidFill>
                <a:latin typeface="Arial" panose="020B0604020202020204" pitchFamily="34" charset="0"/>
                <a:cs typeface="Arial" panose="020B0604020202020204" pitchFamily="34" charset="0"/>
              </a:rPr>
              <a:t>Feedback - Innovation &amp; Collaboration</a:t>
            </a:r>
          </a:p>
        </p:txBody>
      </p:sp>
      <p:sp>
        <p:nvSpPr>
          <p:cNvPr id="5" name="Speech Bubble: Rectangle with Corners Rounded 4">
            <a:extLst>
              <a:ext uri="{FF2B5EF4-FFF2-40B4-BE49-F238E27FC236}">
                <a16:creationId xmlns:a16="http://schemas.microsoft.com/office/drawing/2014/main" id="{21F053A5-900B-3CC1-C582-44FFDB22F492}"/>
              </a:ext>
            </a:extLst>
          </p:cNvPr>
          <p:cNvSpPr/>
          <p:nvPr/>
        </p:nvSpPr>
        <p:spPr>
          <a:xfrm>
            <a:off x="903713" y="1846968"/>
            <a:ext cx="4765258" cy="895739"/>
          </a:xfrm>
          <a:prstGeom prst="wedgeRoundRectCallout">
            <a:avLst>
              <a:gd name="adj1" fmla="val 46962"/>
              <a:gd name="adj2" fmla="val 75803"/>
              <a:gd name="adj3" fmla="val 16667"/>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“Fantastic idea to bring menopause conversation to the foreground.”</a:t>
            </a:r>
          </a:p>
        </p:txBody>
      </p:sp>
      <p:sp>
        <p:nvSpPr>
          <p:cNvPr id="6" name="Speech Bubble: Rectangle with Corners Rounded 5">
            <a:extLst>
              <a:ext uri="{FF2B5EF4-FFF2-40B4-BE49-F238E27FC236}">
                <a16:creationId xmlns:a16="http://schemas.microsoft.com/office/drawing/2014/main" id="{FCC211A3-2808-E6CF-C7AF-482BF07AD4C8}"/>
              </a:ext>
            </a:extLst>
          </p:cNvPr>
          <p:cNvSpPr/>
          <p:nvPr/>
        </p:nvSpPr>
        <p:spPr>
          <a:xfrm>
            <a:off x="936993" y="3365290"/>
            <a:ext cx="4765258" cy="1435063"/>
          </a:xfrm>
          <a:prstGeom prst="wedgeRoundRectCallout">
            <a:avLst>
              <a:gd name="adj1" fmla="val 46962"/>
              <a:gd name="adj2" fmla="val 75803"/>
              <a:gd name="adj3" fmla="val 16667"/>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“It would be good if a dietician and bone health exercise could be done in one place, such as at a hub.”</a:t>
            </a:r>
          </a:p>
        </p:txBody>
      </p:sp>
      <p:sp>
        <p:nvSpPr>
          <p:cNvPr id="7" name="Speech Bubble: Rectangle with Corners Rounded 6">
            <a:extLst>
              <a:ext uri="{FF2B5EF4-FFF2-40B4-BE49-F238E27FC236}">
                <a16:creationId xmlns:a16="http://schemas.microsoft.com/office/drawing/2014/main" id="{69D3EF2F-5422-59BB-1BB8-AC047636637E}"/>
              </a:ext>
            </a:extLst>
          </p:cNvPr>
          <p:cNvSpPr/>
          <p:nvPr/>
        </p:nvSpPr>
        <p:spPr>
          <a:xfrm>
            <a:off x="6245746" y="1846968"/>
            <a:ext cx="4765258" cy="910705"/>
          </a:xfrm>
          <a:prstGeom prst="wedgeRoundRectCallout">
            <a:avLst>
              <a:gd name="adj1" fmla="val 46962"/>
              <a:gd name="adj2" fmla="val 75803"/>
              <a:gd name="adj3" fmla="val 16667"/>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“Encouraging self-care – self-management programme.”</a:t>
            </a:r>
          </a:p>
        </p:txBody>
      </p:sp>
      <p:sp>
        <p:nvSpPr>
          <p:cNvPr id="3" name="Speech Bubble: Rectangle with Corners Rounded 2">
            <a:extLst>
              <a:ext uri="{FF2B5EF4-FFF2-40B4-BE49-F238E27FC236}">
                <a16:creationId xmlns:a16="http://schemas.microsoft.com/office/drawing/2014/main" id="{D70F1F18-4C04-F89A-4000-590CF424B1CA}"/>
              </a:ext>
            </a:extLst>
          </p:cNvPr>
          <p:cNvSpPr/>
          <p:nvPr/>
        </p:nvSpPr>
        <p:spPr>
          <a:xfrm>
            <a:off x="6245746" y="3391433"/>
            <a:ext cx="4765258" cy="1416403"/>
          </a:xfrm>
          <a:prstGeom prst="wedgeRoundRectCallout">
            <a:avLst>
              <a:gd name="adj1" fmla="val 46962"/>
              <a:gd name="adj2" fmla="val 75803"/>
              <a:gd name="adj3" fmla="val 16667"/>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“Love the idea of linking with other services, e.g., strength training / bone health.”</a:t>
            </a:r>
          </a:p>
        </p:txBody>
      </p:sp>
    </p:spTree>
    <p:extLst>
      <p:ext uri="{BB962C8B-B14F-4D97-AF65-F5344CB8AC3E}">
        <p14:creationId xmlns:p14="http://schemas.microsoft.com/office/powerpoint/2010/main" val="761414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D4F6E-0AB9-E3AE-A009-7851F9851C7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7796BED-FA0D-55A8-42D0-EA178673CDC3}"/>
              </a:ext>
            </a:extLst>
          </p:cNvPr>
          <p:cNvPicPr>
            <a:picLocks noChangeAspect="1"/>
          </p:cNvPicPr>
          <p:nvPr/>
        </p:nvPicPr>
        <p:blipFill>
          <a:blip r:embed="rId2"/>
          <a:stretch>
            <a:fillRect/>
          </a:stretch>
        </p:blipFill>
        <p:spPr>
          <a:xfrm>
            <a:off x="0" y="-779"/>
            <a:ext cx="12192000" cy="6858779"/>
          </a:xfrm>
          <a:prstGeom prst="rect">
            <a:avLst/>
          </a:prstGeom>
        </p:spPr>
      </p:pic>
      <p:sp>
        <p:nvSpPr>
          <p:cNvPr id="2" name="Title 1">
            <a:extLst>
              <a:ext uri="{FF2B5EF4-FFF2-40B4-BE49-F238E27FC236}">
                <a16:creationId xmlns:a16="http://schemas.microsoft.com/office/drawing/2014/main" id="{6A688304-30F0-F538-45FB-9645896C1D69}"/>
              </a:ext>
            </a:extLst>
          </p:cNvPr>
          <p:cNvSpPr>
            <a:spLocks noGrp="1"/>
          </p:cNvSpPr>
          <p:nvPr>
            <p:ph type="title"/>
          </p:nvPr>
        </p:nvSpPr>
        <p:spPr/>
        <p:txBody>
          <a:bodyPr>
            <a:normAutofit/>
          </a:bodyPr>
          <a:lstStyle/>
          <a:p>
            <a:r>
              <a:rPr lang="en-GB" sz="3600" b="1" dirty="0">
                <a:solidFill>
                  <a:srgbClr val="4F549F"/>
                </a:solidFill>
                <a:latin typeface="Arial" panose="020B0604020202020204" pitchFamily="34" charset="0"/>
                <a:cs typeface="Arial" panose="020B0604020202020204" pitchFamily="34" charset="0"/>
              </a:rPr>
              <a:t>Feedback</a:t>
            </a:r>
          </a:p>
        </p:txBody>
      </p:sp>
      <p:pic>
        <p:nvPicPr>
          <p:cNvPr id="5" name="Picture 4" descr="A group of women smiling&#10;&#10;AI-generated content may be incorrect.">
            <a:extLst>
              <a:ext uri="{FF2B5EF4-FFF2-40B4-BE49-F238E27FC236}">
                <a16:creationId xmlns:a16="http://schemas.microsoft.com/office/drawing/2014/main" id="{1F760265-9DC8-5DE2-98AC-6630F385E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509" y="1319219"/>
            <a:ext cx="4829046" cy="6831260"/>
          </a:xfrm>
          <a:prstGeom prst="rect">
            <a:avLst/>
          </a:prstGeom>
        </p:spPr>
      </p:pic>
      <p:sp>
        <p:nvSpPr>
          <p:cNvPr id="7" name="Speech Bubble: Rectangle with Corners Rounded 6">
            <a:extLst>
              <a:ext uri="{FF2B5EF4-FFF2-40B4-BE49-F238E27FC236}">
                <a16:creationId xmlns:a16="http://schemas.microsoft.com/office/drawing/2014/main" id="{F19FF2FB-AB8D-9DA9-754F-A5698D986AA5}"/>
              </a:ext>
            </a:extLst>
          </p:cNvPr>
          <p:cNvSpPr/>
          <p:nvPr/>
        </p:nvSpPr>
        <p:spPr>
          <a:xfrm>
            <a:off x="6505446" y="1690688"/>
            <a:ext cx="4848354" cy="4178267"/>
          </a:xfrm>
          <a:prstGeom prst="wedgeRoundRectCallout">
            <a:avLst>
              <a:gd name="adj1" fmla="val 46962"/>
              <a:gd name="adj2" fmla="val 75803"/>
              <a:gd name="adj3" fmla="val 16667"/>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00" dirty="0">
                <a:effectLst/>
                <a:latin typeface="Aptos" panose="020B0004020202020204" pitchFamily="34" charset="0"/>
                <a:ea typeface="Aptos" panose="020B0004020202020204" pitchFamily="34" charset="0"/>
                <a:cs typeface="Times New Roman" panose="02020603050405020304" pitchFamily="18" charset="0"/>
              </a:rPr>
              <a:t>“We would like to thank all the women who gave up their time to come to the six menopause cafes that we ran. We thoroughly enjoyed meeting you all and hearing your stories. These cafes were the perfect environment to stimulate conversation and deliver trusted medical information to empower women in their menopause journey.” </a:t>
            </a:r>
          </a:p>
        </p:txBody>
      </p:sp>
    </p:spTree>
    <p:extLst>
      <p:ext uri="{BB962C8B-B14F-4D97-AF65-F5344CB8AC3E}">
        <p14:creationId xmlns:p14="http://schemas.microsoft.com/office/powerpoint/2010/main" val="3740573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2885FF-07A6-8179-1400-7F205DCEEC69}"/>
              </a:ext>
            </a:extLst>
          </p:cNvPr>
          <p:cNvPicPr/>
          <p:nvPr/>
        </p:nvPicPr>
        <p:blipFill>
          <a:blip r:embed="rId3"/>
          <a:srcRect r="31719"/>
          <a:stretch/>
        </p:blipFill>
        <p:spPr>
          <a:xfrm>
            <a:off x="-528" y="-8792"/>
            <a:ext cx="12192528" cy="6858297"/>
          </a:xfrm>
          <a:prstGeom prst="rect">
            <a:avLst/>
          </a:prstGeom>
        </p:spPr>
      </p:pic>
      <p:sp>
        <p:nvSpPr>
          <p:cNvPr id="5" name="Title 1">
            <a:extLst>
              <a:ext uri="{FF2B5EF4-FFF2-40B4-BE49-F238E27FC236}">
                <a16:creationId xmlns:a16="http://schemas.microsoft.com/office/drawing/2014/main" id="{BEE353E8-08BA-AB32-2765-A598E1FA76EF}"/>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0" name="Title 1">
            <a:extLst>
              <a:ext uri="{FF2B5EF4-FFF2-40B4-BE49-F238E27FC236}">
                <a16:creationId xmlns:a16="http://schemas.microsoft.com/office/drawing/2014/main" id="{A8D63899-B74D-0A1D-4EA8-CAB378D6234C}"/>
              </a:ext>
            </a:extLst>
          </p:cNvPr>
          <p:cNvSpPr txBox="1">
            <a:spLocks/>
          </p:cNvSpPr>
          <p:nvPr/>
        </p:nvSpPr>
        <p:spPr>
          <a:xfrm>
            <a:off x="590513" y="139533"/>
            <a:ext cx="116992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kern="100" dirty="0">
                <a:solidFill>
                  <a:srgbClr val="4F549F"/>
                </a:solidFill>
                <a:latin typeface="Arial" panose="020B0604020202020204" pitchFamily="34" charset="0"/>
              </a:rPr>
              <a:t>Me and the Menopause workshop</a:t>
            </a:r>
            <a:endParaRPr lang="en-GB" sz="3600" dirty="0">
              <a:solidFill>
                <a:srgbClr val="4F549F"/>
              </a:solidFill>
            </a:endParaRPr>
          </a:p>
        </p:txBody>
      </p:sp>
      <p:sp>
        <p:nvSpPr>
          <p:cNvPr id="11" name="TextBox 10">
            <a:extLst>
              <a:ext uri="{FF2B5EF4-FFF2-40B4-BE49-F238E27FC236}">
                <a16:creationId xmlns:a16="http://schemas.microsoft.com/office/drawing/2014/main" id="{FFC40B2C-A2F4-572B-83DB-0977611240E1}"/>
              </a:ext>
            </a:extLst>
          </p:cNvPr>
          <p:cNvSpPr txBox="1"/>
          <p:nvPr/>
        </p:nvSpPr>
        <p:spPr>
          <a:xfrm>
            <a:off x="590513" y="1645883"/>
            <a:ext cx="11010974" cy="1015663"/>
          </a:xfrm>
          <a:prstGeom prst="rect">
            <a:avLst/>
          </a:prstGeom>
          <a:noFill/>
        </p:spPr>
        <p:txBody>
          <a:bodyPr wrap="square" rtlCol="0">
            <a:spAutoFit/>
          </a:bodyPr>
          <a:lstStyle/>
          <a:p>
            <a:r>
              <a:rPr lang="en-GB" sz="2000" dirty="0">
                <a:cs typeface="Arial" panose="020B0604020202020204" pitchFamily="34" charset="0"/>
              </a:rPr>
              <a:t>To ensure women’s health is better supported across the borough, truly meeting the needs of local women, the Dudley Health and Care Partnership (DHCP) organised a workshop on behalf of The Black Country Integrated Care Board (BCICB), titled “Me and the Menopause.”</a:t>
            </a:r>
          </a:p>
        </p:txBody>
      </p:sp>
      <p:sp>
        <p:nvSpPr>
          <p:cNvPr id="2" name="Rectangle: Rounded Corners 1">
            <a:extLst>
              <a:ext uri="{FF2B5EF4-FFF2-40B4-BE49-F238E27FC236}">
                <a16:creationId xmlns:a16="http://schemas.microsoft.com/office/drawing/2014/main" id="{85337182-7A03-CEA3-E71C-CD3D884278DF}"/>
              </a:ext>
            </a:extLst>
          </p:cNvPr>
          <p:cNvSpPr/>
          <p:nvPr/>
        </p:nvSpPr>
        <p:spPr>
          <a:xfrm>
            <a:off x="907038" y="4685090"/>
            <a:ext cx="3288913" cy="1567476"/>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CCE24250-86E0-FB89-22D2-9B12F15F8555}"/>
              </a:ext>
            </a:extLst>
          </p:cNvPr>
          <p:cNvSpPr/>
          <p:nvPr/>
        </p:nvSpPr>
        <p:spPr>
          <a:xfrm>
            <a:off x="4483784" y="4685090"/>
            <a:ext cx="3288912" cy="1567476"/>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C64AFD56-33C5-9A4C-889B-54E9D08B4EB2}"/>
              </a:ext>
            </a:extLst>
          </p:cNvPr>
          <p:cNvSpPr/>
          <p:nvPr/>
        </p:nvSpPr>
        <p:spPr>
          <a:xfrm>
            <a:off x="8012682" y="4685090"/>
            <a:ext cx="3288912" cy="1567476"/>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800"/>
              </a:spcAft>
              <a:buSzPts val="1000"/>
              <a:tabLst>
                <a:tab pos="457200" algn="l"/>
              </a:tabLs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2" name="Graphic 11" descr="Clipboard with solid fill">
            <a:extLst>
              <a:ext uri="{FF2B5EF4-FFF2-40B4-BE49-F238E27FC236}">
                <a16:creationId xmlns:a16="http://schemas.microsoft.com/office/drawing/2014/main" id="{593EB08E-B704-96A6-0F21-E0F394513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0712" y="4822271"/>
            <a:ext cx="1231392" cy="1231392"/>
          </a:xfrm>
          <a:prstGeom prst="rect">
            <a:avLst/>
          </a:prstGeom>
        </p:spPr>
      </p:pic>
      <p:pic>
        <p:nvPicPr>
          <p:cNvPr id="14" name="Graphic 13" descr="Clock with solid fill">
            <a:extLst>
              <a:ext uri="{FF2B5EF4-FFF2-40B4-BE49-F238E27FC236}">
                <a16:creationId xmlns:a16="http://schemas.microsoft.com/office/drawing/2014/main" id="{040ED1BE-EF39-D9D6-72A5-21AEF0A7CD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23770" y="4852023"/>
            <a:ext cx="1220795" cy="1220795"/>
          </a:xfrm>
          <a:prstGeom prst="rect">
            <a:avLst/>
          </a:prstGeom>
        </p:spPr>
      </p:pic>
      <p:pic>
        <p:nvPicPr>
          <p:cNvPr id="16" name="Graphic 15" descr="Thought with solid fill">
            <a:extLst>
              <a:ext uri="{FF2B5EF4-FFF2-40B4-BE49-F238E27FC236}">
                <a16:creationId xmlns:a16="http://schemas.microsoft.com/office/drawing/2014/main" id="{7DC8804F-C534-D926-5167-5AF01E0B17D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72349" y="4895982"/>
            <a:ext cx="1174067" cy="1174067"/>
          </a:xfrm>
          <a:prstGeom prst="rect">
            <a:avLst/>
          </a:prstGeom>
        </p:spPr>
      </p:pic>
      <p:sp>
        <p:nvSpPr>
          <p:cNvPr id="17" name="TextBox 16">
            <a:extLst>
              <a:ext uri="{FF2B5EF4-FFF2-40B4-BE49-F238E27FC236}">
                <a16:creationId xmlns:a16="http://schemas.microsoft.com/office/drawing/2014/main" id="{94B56BF5-C68B-3CA8-EC9C-172B661E3434}"/>
              </a:ext>
            </a:extLst>
          </p:cNvPr>
          <p:cNvSpPr txBox="1"/>
          <p:nvPr/>
        </p:nvSpPr>
        <p:spPr>
          <a:xfrm>
            <a:off x="2164630" y="4976445"/>
            <a:ext cx="2101657" cy="1077218"/>
          </a:xfrm>
          <a:prstGeom prst="rect">
            <a:avLst/>
          </a:prstGeom>
          <a:noFill/>
        </p:spPr>
        <p:txBody>
          <a:bodyPr wrap="square" rtlCol="0">
            <a:spAutoFit/>
          </a:bodyPr>
          <a:lstStyle/>
          <a:p>
            <a:r>
              <a:rPr lang="en-GB"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Requesting GP appointments with specialists in women’s health</a:t>
            </a:r>
          </a:p>
        </p:txBody>
      </p:sp>
      <p:sp>
        <p:nvSpPr>
          <p:cNvPr id="18" name="TextBox 17">
            <a:extLst>
              <a:ext uri="{FF2B5EF4-FFF2-40B4-BE49-F238E27FC236}">
                <a16:creationId xmlns:a16="http://schemas.microsoft.com/office/drawing/2014/main" id="{C211BC3C-2BE3-6BEF-99BB-FD38CF3A404B}"/>
              </a:ext>
            </a:extLst>
          </p:cNvPr>
          <p:cNvSpPr txBox="1"/>
          <p:nvPr/>
        </p:nvSpPr>
        <p:spPr>
          <a:xfrm>
            <a:off x="6058531" y="4852024"/>
            <a:ext cx="1600200" cy="1200329"/>
          </a:xfrm>
          <a:prstGeom prst="rect">
            <a:avLst/>
          </a:prstGeom>
          <a:noFill/>
        </p:spPr>
        <p:txBody>
          <a:bodyPr wrap="square" rtlCol="0">
            <a:spAutoFit/>
          </a:bodyPr>
          <a:lstStyle/>
          <a:p>
            <a:r>
              <a:rPr lang="en-GB"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Accessing timely and appropriate appointments</a:t>
            </a:r>
          </a:p>
        </p:txBody>
      </p:sp>
      <p:sp>
        <p:nvSpPr>
          <p:cNvPr id="19" name="TextBox 18">
            <a:extLst>
              <a:ext uri="{FF2B5EF4-FFF2-40B4-BE49-F238E27FC236}">
                <a16:creationId xmlns:a16="http://schemas.microsoft.com/office/drawing/2014/main" id="{16D9717A-BCB4-B324-2545-5725CECF80D7}"/>
              </a:ext>
            </a:extLst>
          </p:cNvPr>
          <p:cNvSpPr txBox="1"/>
          <p:nvPr/>
        </p:nvSpPr>
        <p:spPr>
          <a:xfrm>
            <a:off x="9446417" y="4895983"/>
            <a:ext cx="1855177" cy="1208023"/>
          </a:xfrm>
          <a:prstGeom prst="rect">
            <a:avLst/>
          </a:prstGeom>
          <a:noFill/>
        </p:spPr>
        <p:txBody>
          <a:bodyPr wrap="square" rtlCol="0">
            <a:spAutoFit/>
          </a:bodyPr>
          <a:lstStyle/>
          <a:p>
            <a:r>
              <a:rPr lang="en-GB" sz="1450" dirty="0">
                <a:solidFill>
                  <a:schemeClr val="bg1"/>
                </a:solidFill>
              </a:rPr>
              <a:t>Whether women feel GPs and healthcare professionals understand their health problems</a:t>
            </a:r>
          </a:p>
        </p:txBody>
      </p:sp>
      <p:sp>
        <p:nvSpPr>
          <p:cNvPr id="20" name="Rectangle: Rounded Corners 19">
            <a:extLst>
              <a:ext uri="{FF2B5EF4-FFF2-40B4-BE49-F238E27FC236}">
                <a16:creationId xmlns:a16="http://schemas.microsoft.com/office/drawing/2014/main" id="{F640A23C-4F72-3270-6500-A0A0362B8353}"/>
              </a:ext>
            </a:extLst>
          </p:cNvPr>
          <p:cNvSpPr/>
          <p:nvPr/>
        </p:nvSpPr>
        <p:spPr>
          <a:xfrm>
            <a:off x="618560" y="2824515"/>
            <a:ext cx="5193155" cy="625658"/>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kern="100" dirty="0">
                <a:effectLst/>
                <a:latin typeface="Aptos" panose="020B0004020202020204" pitchFamily="34" charset="0"/>
                <a:ea typeface="Aptos" panose="020B0004020202020204" pitchFamily="34" charset="0"/>
                <a:cs typeface="Times New Roman" panose="02020603050405020304" pitchFamily="18" charset="0"/>
              </a:rPr>
              <a:t>Understanding Women’s Health Experiences</a:t>
            </a:r>
          </a:p>
        </p:txBody>
      </p:sp>
      <p:sp>
        <p:nvSpPr>
          <p:cNvPr id="21" name="TextBox 20">
            <a:extLst>
              <a:ext uri="{FF2B5EF4-FFF2-40B4-BE49-F238E27FC236}">
                <a16:creationId xmlns:a16="http://schemas.microsoft.com/office/drawing/2014/main" id="{8A5D8667-721C-461F-ED05-04EE958A0371}"/>
              </a:ext>
            </a:extLst>
          </p:cNvPr>
          <p:cNvSpPr txBox="1"/>
          <p:nvPr/>
        </p:nvSpPr>
        <p:spPr>
          <a:xfrm>
            <a:off x="590513" y="3631222"/>
            <a:ext cx="11032918" cy="646331"/>
          </a:xfrm>
          <a:prstGeom prst="rect">
            <a:avLst/>
          </a:prstGeom>
          <a:noFill/>
        </p:spPr>
        <p:txBody>
          <a:bodyPr wrap="square" rtlCol="0">
            <a:spAutoFit/>
          </a:bodyPr>
          <a:lstStyle/>
          <a:p>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workshop focused on understanding the real-life experiences of women living with heavy menstrual bleeding (HMB) and menopause. The goal was to explore key challenges women face, including:</a:t>
            </a:r>
          </a:p>
        </p:txBody>
      </p:sp>
      <p:sp>
        <p:nvSpPr>
          <p:cNvPr id="3" name="Title 1">
            <a:extLst>
              <a:ext uri="{FF2B5EF4-FFF2-40B4-BE49-F238E27FC236}">
                <a16:creationId xmlns:a16="http://schemas.microsoft.com/office/drawing/2014/main" id="{39D7D609-FC04-790B-3F9A-B2CBA5731947}"/>
              </a:ext>
            </a:extLst>
          </p:cNvPr>
          <p:cNvSpPr txBox="1">
            <a:spLocks/>
          </p:cNvSpPr>
          <p:nvPr/>
        </p:nvSpPr>
        <p:spPr>
          <a:xfrm>
            <a:off x="589600" y="1051770"/>
            <a:ext cx="11699212" cy="4458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kern="100" dirty="0">
                <a:solidFill>
                  <a:srgbClr val="4F549F"/>
                </a:solidFill>
                <a:latin typeface="Arial" panose="020B0604020202020204" pitchFamily="34" charset="0"/>
              </a:rPr>
              <a:t>Tuesday 12 November 2024</a:t>
            </a:r>
            <a:endParaRPr lang="en-GB" sz="2400" dirty="0">
              <a:solidFill>
                <a:srgbClr val="4F549F"/>
              </a:solidFill>
            </a:endParaRPr>
          </a:p>
        </p:txBody>
      </p:sp>
    </p:spTree>
    <p:extLst>
      <p:ext uri="{BB962C8B-B14F-4D97-AF65-F5344CB8AC3E}">
        <p14:creationId xmlns:p14="http://schemas.microsoft.com/office/powerpoint/2010/main" val="2036619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269C01-DBAB-6306-F215-DD08E0C1DFEC}"/>
              </a:ext>
            </a:extLst>
          </p:cNvPr>
          <p:cNvPicPr>
            <a:picLocks noChangeAspect="1"/>
          </p:cNvPicPr>
          <p:nvPr/>
        </p:nvPicPr>
        <p:blipFill>
          <a:blip r:embed="rId2"/>
          <a:stretch>
            <a:fillRect/>
          </a:stretch>
        </p:blipFill>
        <p:spPr>
          <a:xfrm>
            <a:off x="0" y="0"/>
            <a:ext cx="12192000" cy="6932645"/>
          </a:xfrm>
          <a:prstGeom prst="rect">
            <a:avLst/>
          </a:prstGeom>
        </p:spPr>
      </p:pic>
      <p:sp>
        <p:nvSpPr>
          <p:cNvPr id="2" name="Title 1">
            <a:extLst>
              <a:ext uri="{FF2B5EF4-FFF2-40B4-BE49-F238E27FC236}">
                <a16:creationId xmlns:a16="http://schemas.microsoft.com/office/drawing/2014/main" id="{9D980046-CCFC-0D6D-2F08-A6CA9CB6AEDF}"/>
              </a:ext>
            </a:extLst>
          </p:cNvPr>
          <p:cNvSpPr>
            <a:spLocks noGrp="1"/>
          </p:cNvSpPr>
          <p:nvPr>
            <p:ph type="title"/>
          </p:nvPr>
        </p:nvSpPr>
        <p:spPr/>
        <p:txBody>
          <a:bodyPr>
            <a:normAutofit/>
          </a:bodyPr>
          <a:lstStyle/>
          <a:p>
            <a:r>
              <a:rPr lang="en-GB" sz="3600" b="1" dirty="0">
                <a:solidFill>
                  <a:srgbClr val="4F549F"/>
                </a:solidFill>
                <a:latin typeface="Arial" panose="020B0604020202020204" pitchFamily="34" charset="0"/>
                <a:cs typeface="Arial" panose="020B0604020202020204" pitchFamily="34" charset="0"/>
              </a:rPr>
              <a:t>Thank you </a:t>
            </a:r>
          </a:p>
        </p:txBody>
      </p:sp>
      <p:sp>
        <p:nvSpPr>
          <p:cNvPr id="7" name="Flowchart: Alternate Process 6">
            <a:extLst>
              <a:ext uri="{FF2B5EF4-FFF2-40B4-BE49-F238E27FC236}">
                <a16:creationId xmlns:a16="http://schemas.microsoft.com/office/drawing/2014/main" id="{5C764628-1746-84CE-EB1B-AE0631E369BB}"/>
              </a:ext>
            </a:extLst>
          </p:cNvPr>
          <p:cNvSpPr/>
          <p:nvPr/>
        </p:nvSpPr>
        <p:spPr>
          <a:xfrm>
            <a:off x="734786" y="1690688"/>
            <a:ext cx="10825843" cy="4802187"/>
          </a:xfrm>
          <a:prstGeom prst="flowChartAlternateProcess">
            <a:avLst/>
          </a:prstGeom>
          <a:solidFill>
            <a:srgbClr val="00AEEF"/>
          </a:solidFill>
          <a:ln>
            <a:solidFill>
              <a:srgbClr val="00AE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3C3A83BA-F1D0-E871-469B-F991FC58CD12}"/>
              </a:ext>
            </a:extLst>
          </p:cNvPr>
          <p:cNvSpPr>
            <a:spLocks noGrp="1"/>
          </p:cNvSpPr>
          <p:nvPr>
            <p:ph idx="1"/>
          </p:nvPr>
        </p:nvSpPr>
        <p:spPr>
          <a:xfrm>
            <a:off x="1110342" y="2155371"/>
            <a:ext cx="10243457" cy="3992336"/>
          </a:xfrm>
        </p:spPr>
        <p:txBody>
          <a:bodyPr>
            <a:normAutofit fontScale="92500"/>
          </a:bodyPr>
          <a:lstStyle/>
          <a:p>
            <a:pPr marL="0" indent="0" algn="ctr">
              <a:buNone/>
            </a:pPr>
            <a:r>
              <a:rPr lang="en-GB" sz="4000">
                <a:solidFill>
                  <a:schemeClr val="bg1"/>
                </a:solidFill>
                <a:latin typeface="Franklin Gothic Demi" panose="020B0703020102020204" pitchFamily="34" charset="0"/>
                <a:cs typeface="Cavolini" panose="03000502040302020204" pitchFamily="66" charset="0"/>
              </a:rPr>
              <a:t>Thank you </a:t>
            </a:r>
            <a:r>
              <a:rPr lang="en-GB" sz="4000" dirty="0">
                <a:solidFill>
                  <a:schemeClr val="bg1"/>
                </a:solidFill>
                <a:latin typeface="Franklin Gothic Demi" panose="020B0703020102020204" pitchFamily="34" charset="0"/>
                <a:cs typeface="Cavolini" panose="03000502040302020204" pitchFamily="66" charset="0"/>
              </a:rPr>
              <a:t>to all of the amazing women who joined our sessions with warmth and humour and shared their stories and experiences. We will be looking at the next steps with colleagues.</a:t>
            </a:r>
          </a:p>
          <a:p>
            <a:pPr marL="0" indent="0" algn="ctr">
              <a:buNone/>
            </a:pPr>
            <a:endParaRPr lang="en-GB" sz="4000" dirty="0">
              <a:solidFill>
                <a:schemeClr val="bg1"/>
              </a:solidFill>
              <a:latin typeface="Franklin Gothic Demi" panose="020B0703020102020204" pitchFamily="34" charset="0"/>
              <a:cs typeface="Cavolini" panose="03000502040302020204" pitchFamily="66" charset="0"/>
            </a:endParaRPr>
          </a:p>
          <a:p>
            <a:pPr marL="0" indent="0" algn="ctr">
              <a:buNone/>
            </a:pPr>
            <a:r>
              <a:rPr lang="en-GB" sz="4000" dirty="0">
                <a:solidFill>
                  <a:schemeClr val="bg1"/>
                </a:solidFill>
                <a:latin typeface="Franklin Gothic Demi" panose="020B0703020102020204" pitchFamily="34" charset="0"/>
                <a:cs typeface="Cavolini" panose="03000502040302020204" pitchFamily="66" charset="0"/>
              </a:rPr>
              <a:t>We know we can be stronger together and make the difference that we all need.</a:t>
            </a:r>
          </a:p>
        </p:txBody>
      </p:sp>
    </p:spTree>
    <p:extLst>
      <p:ext uri="{BB962C8B-B14F-4D97-AF65-F5344CB8AC3E}">
        <p14:creationId xmlns:p14="http://schemas.microsoft.com/office/powerpoint/2010/main" val="1634788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2885FF-07A6-8179-1400-7F205DCEEC69}"/>
              </a:ext>
            </a:extLst>
          </p:cNvPr>
          <p:cNvPicPr/>
          <p:nvPr/>
        </p:nvPicPr>
        <p:blipFill>
          <a:blip r:embed="rId3"/>
          <a:srcRect r="31719"/>
          <a:stretch/>
        </p:blipFill>
        <p:spPr>
          <a:xfrm>
            <a:off x="0" y="-626061"/>
            <a:ext cx="12289725" cy="6858297"/>
          </a:xfrm>
          <a:prstGeom prst="rect">
            <a:avLst/>
          </a:prstGeom>
        </p:spPr>
      </p:pic>
      <p:sp>
        <p:nvSpPr>
          <p:cNvPr id="5" name="Title 1">
            <a:extLst>
              <a:ext uri="{FF2B5EF4-FFF2-40B4-BE49-F238E27FC236}">
                <a16:creationId xmlns:a16="http://schemas.microsoft.com/office/drawing/2014/main" id="{BEE353E8-08BA-AB32-2765-A598E1FA76EF}"/>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0" name="Title 1">
            <a:extLst>
              <a:ext uri="{FF2B5EF4-FFF2-40B4-BE49-F238E27FC236}">
                <a16:creationId xmlns:a16="http://schemas.microsoft.com/office/drawing/2014/main" id="{A8D63899-B74D-0A1D-4EA8-CAB378D6234C}"/>
              </a:ext>
            </a:extLst>
          </p:cNvPr>
          <p:cNvSpPr txBox="1">
            <a:spLocks/>
          </p:cNvSpPr>
          <p:nvPr/>
        </p:nvSpPr>
        <p:spPr>
          <a:xfrm>
            <a:off x="590513" y="139533"/>
            <a:ext cx="116992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kern="100" dirty="0">
                <a:solidFill>
                  <a:srgbClr val="4F549F"/>
                </a:solidFill>
                <a:latin typeface="Arial" panose="020B0604020202020204" pitchFamily="34" charset="0"/>
              </a:rPr>
              <a:t>The workshop  </a:t>
            </a:r>
            <a:endParaRPr lang="en-GB" sz="3600" dirty="0">
              <a:solidFill>
                <a:srgbClr val="4F549F"/>
              </a:solidFill>
            </a:endParaRPr>
          </a:p>
        </p:txBody>
      </p:sp>
      <p:sp>
        <p:nvSpPr>
          <p:cNvPr id="11" name="TextBox 10">
            <a:extLst>
              <a:ext uri="{FF2B5EF4-FFF2-40B4-BE49-F238E27FC236}">
                <a16:creationId xmlns:a16="http://schemas.microsoft.com/office/drawing/2014/main" id="{FFC40B2C-A2F4-572B-83DB-0977611240E1}"/>
              </a:ext>
            </a:extLst>
          </p:cNvPr>
          <p:cNvSpPr txBox="1"/>
          <p:nvPr/>
        </p:nvSpPr>
        <p:spPr>
          <a:xfrm>
            <a:off x="639375" y="1317793"/>
            <a:ext cx="11010974" cy="1015663"/>
          </a:xfrm>
          <a:prstGeom prst="rect">
            <a:avLst/>
          </a:prstGeom>
          <a:noFill/>
        </p:spPr>
        <p:txBody>
          <a:bodyPr wrap="square" rtlCol="0">
            <a:spAutoFit/>
          </a:bodyPr>
          <a:lstStyle/>
          <a:p>
            <a:pPr marL="0" indent="0">
              <a:buNone/>
            </a:pPr>
            <a:r>
              <a:rPr lang="en-GB" sz="2000" dirty="0">
                <a:cs typeface="Arial" panose="020B0604020202020204" pitchFamily="34" charset="0"/>
              </a:rPr>
              <a:t>The purpose of the workshop was to provide an opportunity for local patients to help shape what a hub could look and feel like, using a bottom-up approach and listening to what really mattered to the people who would benefit from the hub. During the workshop, we wanted to: </a:t>
            </a:r>
            <a:endParaRPr lang="en-GB" dirty="0"/>
          </a:p>
        </p:txBody>
      </p:sp>
      <p:sp>
        <p:nvSpPr>
          <p:cNvPr id="2" name="Rectangle: Rounded Corners 1">
            <a:extLst>
              <a:ext uri="{FF2B5EF4-FFF2-40B4-BE49-F238E27FC236}">
                <a16:creationId xmlns:a16="http://schemas.microsoft.com/office/drawing/2014/main" id="{8D062605-8D34-8AB9-A47E-9549B90CD35B}"/>
              </a:ext>
            </a:extLst>
          </p:cNvPr>
          <p:cNvSpPr/>
          <p:nvPr/>
        </p:nvSpPr>
        <p:spPr>
          <a:xfrm>
            <a:off x="2786006" y="2951133"/>
            <a:ext cx="2003461" cy="3091628"/>
          </a:xfrm>
          <a:prstGeom prst="roundRect">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Understand the perceptions of women with HMB – what do they think should happen? </a:t>
            </a:r>
          </a:p>
        </p:txBody>
      </p:sp>
      <p:sp>
        <p:nvSpPr>
          <p:cNvPr id="3" name="Rectangle: Rounded Corners 2">
            <a:extLst>
              <a:ext uri="{FF2B5EF4-FFF2-40B4-BE49-F238E27FC236}">
                <a16:creationId xmlns:a16="http://schemas.microsoft.com/office/drawing/2014/main" id="{486B23F2-32B4-3CDD-02C4-CB8D77FEFA7A}"/>
              </a:ext>
            </a:extLst>
          </p:cNvPr>
          <p:cNvSpPr/>
          <p:nvPr/>
        </p:nvSpPr>
        <p:spPr>
          <a:xfrm>
            <a:off x="7525816" y="2951133"/>
            <a:ext cx="2003461" cy="2999646"/>
          </a:xfrm>
          <a:prstGeom prst="roundRect">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To explore some of the barriers that people feel they face when trying to access care and support</a:t>
            </a:r>
          </a:p>
        </p:txBody>
      </p:sp>
      <p:sp>
        <p:nvSpPr>
          <p:cNvPr id="4" name="Rectangle: Rounded Corners 3">
            <a:extLst>
              <a:ext uri="{FF2B5EF4-FFF2-40B4-BE49-F238E27FC236}">
                <a16:creationId xmlns:a16="http://schemas.microsoft.com/office/drawing/2014/main" id="{30B869D3-EF3F-FE8C-9C5A-D8A97B618454}"/>
              </a:ext>
            </a:extLst>
          </p:cNvPr>
          <p:cNvSpPr/>
          <p:nvPr/>
        </p:nvSpPr>
        <p:spPr>
          <a:xfrm>
            <a:off x="5155911" y="2951132"/>
            <a:ext cx="2003461" cy="3091629"/>
          </a:xfrm>
          <a:prstGeom prst="roundRect">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Provide an opportunity for people to help shape the women’s health hub offer</a:t>
            </a:r>
          </a:p>
        </p:txBody>
      </p:sp>
    </p:spTree>
    <p:extLst>
      <p:ext uri="{BB962C8B-B14F-4D97-AF65-F5344CB8AC3E}">
        <p14:creationId xmlns:p14="http://schemas.microsoft.com/office/powerpoint/2010/main" val="4003698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2885FF-07A6-8179-1400-7F205DCEEC69}"/>
              </a:ext>
            </a:extLst>
          </p:cNvPr>
          <p:cNvPicPr/>
          <p:nvPr/>
        </p:nvPicPr>
        <p:blipFill>
          <a:blip r:embed="rId3"/>
          <a:srcRect r="31719"/>
          <a:stretch/>
        </p:blipFill>
        <p:spPr>
          <a:xfrm>
            <a:off x="0" y="-626061"/>
            <a:ext cx="12289725" cy="6858297"/>
          </a:xfrm>
          <a:prstGeom prst="rect">
            <a:avLst/>
          </a:prstGeom>
        </p:spPr>
      </p:pic>
      <p:sp>
        <p:nvSpPr>
          <p:cNvPr id="5" name="Title 1">
            <a:extLst>
              <a:ext uri="{FF2B5EF4-FFF2-40B4-BE49-F238E27FC236}">
                <a16:creationId xmlns:a16="http://schemas.microsoft.com/office/drawing/2014/main" id="{BEE353E8-08BA-AB32-2765-A598E1FA76EF}"/>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0" name="Title 1">
            <a:extLst>
              <a:ext uri="{FF2B5EF4-FFF2-40B4-BE49-F238E27FC236}">
                <a16:creationId xmlns:a16="http://schemas.microsoft.com/office/drawing/2014/main" id="{A8D63899-B74D-0A1D-4EA8-CAB378D6234C}"/>
              </a:ext>
            </a:extLst>
          </p:cNvPr>
          <p:cNvSpPr txBox="1">
            <a:spLocks/>
          </p:cNvSpPr>
          <p:nvPr/>
        </p:nvSpPr>
        <p:spPr>
          <a:xfrm>
            <a:off x="590513" y="139533"/>
            <a:ext cx="116992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kern="100" dirty="0">
                <a:solidFill>
                  <a:srgbClr val="4F549F"/>
                </a:solidFill>
                <a:latin typeface="Arial" panose="020B0604020202020204" pitchFamily="34" charset="0"/>
              </a:rPr>
              <a:t>How we organised the session</a:t>
            </a:r>
            <a:endParaRPr lang="en-GB" sz="3600" dirty="0">
              <a:solidFill>
                <a:srgbClr val="4F549F"/>
              </a:solidFill>
            </a:endParaRPr>
          </a:p>
        </p:txBody>
      </p:sp>
      <p:sp>
        <p:nvSpPr>
          <p:cNvPr id="3" name="Rectangle: Single Corner Snipped 2">
            <a:extLst>
              <a:ext uri="{FF2B5EF4-FFF2-40B4-BE49-F238E27FC236}">
                <a16:creationId xmlns:a16="http://schemas.microsoft.com/office/drawing/2014/main" id="{BCF1AEC9-A5AB-3F45-161F-1C32909FCF30}"/>
              </a:ext>
            </a:extLst>
          </p:cNvPr>
          <p:cNvSpPr/>
          <p:nvPr/>
        </p:nvSpPr>
        <p:spPr>
          <a:xfrm>
            <a:off x="680338" y="1367075"/>
            <a:ext cx="10831323" cy="799875"/>
          </a:xfrm>
          <a:prstGeom prst="snip1Rect">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Dr Heidi Kerr and Dr Vicky Hobbs from Lion Health helped to shape the session as they will be overseeing the hub as GPs with a special interest in women’s health.</a:t>
            </a:r>
          </a:p>
        </p:txBody>
      </p:sp>
      <p:sp>
        <p:nvSpPr>
          <p:cNvPr id="4" name="Rectangle: Single Corner Snipped 3">
            <a:extLst>
              <a:ext uri="{FF2B5EF4-FFF2-40B4-BE49-F238E27FC236}">
                <a16:creationId xmlns:a16="http://schemas.microsoft.com/office/drawing/2014/main" id="{10CAC6EA-2FA1-8E28-3898-7F0C16EC324B}"/>
              </a:ext>
            </a:extLst>
          </p:cNvPr>
          <p:cNvSpPr/>
          <p:nvPr/>
        </p:nvSpPr>
        <p:spPr>
          <a:xfrm>
            <a:off x="680337" y="2420172"/>
            <a:ext cx="10831323" cy="799875"/>
          </a:xfrm>
          <a:prstGeom prst="snip1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Invites were shared far and wide inviting people to join us in the online conversation and we received lots of interest.</a:t>
            </a:r>
          </a:p>
        </p:txBody>
      </p:sp>
      <p:sp>
        <p:nvSpPr>
          <p:cNvPr id="6" name="Rectangle: Single Corner Snipped 5">
            <a:extLst>
              <a:ext uri="{FF2B5EF4-FFF2-40B4-BE49-F238E27FC236}">
                <a16:creationId xmlns:a16="http://schemas.microsoft.com/office/drawing/2014/main" id="{3FFCC391-BD63-3548-C4BC-6DF7EE6A6A1E}"/>
              </a:ext>
            </a:extLst>
          </p:cNvPr>
          <p:cNvSpPr/>
          <p:nvPr/>
        </p:nvSpPr>
        <p:spPr>
          <a:xfrm>
            <a:off x="680337" y="3485039"/>
            <a:ext cx="10831323" cy="799876"/>
          </a:xfrm>
          <a:prstGeom prst="snip1Rect">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Even people who were not free to join us were interested in sharing their views – they wanted to be heard.</a:t>
            </a:r>
          </a:p>
        </p:txBody>
      </p:sp>
      <p:sp>
        <p:nvSpPr>
          <p:cNvPr id="8" name="Rectangle: Single Corner Snipped 7">
            <a:extLst>
              <a:ext uri="{FF2B5EF4-FFF2-40B4-BE49-F238E27FC236}">
                <a16:creationId xmlns:a16="http://schemas.microsoft.com/office/drawing/2014/main" id="{75B4E8EA-4201-C497-65BC-874F150FF955}"/>
              </a:ext>
            </a:extLst>
          </p:cNvPr>
          <p:cNvSpPr/>
          <p:nvPr/>
        </p:nvSpPr>
        <p:spPr>
          <a:xfrm>
            <a:off x="680337" y="4549907"/>
            <a:ext cx="10831323" cy="862325"/>
          </a:xfrm>
          <a:prstGeom prst="snip1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31 people from a range of backgrounds joined the call and at the start we reminded everyone that it needed to be a safe space to share details and to be respectful. Participants were reminded to keep comments brief as time was limited  and invited to share comments using the chat function or whiteboard. </a:t>
            </a:r>
          </a:p>
        </p:txBody>
      </p:sp>
      <p:sp>
        <p:nvSpPr>
          <p:cNvPr id="15" name="Rectangle: Single Corner Snipped 14">
            <a:extLst>
              <a:ext uri="{FF2B5EF4-FFF2-40B4-BE49-F238E27FC236}">
                <a16:creationId xmlns:a16="http://schemas.microsoft.com/office/drawing/2014/main" id="{8AD55026-3730-A4C0-5DE0-43E26B338E4E}"/>
              </a:ext>
            </a:extLst>
          </p:cNvPr>
          <p:cNvSpPr/>
          <p:nvPr/>
        </p:nvSpPr>
        <p:spPr>
          <a:xfrm>
            <a:off x="680336" y="5707060"/>
            <a:ext cx="10831323" cy="799876"/>
          </a:xfrm>
          <a:prstGeom prst="snip1Rect">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Context was provided for participants to enable full participation and understanding.</a:t>
            </a:r>
          </a:p>
        </p:txBody>
      </p:sp>
    </p:spTree>
    <p:extLst>
      <p:ext uri="{BB962C8B-B14F-4D97-AF65-F5344CB8AC3E}">
        <p14:creationId xmlns:p14="http://schemas.microsoft.com/office/powerpoint/2010/main" val="660501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2885FF-07A6-8179-1400-7F205DCEEC69}"/>
              </a:ext>
            </a:extLst>
          </p:cNvPr>
          <p:cNvPicPr/>
          <p:nvPr/>
        </p:nvPicPr>
        <p:blipFill>
          <a:blip r:embed="rId3"/>
          <a:srcRect r="31719"/>
          <a:stretch/>
        </p:blipFill>
        <p:spPr>
          <a:xfrm>
            <a:off x="-87173" y="0"/>
            <a:ext cx="12289725" cy="6996793"/>
          </a:xfrm>
          <a:prstGeom prst="rect">
            <a:avLst/>
          </a:prstGeom>
        </p:spPr>
      </p:pic>
      <p:sp>
        <p:nvSpPr>
          <p:cNvPr id="5" name="Title 1">
            <a:extLst>
              <a:ext uri="{FF2B5EF4-FFF2-40B4-BE49-F238E27FC236}">
                <a16:creationId xmlns:a16="http://schemas.microsoft.com/office/drawing/2014/main" id="{BEE353E8-08BA-AB32-2765-A598E1FA76EF}"/>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0" name="Title 1">
            <a:extLst>
              <a:ext uri="{FF2B5EF4-FFF2-40B4-BE49-F238E27FC236}">
                <a16:creationId xmlns:a16="http://schemas.microsoft.com/office/drawing/2014/main" id="{A8D63899-B74D-0A1D-4EA8-CAB378D6234C}"/>
              </a:ext>
            </a:extLst>
          </p:cNvPr>
          <p:cNvSpPr txBox="1">
            <a:spLocks/>
          </p:cNvSpPr>
          <p:nvPr/>
        </p:nvSpPr>
        <p:spPr>
          <a:xfrm>
            <a:off x="590513" y="139533"/>
            <a:ext cx="116992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kern="100" dirty="0">
                <a:solidFill>
                  <a:srgbClr val="4F549F"/>
                </a:solidFill>
                <a:latin typeface="Arial" panose="020B0604020202020204" pitchFamily="34" charset="0"/>
              </a:rPr>
              <a:t>Warm up session </a:t>
            </a:r>
            <a:endParaRPr lang="en-GB" sz="3600" dirty="0">
              <a:solidFill>
                <a:srgbClr val="4F549F"/>
              </a:solidFill>
            </a:endParaRPr>
          </a:p>
        </p:txBody>
      </p:sp>
      <p:sp>
        <p:nvSpPr>
          <p:cNvPr id="11" name="TextBox 10">
            <a:extLst>
              <a:ext uri="{FF2B5EF4-FFF2-40B4-BE49-F238E27FC236}">
                <a16:creationId xmlns:a16="http://schemas.microsoft.com/office/drawing/2014/main" id="{FFC40B2C-A2F4-572B-83DB-0977611240E1}"/>
              </a:ext>
            </a:extLst>
          </p:cNvPr>
          <p:cNvSpPr txBox="1"/>
          <p:nvPr/>
        </p:nvSpPr>
        <p:spPr>
          <a:xfrm>
            <a:off x="590513" y="1235317"/>
            <a:ext cx="11010974" cy="707886"/>
          </a:xfrm>
          <a:prstGeom prst="rect">
            <a:avLst/>
          </a:prstGeom>
          <a:noFill/>
        </p:spPr>
        <p:txBody>
          <a:bodyPr wrap="square" rtlCol="0">
            <a:spAutoFit/>
          </a:bodyPr>
          <a:lstStyle/>
          <a:p>
            <a:r>
              <a:rPr lang="en-GB" sz="2000" dirty="0">
                <a:cs typeface="Arial" panose="020B0604020202020204" pitchFamily="34" charset="0"/>
              </a:rPr>
              <a:t>We had 6 questions we wanted to ask participants to get a broad understanding of the current situation. We asked people to raise their hands if the following statements applied to them:</a:t>
            </a:r>
          </a:p>
        </p:txBody>
      </p:sp>
      <p:sp>
        <p:nvSpPr>
          <p:cNvPr id="2" name="Rectangle: Single Corner Snipped 1">
            <a:extLst>
              <a:ext uri="{FF2B5EF4-FFF2-40B4-BE49-F238E27FC236}">
                <a16:creationId xmlns:a16="http://schemas.microsoft.com/office/drawing/2014/main" id="{8009FB2D-C6BF-81BA-C5A8-9E7BDD03EF9B}"/>
              </a:ext>
            </a:extLst>
          </p:cNvPr>
          <p:cNvSpPr/>
          <p:nvPr/>
        </p:nvSpPr>
        <p:spPr>
          <a:xfrm>
            <a:off x="454083" y="3385004"/>
            <a:ext cx="1593273" cy="1610117"/>
          </a:xfrm>
          <a:prstGeom prst="snip1Rect">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solidFill>
              </a:rPr>
              <a:t>I have gone through or going through the menopause </a:t>
            </a:r>
          </a:p>
        </p:txBody>
      </p:sp>
      <p:sp>
        <p:nvSpPr>
          <p:cNvPr id="3" name="Rectangle: Single Corner Snipped 2">
            <a:extLst>
              <a:ext uri="{FF2B5EF4-FFF2-40B4-BE49-F238E27FC236}">
                <a16:creationId xmlns:a16="http://schemas.microsoft.com/office/drawing/2014/main" id="{67E9064F-0E95-590C-CCF3-FC96A37CE94E}"/>
              </a:ext>
            </a:extLst>
          </p:cNvPr>
          <p:cNvSpPr/>
          <p:nvPr/>
        </p:nvSpPr>
        <p:spPr>
          <a:xfrm>
            <a:off x="2391035" y="3435853"/>
            <a:ext cx="1593273" cy="1610117"/>
          </a:xfrm>
          <a:prstGeom prst="snip1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t>I have sought help for menopause symptoms (this can be through any avenue e.g. self care, GP, HCP, alternative remedies)</a:t>
            </a:r>
            <a:endParaRPr lang="en-US" sz="1100" dirty="0"/>
          </a:p>
        </p:txBody>
      </p:sp>
      <p:sp>
        <p:nvSpPr>
          <p:cNvPr id="4" name="Rectangle: Single Corner Snipped 3">
            <a:extLst>
              <a:ext uri="{FF2B5EF4-FFF2-40B4-BE49-F238E27FC236}">
                <a16:creationId xmlns:a16="http://schemas.microsoft.com/office/drawing/2014/main" id="{2866780E-C576-26E5-DE05-9A6AC6FD8177}"/>
              </a:ext>
            </a:extLst>
          </p:cNvPr>
          <p:cNvSpPr/>
          <p:nvPr/>
        </p:nvSpPr>
        <p:spPr>
          <a:xfrm>
            <a:off x="8201891" y="3537771"/>
            <a:ext cx="1593273" cy="1610117"/>
          </a:xfrm>
          <a:prstGeom prst="snip1Rect">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I have sought help for Heavy Menstrual Bleeding  </a:t>
            </a:r>
          </a:p>
        </p:txBody>
      </p:sp>
      <p:sp>
        <p:nvSpPr>
          <p:cNvPr id="6" name="Rectangle: Single Corner Snipped 5">
            <a:extLst>
              <a:ext uri="{FF2B5EF4-FFF2-40B4-BE49-F238E27FC236}">
                <a16:creationId xmlns:a16="http://schemas.microsoft.com/office/drawing/2014/main" id="{A3BEE33D-D260-A634-FD23-082D33F1BAB0}"/>
              </a:ext>
            </a:extLst>
          </p:cNvPr>
          <p:cNvSpPr/>
          <p:nvPr/>
        </p:nvSpPr>
        <p:spPr>
          <a:xfrm>
            <a:off x="10138843" y="3537771"/>
            <a:ext cx="1593273" cy="1610117"/>
          </a:xfrm>
          <a:prstGeom prst="snip1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I have never sought help for Heavy Menstrual Bleeding </a:t>
            </a:r>
          </a:p>
        </p:txBody>
      </p:sp>
      <p:sp>
        <p:nvSpPr>
          <p:cNvPr id="8" name="Rectangle: Single Corner Snipped 7">
            <a:extLst>
              <a:ext uri="{FF2B5EF4-FFF2-40B4-BE49-F238E27FC236}">
                <a16:creationId xmlns:a16="http://schemas.microsoft.com/office/drawing/2014/main" id="{5878F6FB-5BED-8591-C5E5-40EDE7635691}"/>
              </a:ext>
            </a:extLst>
          </p:cNvPr>
          <p:cNvSpPr/>
          <p:nvPr/>
        </p:nvSpPr>
        <p:spPr>
          <a:xfrm>
            <a:off x="4327987" y="3460519"/>
            <a:ext cx="1593273" cy="1610117"/>
          </a:xfrm>
          <a:prstGeom prst="snip1Rect">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I have never sought help for the menopause </a:t>
            </a:r>
          </a:p>
        </p:txBody>
      </p:sp>
      <p:sp>
        <p:nvSpPr>
          <p:cNvPr id="9" name="Rectangle: Single Corner Snipped 8">
            <a:extLst>
              <a:ext uri="{FF2B5EF4-FFF2-40B4-BE49-F238E27FC236}">
                <a16:creationId xmlns:a16="http://schemas.microsoft.com/office/drawing/2014/main" id="{1515DE71-A194-CC7C-94C7-751AB1663A34}"/>
              </a:ext>
            </a:extLst>
          </p:cNvPr>
          <p:cNvSpPr/>
          <p:nvPr/>
        </p:nvSpPr>
        <p:spPr>
          <a:xfrm>
            <a:off x="6264939" y="3511368"/>
            <a:ext cx="1593273" cy="1610117"/>
          </a:xfrm>
          <a:prstGeom prst="snip1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I have suffered from Heavy Menstrual Bleeding </a:t>
            </a:r>
          </a:p>
        </p:txBody>
      </p:sp>
      <p:sp>
        <p:nvSpPr>
          <p:cNvPr id="12" name="Oval 11">
            <a:extLst>
              <a:ext uri="{FF2B5EF4-FFF2-40B4-BE49-F238E27FC236}">
                <a16:creationId xmlns:a16="http://schemas.microsoft.com/office/drawing/2014/main" id="{CCA1EE63-8718-4252-6547-2EC3917C8DF8}"/>
              </a:ext>
            </a:extLst>
          </p:cNvPr>
          <p:cNvSpPr/>
          <p:nvPr/>
        </p:nvSpPr>
        <p:spPr>
          <a:xfrm>
            <a:off x="976054" y="3082364"/>
            <a:ext cx="641268" cy="641268"/>
          </a:xfrm>
          <a:prstGeom prst="ellipse">
            <a:avLst/>
          </a:prstGeom>
          <a:solidFill>
            <a:srgbClr val="009FE3"/>
          </a:solidFill>
          <a:ln w="28575">
            <a:solidFill>
              <a:srgbClr val="009FE3"/>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17</a:t>
            </a:r>
          </a:p>
        </p:txBody>
      </p:sp>
      <p:sp>
        <p:nvSpPr>
          <p:cNvPr id="13" name="Oval 12">
            <a:extLst>
              <a:ext uri="{FF2B5EF4-FFF2-40B4-BE49-F238E27FC236}">
                <a16:creationId xmlns:a16="http://schemas.microsoft.com/office/drawing/2014/main" id="{BBEFCA11-B46E-3F69-9DD4-51FAACDC7CE3}"/>
              </a:ext>
            </a:extLst>
          </p:cNvPr>
          <p:cNvSpPr/>
          <p:nvPr/>
        </p:nvSpPr>
        <p:spPr>
          <a:xfrm>
            <a:off x="4741115" y="3061969"/>
            <a:ext cx="641268" cy="641268"/>
          </a:xfrm>
          <a:prstGeom prst="ellipse">
            <a:avLst/>
          </a:prstGeom>
          <a:solidFill>
            <a:srgbClr val="009FE3"/>
          </a:solidFill>
          <a:ln w="28575">
            <a:solidFill>
              <a:srgbClr val="009FE3"/>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sp>
        <p:nvSpPr>
          <p:cNvPr id="14" name="Oval 13">
            <a:extLst>
              <a:ext uri="{FF2B5EF4-FFF2-40B4-BE49-F238E27FC236}">
                <a16:creationId xmlns:a16="http://schemas.microsoft.com/office/drawing/2014/main" id="{448E0080-78D6-81C1-0400-6402B1D9943B}"/>
              </a:ext>
            </a:extLst>
          </p:cNvPr>
          <p:cNvSpPr/>
          <p:nvPr/>
        </p:nvSpPr>
        <p:spPr>
          <a:xfrm>
            <a:off x="8681010" y="3097916"/>
            <a:ext cx="641268" cy="641268"/>
          </a:xfrm>
          <a:prstGeom prst="ellipse">
            <a:avLst/>
          </a:prstGeom>
          <a:solidFill>
            <a:srgbClr val="009FE3"/>
          </a:solidFill>
          <a:ln w="28575">
            <a:solidFill>
              <a:srgbClr val="009FE3"/>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11</a:t>
            </a:r>
          </a:p>
        </p:txBody>
      </p:sp>
      <p:sp>
        <p:nvSpPr>
          <p:cNvPr id="15" name="Oval 14">
            <a:extLst>
              <a:ext uri="{FF2B5EF4-FFF2-40B4-BE49-F238E27FC236}">
                <a16:creationId xmlns:a16="http://schemas.microsoft.com/office/drawing/2014/main" id="{FBFB78AE-4540-16CF-E444-CC97F804A573}"/>
              </a:ext>
            </a:extLst>
          </p:cNvPr>
          <p:cNvSpPr/>
          <p:nvPr/>
        </p:nvSpPr>
        <p:spPr>
          <a:xfrm>
            <a:off x="2906228" y="3051322"/>
            <a:ext cx="641268" cy="641268"/>
          </a:xfrm>
          <a:prstGeom prst="ellipse">
            <a:avLst/>
          </a:prstGeom>
          <a:solidFill>
            <a:srgbClr val="EC609F"/>
          </a:solidFill>
          <a:ln w="28575">
            <a:solidFill>
              <a:srgbClr val="EC609F"/>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15</a:t>
            </a:r>
          </a:p>
        </p:txBody>
      </p:sp>
      <p:sp>
        <p:nvSpPr>
          <p:cNvPr id="16" name="Oval 15">
            <a:extLst>
              <a:ext uri="{FF2B5EF4-FFF2-40B4-BE49-F238E27FC236}">
                <a16:creationId xmlns:a16="http://schemas.microsoft.com/office/drawing/2014/main" id="{CBC9EBC1-1FCB-F349-F781-BCCBED0DB492}"/>
              </a:ext>
            </a:extLst>
          </p:cNvPr>
          <p:cNvSpPr/>
          <p:nvPr/>
        </p:nvSpPr>
        <p:spPr>
          <a:xfrm>
            <a:off x="6763986" y="3082364"/>
            <a:ext cx="641268" cy="641268"/>
          </a:xfrm>
          <a:prstGeom prst="ellipse">
            <a:avLst/>
          </a:prstGeom>
          <a:solidFill>
            <a:srgbClr val="EC609F"/>
          </a:solidFill>
          <a:ln w="28575">
            <a:solidFill>
              <a:srgbClr val="EC609F"/>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18</a:t>
            </a:r>
          </a:p>
        </p:txBody>
      </p:sp>
      <p:sp>
        <p:nvSpPr>
          <p:cNvPr id="17" name="Oval 16">
            <a:extLst>
              <a:ext uri="{FF2B5EF4-FFF2-40B4-BE49-F238E27FC236}">
                <a16:creationId xmlns:a16="http://schemas.microsoft.com/office/drawing/2014/main" id="{483D9801-7C9E-DBDF-30BF-C35B09153FAD}"/>
              </a:ext>
            </a:extLst>
          </p:cNvPr>
          <p:cNvSpPr/>
          <p:nvPr/>
        </p:nvSpPr>
        <p:spPr>
          <a:xfrm>
            <a:off x="10614845" y="3104044"/>
            <a:ext cx="641268" cy="641268"/>
          </a:xfrm>
          <a:prstGeom prst="ellipse">
            <a:avLst/>
          </a:prstGeom>
          <a:solidFill>
            <a:srgbClr val="EC609F"/>
          </a:solidFill>
          <a:ln w="28575">
            <a:solidFill>
              <a:srgbClr val="EC609F"/>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7</a:t>
            </a:r>
          </a:p>
        </p:txBody>
      </p:sp>
    </p:spTree>
    <p:extLst>
      <p:ext uri="{BB962C8B-B14F-4D97-AF65-F5344CB8AC3E}">
        <p14:creationId xmlns:p14="http://schemas.microsoft.com/office/powerpoint/2010/main" val="1331788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88E72F-115D-831E-1A61-232FE9808DC8}"/>
              </a:ext>
            </a:extLst>
          </p:cNvPr>
          <p:cNvPicPr/>
          <p:nvPr/>
        </p:nvPicPr>
        <p:blipFill>
          <a:blip r:embed="rId2"/>
          <a:srcRect r="31719"/>
          <a:stretch/>
        </p:blipFill>
        <p:spPr>
          <a:xfrm>
            <a:off x="-87173" y="0"/>
            <a:ext cx="12289725" cy="6996793"/>
          </a:xfrm>
          <a:prstGeom prst="rect">
            <a:avLst/>
          </a:prstGeom>
        </p:spPr>
      </p:pic>
      <p:sp>
        <p:nvSpPr>
          <p:cNvPr id="2" name="Title 1">
            <a:extLst>
              <a:ext uri="{FF2B5EF4-FFF2-40B4-BE49-F238E27FC236}">
                <a16:creationId xmlns:a16="http://schemas.microsoft.com/office/drawing/2014/main" id="{FC957816-8978-A69D-D54A-6518705E4719}"/>
              </a:ext>
            </a:extLst>
          </p:cNvPr>
          <p:cNvSpPr>
            <a:spLocks noGrp="1"/>
          </p:cNvSpPr>
          <p:nvPr>
            <p:ph type="title"/>
          </p:nvPr>
        </p:nvSpPr>
        <p:spPr/>
        <p:txBody>
          <a:bodyPr>
            <a:normAutofit/>
          </a:bodyPr>
          <a:lstStyle/>
          <a:p>
            <a:r>
              <a:rPr lang="en-GB" sz="3600" b="1" dirty="0">
                <a:solidFill>
                  <a:srgbClr val="4F549F"/>
                </a:solidFill>
                <a:latin typeface="Arial" panose="020B0604020202020204" pitchFamily="34" charset="0"/>
                <a:cs typeface="Arial" panose="020B0604020202020204" pitchFamily="34" charset="0"/>
              </a:rPr>
              <a:t>Themes </a:t>
            </a:r>
          </a:p>
        </p:txBody>
      </p:sp>
      <p:sp>
        <p:nvSpPr>
          <p:cNvPr id="3" name="Content Placeholder 2">
            <a:extLst>
              <a:ext uri="{FF2B5EF4-FFF2-40B4-BE49-F238E27FC236}">
                <a16:creationId xmlns:a16="http://schemas.microsoft.com/office/drawing/2014/main" id="{084CBA66-E5AC-AD3B-8566-3AB28E489C8D}"/>
              </a:ext>
            </a:extLst>
          </p:cNvPr>
          <p:cNvSpPr>
            <a:spLocks noGrp="1"/>
          </p:cNvSpPr>
          <p:nvPr>
            <p:ph idx="1"/>
          </p:nvPr>
        </p:nvSpPr>
        <p:spPr>
          <a:xfrm>
            <a:off x="928007" y="1458232"/>
            <a:ext cx="10515600" cy="1157195"/>
          </a:xfrm>
        </p:spPr>
        <p:txBody>
          <a:bodyPr>
            <a:normAutofit/>
          </a:bodyPr>
          <a:lstStyle/>
          <a:p>
            <a:pPr marL="0" indent="0">
              <a:buNone/>
            </a:pPr>
            <a:r>
              <a:rPr lang="en-GB" sz="2000" dirty="0"/>
              <a:t>Although we had questions, the conversation flowed and the following themes came up. </a:t>
            </a:r>
          </a:p>
        </p:txBody>
      </p:sp>
      <p:sp>
        <p:nvSpPr>
          <p:cNvPr id="5" name="Rectangle: Rounded Corners 4">
            <a:extLst>
              <a:ext uri="{FF2B5EF4-FFF2-40B4-BE49-F238E27FC236}">
                <a16:creationId xmlns:a16="http://schemas.microsoft.com/office/drawing/2014/main" id="{58C76F02-1C8A-FFD2-162E-590398C3B8E6}"/>
              </a:ext>
            </a:extLst>
          </p:cNvPr>
          <p:cNvSpPr/>
          <p:nvPr/>
        </p:nvSpPr>
        <p:spPr>
          <a:xfrm>
            <a:off x="2883978" y="2234743"/>
            <a:ext cx="2003461" cy="1830295"/>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t>We would prefer to see a female professional</a:t>
            </a:r>
          </a:p>
        </p:txBody>
      </p:sp>
      <p:sp>
        <p:nvSpPr>
          <p:cNvPr id="6" name="Rectangle: Rounded Corners 5">
            <a:extLst>
              <a:ext uri="{FF2B5EF4-FFF2-40B4-BE49-F238E27FC236}">
                <a16:creationId xmlns:a16="http://schemas.microsoft.com/office/drawing/2014/main" id="{A62C7994-3DC5-A7D1-CC1D-4A75CA5C027D}"/>
              </a:ext>
            </a:extLst>
          </p:cNvPr>
          <p:cNvSpPr/>
          <p:nvPr/>
        </p:nvSpPr>
        <p:spPr>
          <a:xfrm>
            <a:off x="7623788" y="2270692"/>
            <a:ext cx="2003461" cy="1775840"/>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t>Difficulty in finding and receiving the right support, advice and treatment that was reliable </a:t>
            </a:r>
          </a:p>
        </p:txBody>
      </p:sp>
      <p:sp>
        <p:nvSpPr>
          <p:cNvPr id="7" name="Rectangle: Rounded Corners 6">
            <a:extLst>
              <a:ext uri="{FF2B5EF4-FFF2-40B4-BE49-F238E27FC236}">
                <a16:creationId xmlns:a16="http://schemas.microsoft.com/office/drawing/2014/main" id="{1115AD34-F494-8119-92F9-481747C46C4E}"/>
              </a:ext>
            </a:extLst>
          </p:cNvPr>
          <p:cNvSpPr/>
          <p:nvPr/>
        </p:nvSpPr>
        <p:spPr>
          <a:xfrm>
            <a:off x="5253883" y="2234743"/>
            <a:ext cx="2003461" cy="1830296"/>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t>Accessibility to appointments and specialist care varied from person to person</a:t>
            </a:r>
          </a:p>
        </p:txBody>
      </p:sp>
      <p:sp>
        <p:nvSpPr>
          <p:cNvPr id="8" name="Rectangle: Rounded Corners 7">
            <a:extLst>
              <a:ext uri="{FF2B5EF4-FFF2-40B4-BE49-F238E27FC236}">
                <a16:creationId xmlns:a16="http://schemas.microsoft.com/office/drawing/2014/main" id="{7F271A5B-E861-513D-21A9-8304BE0B2A30}"/>
              </a:ext>
            </a:extLst>
          </p:cNvPr>
          <p:cNvSpPr/>
          <p:nvPr/>
        </p:nvSpPr>
        <p:spPr>
          <a:xfrm>
            <a:off x="2883978" y="4578326"/>
            <a:ext cx="2003461" cy="1830295"/>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t>Patients sometimes feel unheard and dismissed which makes them give up</a:t>
            </a:r>
          </a:p>
        </p:txBody>
      </p:sp>
      <p:sp>
        <p:nvSpPr>
          <p:cNvPr id="9" name="Rectangle: Rounded Corners 8">
            <a:extLst>
              <a:ext uri="{FF2B5EF4-FFF2-40B4-BE49-F238E27FC236}">
                <a16:creationId xmlns:a16="http://schemas.microsoft.com/office/drawing/2014/main" id="{DF200C7D-7FB4-9E13-E4DC-76063449AF4C}"/>
              </a:ext>
            </a:extLst>
          </p:cNvPr>
          <p:cNvSpPr/>
          <p:nvPr/>
        </p:nvSpPr>
        <p:spPr>
          <a:xfrm>
            <a:off x="7623788" y="4614275"/>
            <a:ext cx="2003461" cy="1775840"/>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t>It’s more than just a clinical model</a:t>
            </a:r>
          </a:p>
        </p:txBody>
      </p:sp>
      <p:sp>
        <p:nvSpPr>
          <p:cNvPr id="10" name="Rectangle: Rounded Corners 9">
            <a:extLst>
              <a:ext uri="{FF2B5EF4-FFF2-40B4-BE49-F238E27FC236}">
                <a16:creationId xmlns:a16="http://schemas.microsoft.com/office/drawing/2014/main" id="{E5D67FB0-6CE4-A8CD-4D81-3DF42C49312F}"/>
              </a:ext>
            </a:extLst>
          </p:cNvPr>
          <p:cNvSpPr/>
          <p:nvPr/>
        </p:nvSpPr>
        <p:spPr>
          <a:xfrm>
            <a:off x="5253883" y="4578326"/>
            <a:ext cx="2003461" cy="1830296"/>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t>We need more help for the menopause – not enough is known and shared about it</a:t>
            </a:r>
          </a:p>
        </p:txBody>
      </p:sp>
    </p:spTree>
    <p:extLst>
      <p:ext uri="{BB962C8B-B14F-4D97-AF65-F5344CB8AC3E}">
        <p14:creationId xmlns:p14="http://schemas.microsoft.com/office/powerpoint/2010/main" val="528954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E471F9-1E26-4D92-4543-EA79227AF334}"/>
              </a:ext>
            </a:extLst>
          </p:cNvPr>
          <p:cNvPicPr>
            <a:picLocks noChangeAspect="1"/>
          </p:cNvPicPr>
          <p:nvPr/>
        </p:nvPicPr>
        <p:blipFill>
          <a:blip r:embed="rId2"/>
          <a:stretch>
            <a:fillRect/>
          </a:stretch>
        </p:blipFill>
        <p:spPr>
          <a:xfrm>
            <a:off x="0" y="-779"/>
            <a:ext cx="12192000" cy="6858779"/>
          </a:xfrm>
          <a:prstGeom prst="rect">
            <a:avLst/>
          </a:prstGeom>
        </p:spPr>
      </p:pic>
      <p:sp>
        <p:nvSpPr>
          <p:cNvPr id="2" name="Title 1">
            <a:extLst>
              <a:ext uri="{FF2B5EF4-FFF2-40B4-BE49-F238E27FC236}">
                <a16:creationId xmlns:a16="http://schemas.microsoft.com/office/drawing/2014/main" id="{9D980046-CCFC-0D6D-2F08-A6CA9CB6AEDF}"/>
              </a:ext>
            </a:extLst>
          </p:cNvPr>
          <p:cNvSpPr>
            <a:spLocks noGrp="1"/>
          </p:cNvSpPr>
          <p:nvPr>
            <p:ph type="title"/>
          </p:nvPr>
        </p:nvSpPr>
        <p:spPr/>
        <p:txBody>
          <a:bodyPr>
            <a:normAutofit/>
          </a:bodyPr>
          <a:lstStyle/>
          <a:p>
            <a:r>
              <a:rPr lang="en-GB" sz="3600" b="1" dirty="0">
                <a:solidFill>
                  <a:srgbClr val="4F549F"/>
                </a:solidFill>
                <a:latin typeface="Arial" panose="020B0604020202020204" pitchFamily="34" charset="0"/>
                <a:cs typeface="Arial" panose="020B0604020202020204" pitchFamily="34" charset="0"/>
              </a:rPr>
              <a:t>Next steps</a:t>
            </a:r>
          </a:p>
        </p:txBody>
      </p:sp>
      <p:sp>
        <p:nvSpPr>
          <p:cNvPr id="5" name="Rectangle: Single Corner Snipped 4">
            <a:extLst>
              <a:ext uri="{FF2B5EF4-FFF2-40B4-BE49-F238E27FC236}">
                <a16:creationId xmlns:a16="http://schemas.microsoft.com/office/drawing/2014/main" id="{4658D392-49B3-6421-1BE5-ADCDBDDF3E5A}"/>
              </a:ext>
            </a:extLst>
          </p:cNvPr>
          <p:cNvSpPr/>
          <p:nvPr/>
        </p:nvSpPr>
        <p:spPr>
          <a:xfrm>
            <a:off x="1355273" y="1690688"/>
            <a:ext cx="9633871" cy="982972"/>
          </a:xfrm>
          <a:prstGeom prst="snip1Rect">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20 of you said you would be interested in attending an online support group </a:t>
            </a:r>
          </a:p>
        </p:txBody>
      </p:sp>
      <p:sp>
        <p:nvSpPr>
          <p:cNvPr id="6" name="Rectangle: Single Corner Snipped 5">
            <a:extLst>
              <a:ext uri="{FF2B5EF4-FFF2-40B4-BE49-F238E27FC236}">
                <a16:creationId xmlns:a16="http://schemas.microsoft.com/office/drawing/2014/main" id="{F55C2F46-FEA0-B406-DFE0-50864C25F0F4}"/>
              </a:ext>
            </a:extLst>
          </p:cNvPr>
          <p:cNvSpPr/>
          <p:nvPr/>
        </p:nvSpPr>
        <p:spPr>
          <a:xfrm>
            <a:off x="1355272" y="2898908"/>
            <a:ext cx="9633871" cy="982972"/>
          </a:xfrm>
          <a:prstGeom prst="snip1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12 of you said you would be interested in finding out more about becoming a menopause champion </a:t>
            </a:r>
          </a:p>
        </p:txBody>
      </p:sp>
      <p:sp>
        <p:nvSpPr>
          <p:cNvPr id="7" name="Rectangle: Single Corner Snipped 6">
            <a:extLst>
              <a:ext uri="{FF2B5EF4-FFF2-40B4-BE49-F238E27FC236}">
                <a16:creationId xmlns:a16="http://schemas.microsoft.com/office/drawing/2014/main" id="{A4F6DA42-BB59-DAB5-2BF9-0B3EEE73B8D7}"/>
              </a:ext>
            </a:extLst>
          </p:cNvPr>
          <p:cNvSpPr/>
          <p:nvPr/>
        </p:nvSpPr>
        <p:spPr>
          <a:xfrm>
            <a:off x="1355272" y="4127064"/>
            <a:ext cx="9633871" cy="982973"/>
          </a:xfrm>
          <a:prstGeom prst="snip1Rect">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This report will be shared as part of the business case for the Women’s Health Hub and will help to shape the hub and we will be looking at what we can implement and how we can implement </a:t>
            </a:r>
          </a:p>
        </p:txBody>
      </p:sp>
      <p:sp>
        <p:nvSpPr>
          <p:cNvPr id="8" name="Rectangle: Single Corner Snipped 7">
            <a:extLst>
              <a:ext uri="{FF2B5EF4-FFF2-40B4-BE49-F238E27FC236}">
                <a16:creationId xmlns:a16="http://schemas.microsoft.com/office/drawing/2014/main" id="{DF963475-DE3B-6514-059E-61856CFC8F28}"/>
              </a:ext>
            </a:extLst>
          </p:cNvPr>
          <p:cNvSpPr/>
          <p:nvPr/>
        </p:nvSpPr>
        <p:spPr>
          <a:xfrm>
            <a:off x="1355272" y="5381916"/>
            <a:ext cx="9633871" cy="1059717"/>
          </a:xfrm>
          <a:prstGeom prst="snip1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We will also share the report with support groups within local health and care organisations so they can address any gaps</a:t>
            </a:r>
          </a:p>
        </p:txBody>
      </p:sp>
    </p:spTree>
    <p:extLst>
      <p:ext uri="{BB962C8B-B14F-4D97-AF65-F5344CB8AC3E}">
        <p14:creationId xmlns:p14="http://schemas.microsoft.com/office/powerpoint/2010/main" val="911684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88E72F-115D-831E-1A61-232FE9808DC8}"/>
              </a:ext>
            </a:extLst>
          </p:cNvPr>
          <p:cNvPicPr/>
          <p:nvPr/>
        </p:nvPicPr>
        <p:blipFill>
          <a:blip r:embed="rId2"/>
          <a:srcRect r="31719"/>
          <a:stretch/>
        </p:blipFill>
        <p:spPr>
          <a:xfrm>
            <a:off x="-87173" y="0"/>
            <a:ext cx="12289725" cy="6996793"/>
          </a:xfrm>
          <a:prstGeom prst="rect">
            <a:avLst/>
          </a:prstGeom>
        </p:spPr>
      </p:pic>
      <p:sp>
        <p:nvSpPr>
          <p:cNvPr id="2" name="Title 1">
            <a:extLst>
              <a:ext uri="{FF2B5EF4-FFF2-40B4-BE49-F238E27FC236}">
                <a16:creationId xmlns:a16="http://schemas.microsoft.com/office/drawing/2014/main" id="{FC957816-8978-A69D-D54A-6518705E4719}"/>
              </a:ext>
            </a:extLst>
          </p:cNvPr>
          <p:cNvSpPr>
            <a:spLocks noGrp="1"/>
          </p:cNvSpPr>
          <p:nvPr>
            <p:ph type="title"/>
          </p:nvPr>
        </p:nvSpPr>
        <p:spPr/>
        <p:txBody>
          <a:bodyPr>
            <a:normAutofit/>
          </a:bodyPr>
          <a:lstStyle/>
          <a:p>
            <a:r>
              <a:rPr lang="en-GB" sz="3600" b="1" dirty="0">
                <a:solidFill>
                  <a:srgbClr val="4F549F"/>
                </a:solidFill>
                <a:latin typeface="Arial" panose="020B0604020202020204" pitchFamily="34" charset="0"/>
                <a:cs typeface="Arial" panose="020B0604020202020204" pitchFamily="34" charset="0"/>
              </a:rPr>
              <a:t>Menopause cafes</a:t>
            </a:r>
          </a:p>
        </p:txBody>
      </p:sp>
      <p:sp>
        <p:nvSpPr>
          <p:cNvPr id="5" name="Rectangle: Rounded Corners 4">
            <a:extLst>
              <a:ext uri="{FF2B5EF4-FFF2-40B4-BE49-F238E27FC236}">
                <a16:creationId xmlns:a16="http://schemas.microsoft.com/office/drawing/2014/main" id="{58C76F02-1C8A-FFD2-162E-590398C3B8E6}"/>
              </a:ext>
            </a:extLst>
          </p:cNvPr>
          <p:cNvSpPr/>
          <p:nvPr/>
        </p:nvSpPr>
        <p:spPr>
          <a:xfrm>
            <a:off x="502290" y="2270693"/>
            <a:ext cx="3649824" cy="1257721"/>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13" name="Rectangle 12">
            <a:extLst>
              <a:ext uri="{FF2B5EF4-FFF2-40B4-BE49-F238E27FC236}">
                <a16:creationId xmlns:a16="http://schemas.microsoft.com/office/drawing/2014/main" id="{E490DCA3-17F2-6856-A3FA-3FB905846267}"/>
              </a:ext>
            </a:extLst>
          </p:cNvPr>
          <p:cNvSpPr/>
          <p:nvPr/>
        </p:nvSpPr>
        <p:spPr>
          <a:xfrm>
            <a:off x="502291" y="1576873"/>
            <a:ext cx="3649824" cy="478940"/>
          </a:xfrm>
          <a:prstGeom prst="rect">
            <a:avLst/>
          </a:prstGeom>
          <a:solidFill>
            <a:srgbClr val="EC609F"/>
          </a:solidFill>
          <a:ln>
            <a:solidFill>
              <a:srgbClr val="EC60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kern="100" dirty="0">
              <a:latin typeface="Aptos" panose="020B0004020202020204" pitchFamily="34" charset="0"/>
              <a:ea typeface="Aptos" panose="020B0004020202020204" pitchFamily="34" charset="0"/>
              <a:cs typeface="Times New Roman" panose="02020603050405020304" pitchFamily="18" charset="0"/>
            </a:endParaRPr>
          </a:p>
          <a:p>
            <a:pPr algn="ctr"/>
            <a:r>
              <a:rPr lang="en-GB" b="1" kern="100" dirty="0">
                <a:latin typeface="Aptos" panose="020B0004020202020204" pitchFamily="34" charset="0"/>
                <a:ea typeface="Aptos" panose="020B0004020202020204" pitchFamily="34" charset="0"/>
                <a:cs typeface="Times New Roman" panose="02020603050405020304" pitchFamily="18" charset="0"/>
              </a:rPr>
              <a:t>Aims</a:t>
            </a:r>
          </a:p>
          <a:p>
            <a:pPr algn="ctr"/>
            <a:endParaRPr lang="en-GB" dirty="0"/>
          </a:p>
        </p:txBody>
      </p:sp>
      <p:sp>
        <p:nvSpPr>
          <p:cNvPr id="14" name="Rectangle: Rounded Corners 13">
            <a:extLst>
              <a:ext uri="{FF2B5EF4-FFF2-40B4-BE49-F238E27FC236}">
                <a16:creationId xmlns:a16="http://schemas.microsoft.com/office/drawing/2014/main" id="{54B99B60-9945-800F-B78D-F25067C8B5EF}"/>
              </a:ext>
            </a:extLst>
          </p:cNvPr>
          <p:cNvSpPr/>
          <p:nvPr/>
        </p:nvSpPr>
        <p:spPr>
          <a:xfrm>
            <a:off x="502290" y="3636905"/>
            <a:ext cx="3649824" cy="1257721"/>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15" name="Rectangle: Rounded Corners 14">
            <a:extLst>
              <a:ext uri="{FF2B5EF4-FFF2-40B4-BE49-F238E27FC236}">
                <a16:creationId xmlns:a16="http://schemas.microsoft.com/office/drawing/2014/main" id="{85758381-F2E5-0466-229C-51DF463F841D}"/>
              </a:ext>
            </a:extLst>
          </p:cNvPr>
          <p:cNvSpPr/>
          <p:nvPr/>
        </p:nvSpPr>
        <p:spPr>
          <a:xfrm>
            <a:off x="502290" y="5021781"/>
            <a:ext cx="3649824" cy="1304370"/>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16" name="TextBox 15">
            <a:extLst>
              <a:ext uri="{FF2B5EF4-FFF2-40B4-BE49-F238E27FC236}">
                <a16:creationId xmlns:a16="http://schemas.microsoft.com/office/drawing/2014/main" id="{6632C5AC-81FF-00FA-E77E-0630ED4611AC}"/>
              </a:ext>
            </a:extLst>
          </p:cNvPr>
          <p:cNvSpPr txBox="1"/>
          <p:nvPr/>
        </p:nvSpPr>
        <p:spPr>
          <a:xfrm>
            <a:off x="2248598" y="2702283"/>
            <a:ext cx="1660930" cy="400110"/>
          </a:xfrm>
          <a:prstGeom prst="rect">
            <a:avLst/>
          </a:prstGeom>
          <a:noFill/>
        </p:spPr>
        <p:txBody>
          <a:bodyPr wrap="square" rtlCol="0">
            <a:spAutoFit/>
          </a:bodyPr>
          <a:lstStyle/>
          <a:p>
            <a:r>
              <a:rPr lang="en-GB"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Education</a:t>
            </a:r>
          </a:p>
        </p:txBody>
      </p:sp>
      <p:sp>
        <p:nvSpPr>
          <p:cNvPr id="17" name="TextBox 16">
            <a:extLst>
              <a:ext uri="{FF2B5EF4-FFF2-40B4-BE49-F238E27FC236}">
                <a16:creationId xmlns:a16="http://schemas.microsoft.com/office/drawing/2014/main" id="{8FE5D074-F3A6-7C2D-626B-C9E704CF6F87}"/>
              </a:ext>
            </a:extLst>
          </p:cNvPr>
          <p:cNvSpPr txBox="1"/>
          <p:nvPr/>
        </p:nvSpPr>
        <p:spPr>
          <a:xfrm>
            <a:off x="2248598" y="4069896"/>
            <a:ext cx="1763840" cy="400110"/>
          </a:xfrm>
          <a:prstGeom prst="rect">
            <a:avLst/>
          </a:prstGeom>
          <a:noFill/>
        </p:spPr>
        <p:txBody>
          <a:bodyPr wrap="square" rtlCol="0">
            <a:spAutoFit/>
          </a:bodyPr>
          <a:lstStyle/>
          <a:p>
            <a:r>
              <a:rPr lang="en-GB"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Peer support</a:t>
            </a:r>
          </a:p>
        </p:txBody>
      </p:sp>
      <p:sp>
        <p:nvSpPr>
          <p:cNvPr id="18" name="TextBox 17">
            <a:extLst>
              <a:ext uri="{FF2B5EF4-FFF2-40B4-BE49-F238E27FC236}">
                <a16:creationId xmlns:a16="http://schemas.microsoft.com/office/drawing/2014/main" id="{AA187181-A6D6-280F-303C-256C27287C36}"/>
              </a:ext>
            </a:extLst>
          </p:cNvPr>
          <p:cNvSpPr txBox="1"/>
          <p:nvPr/>
        </p:nvSpPr>
        <p:spPr>
          <a:xfrm>
            <a:off x="2248597" y="5190297"/>
            <a:ext cx="1748177" cy="1015663"/>
          </a:xfrm>
          <a:prstGeom prst="rect">
            <a:avLst/>
          </a:prstGeom>
          <a:noFill/>
        </p:spPr>
        <p:txBody>
          <a:bodyPr wrap="square" rtlCol="0">
            <a:spAutoFit/>
          </a:bodyPr>
          <a:lstStyle/>
          <a:p>
            <a:r>
              <a:rPr lang="en-GB"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Signposting to further services</a:t>
            </a:r>
          </a:p>
        </p:txBody>
      </p:sp>
      <p:pic>
        <p:nvPicPr>
          <p:cNvPr id="20" name="Graphic 19" descr="Classroom with solid fill">
            <a:extLst>
              <a:ext uri="{FF2B5EF4-FFF2-40B4-BE49-F238E27FC236}">
                <a16:creationId xmlns:a16="http://schemas.microsoft.com/office/drawing/2014/main" id="{40952CC2-D410-01ED-BCBD-ED27E43A26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8244" y="2381104"/>
            <a:ext cx="1129844" cy="1129844"/>
          </a:xfrm>
          <a:prstGeom prst="rect">
            <a:avLst/>
          </a:prstGeom>
        </p:spPr>
      </p:pic>
      <p:pic>
        <p:nvPicPr>
          <p:cNvPr id="22" name="Graphic 21" descr="Questions with solid fill">
            <a:extLst>
              <a:ext uri="{FF2B5EF4-FFF2-40B4-BE49-F238E27FC236}">
                <a16:creationId xmlns:a16="http://schemas.microsoft.com/office/drawing/2014/main" id="{15D69D6F-7AE1-5303-7C93-C04C9B3A0E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1510" y="3724585"/>
            <a:ext cx="1111901" cy="1111901"/>
          </a:xfrm>
          <a:prstGeom prst="rect">
            <a:avLst/>
          </a:prstGeom>
        </p:spPr>
      </p:pic>
      <p:pic>
        <p:nvPicPr>
          <p:cNvPr id="24" name="Graphic 23" descr="Signpost with solid fill">
            <a:extLst>
              <a:ext uri="{FF2B5EF4-FFF2-40B4-BE49-F238E27FC236}">
                <a16:creationId xmlns:a16="http://schemas.microsoft.com/office/drawing/2014/main" id="{7AEE4122-0BBD-D2C5-C36A-F72E283037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2291" y="5109460"/>
            <a:ext cx="1163641" cy="1163641"/>
          </a:xfrm>
          <a:prstGeom prst="rect">
            <a:avLst/>
          </a:prstGeom>
        </p:spPr>
      </p:pic>
      <p:sp>
        <p:nvSpPr>
          <p:cNvPr id="25" name="Rectangle 24">
            <a:extLst>
              <a:ext uri="{FF2B5EF4-FFF2-40B4-BE49-F238E27FC236}">
                <a16:creationId xmlns:a16="http://schemas.microsoft.com/office/drawing/2014/main" id="{72C13495-93CC-4DE9-29A8-890EA10892E4}"/>
              </a:ext>
            </a:extLst>
          </p:cNvPr>
          <p:cNvSpPr/>
          <p:nvPr/>
        </p:nvSpPr>
        <p:spPr>
          <a:xfrm>
            <a:off x="8064053" y="1576873"/>
            <a:ext cx="3649824" cy="478940"/>
          </a:xfrm>
          <a:prstGeom prst="rect">
            <a:avLst/>
          </a:prstGeom>
          <a:solidFill>
            <a:srgbClr val="EC609F"/>
          </a:solidFill>
          <a:ln>
            <a:solidFill>
              <a:srgbClr val="EC60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kern="100" dirty="0">
              <a:latin typeface="Aptos" panose="020B0004020202020204" pitchFamily="34" charset="0"/>
              <a:ea typeface="Aptos" panose="020B0004020202020204" pitchFamily="34" charset="0"/>
              <a:cs typeface="Times New Roman" panose="02020603050405020304" pitchFamily="18" charset="0"/>
            </a:endParaRPr>
          </a:p>
          <a:p>
            <a:pPr algn="ctr"/>
            <a:r>
              <a:rPr lang="en-GB" b="1" kern="100" dirty="0">
                <a:latin typeface="Aptos" panose="020B0004020202020204" pitchFamily="34" charset="0"/>
                <a:ea typeface="Aptos" panose="020B0004020202020204" pitchFamily="34" charset="0"/>
                <a:cs typeface="Times New Roman" panose="02020603050405020304" pitchFamily="18" charset="0"/>
              </a:rPr>
              <a:t>Our vision</a:t>
            </a:r>
          </a:p>
          <a:p>
            <a:pPr algn="ctr"/>
            <a:endParaRPr lang="en-GB" dirty="0"/>
          </a:p>
        </p:txBody>
      </p:sp>
      <p:sp>
        <p:nvSpPr>
          <p:cNvPr id="26" name="Rectangle: Rounded Corners 25">
            <a:extLst>
              <a:ext uri="{FF2B5EF4-FFF2-40B4-BE49-F238E27FC236}">
                <a16:creationId xmlns:a16="http://schemas.microsoft.com/office/drawing/2014/main" id="{B0C1A414-6835-3734-9D54-361D466F4301}"/>
              </a:ext>
            </a:extLst>
          </p:cNvPr>
          <p:cNvSpPr/>
          <p:nvPr/>
        </p:nvSpPr>
        <p:spPr>
          <a:xfrm>
            <a:off x="8073353" y="2270693"/>
            <a:ext cx="3649824" cy="4148768"/>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27" name="TextBox 26">
            <a:extLst>
              <a:ext uri="{FF2B5EF4-FFF2-40B4-BE49-F238E27FC236}">
                <a16:creationId xmlns:a16="http://schemas.microsoft.com/office/drawing/2014/main" id="{15876DE0-520A-A3AF-CE8F-A6014020D71B}"/>
              </a:ext>
            </a:extLst>
          </p:cNvPr>
          <p:cNvSpPr txBox="1"/>
          <p:nvPr/>
        </p:nvSpPr>
        <p:spPr>
          <a:xfrm>
            <a:off x="8311187" y="2654788"/>
            <a:ext cx="3174797" cy="3416320"/>
          </a:xfrm>
          <a:prstGeom prst="rect">
            <a:avLst/>
          </a:prstGeom>
          <a:noFill/>
        </p:spPr>
        <p:txBody>
          <a:bodyPr wrap="square" rtlCol="0">
            <a:spAutoFit/>
          </a:bodyPr>
          <a:lstStyle/>
          <a:p>
            <a:pPr algn="ctr"/>
            <a:r>
              <a:rPr lang="en-GB"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To empower people through knowledge and understanding of health and wellbeing, to make proactive decisions about their lifestyles leading to positive differences for their future health. </a:t>
            </a:r>
          </a:p>
        </p:txBody>
      </p:sp>
      <p:sp>
        <p:nvSpPr>
          <p:cNvPr id="28" name="Rectangle 27">
            <a:extLst>
              <a:ext uri="{FF2B5EF4-FFF2-40B4-BE49-F238E27FC236}">
                <a16:creationId xmlns:a16="http://schemas.microsoft.com/office/drawing/2014/main" id="{49AD4321-973F-C616-0153-DF3AB1B473FF}"/>
              </a:ext>
            </a:extLst>
          </p:cNvPr>
          <p:cNvSpPr/>
          <p:nvPr/>
        </p:nvSpPr>
        <p:spPr>
          <a:xfrm>
            <a:off x="4285764" y="1576873"/>
            <a:ext cx="3649824" cy="478940"/>
          </a:xfrm>
          <a:prstGeom prst="rect">
            <a:avLst/>
          </a:prstGeom>
          <a:solidFill>
            <a:srgbClr val="EC609F"/>
          </a:solidFill>
          <a:ln>
            <a:solidFill>
              <a:srgbClr val="EC60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b="1" kern="100" dirty="0">
              <a:latin typeface="Aptos" panose="020B0004020202020204" pitchFamily="34" charset="0"/>
              <a:ea typeface="Aptos" panose="020B0004020202020204" pitchFamily="34" charset="0"/>
              <a:cs typeface="Times New Roman" panose="02020603050405020304" pitchFamily="18" charset="0"/>
            </a:endParaRPr>
          </a:p>
          <a:p>
            <a:pPr algn="ctr"/>
            <a:r>
              <a:rPr lang="en-GB" sz="1400" b="1" kern="100" dirty="0">
                <a:latin typeface="Aptos" panose="020B0004020202020204" pitchFamily="34" charset="0"/>
                <a:ea typeface="Aptos" panose="020B0004020202020204" pitchFamily="34" charset="0"/>
                <a:cs typeface="Times New Roman" panose="02020603050405020304" pitchFamily="18" charset="0"/>
              </a:rPr>
              <a:t>Dudley borough Women’s Community Health Hub</a:t>
            </a:r>
          </a:p>
          <a:p>
            <a:pPr algn="ctr"/>
            <a:endParaRPr lang="en-GB" sz="1400" dirty="0"/>
          </a:p>
        </p:txBody>
      </p:sp>
      <p:sp>
        <p:nvSpPr>
          <p:cNvPr id="29" name="Rectangle: Rounded Corners 28">
            <a:extLst>
              <a:ext uri="{FF2B5EF4-FFF2-40B4-BE49-F238E27FC236}">
                <a16:creationId xmlns:a16="http://schemas.microsoft.com/office/drawing/2014/main" id="{CC0AF6C6-3800-632A-DE51-8560604A7F40}"/>
              </a:ext>
            </a:extLst>
          </p:cNvPr>
          <p:cNvSpPr/>
          <p:nvPr/>
        </p:nvSpPr>
        <p:spPr>
          <a:xfrm>
            <a:off x="4285764" y="2270693"/>
            <a:ext cx="3649824" cy="719030"/>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30" name="Rectangle: Rounded Corners 29">
            <a:extLst>
              <a:ext uri="{FF2B5EF4-FFF2-40B4-BE49-F238E27FC236}">
                <a16:creationId xmlns:a16="http://schemas.microsoft.com/office/drawing/2014/main" id="{FDBF9F7F-B50C-189A-4DB0-380C08ED532F}"/>
              </a:ext>
            </a:extLst>
          </p:cNvPr>
          <p:cNvSpPr/>
          <p:nvPr/>
        </p:nvSpPr>
        <p:spPr>
          <a:xfrm>
            <a:off x="4295095" y="3101551"/>
            <a:ext cx="3649824" cy="719030"/>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31" name="Rectangle: Rounded Corners 30">
            <a:extLst>
              <a:ext uri="{FF2B5EF4-FFF2-40B4-BE49-F238E27FC236}">
                <a16:creationId xmlns:a16="http://schemas.microsoft.com/office/drawing/2014/main" id="{4F7185D3-E250-2E77-2EE4-7BD91CF56003}"/>
              </a:ext>
            </a:extLst>
          </p:cNvPr>
          <p:cNvSpPr/>
          <p:nvPr/>
        </p:nvSpPr>
        <p:spPr>
          <a:xfrm>
            <a:off x="4295095" y="3937866"/>
            <a:ext cx="3649824" cy="719030"/>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32" name="Rectangle: Rounded Corners 31">
            <a:extLst>
              <a:ext uri="{FF2B5EF4-FFF2-40B4-BE49-F238E27FC236}">
                <a16:creationId xmlns:a16="http://schemas.microsoft.com/office/drawing/2014/main" id="{DB9984DE-F4C8-EDE5-A43D-55EBF403A772}"/>
              </a:ext>
            </a:extLst>
          </p:cNvPr>
          <p:cNvSpPr/>
          <p:nvPr/>
        </p:nvSpPr>
        <p:spPr>
          <a:xfrm>
            <a:off x="4295095" y="4778054"/>
            <a:ext cx="3649824" cy="719030"/>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33" name="Rectangle: Rounded Corners 32">
            <a:extLst>
              <a:ext uri="{FF2B5EF4-FFF2-40B4-BE49-F238E27FC236}">
                <a16:creationId xmlns:a16="http://schemas.microsoft.com/office/drawing/2014/main" id="{AF22969F-2239-A78D-E63C-D263D7C81BAB}"/>
              </a:ext>
            </a:extLst>
          </p:cNvPr>
          <p:cNvSpPr/>
          <p:nvPr/>
        </p:nvSpPr>
        <p:spPr>
          <a:xfrm>
            <a:off x="4295095" y="5607121"/>
            <a:ext cx="3649824" cy="719030"/>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34" name="TextBox 33">
            <a:extLst>
              <a:ext uri="{FF2B5EF4-FFF2-40B4-BE49-F238E27FC236}">
                <a16:creationId xmlns:a16="http://schemas.microsoft.com/office/drawing/2014/main" id="{7CAD7DBB-CEE5-23B7-3AA8-8E2DDBE41644}"/>
              </a:ext>
            </a:extLst>
          </p:cNvPr>
          <p:cNvSpPr txBox="1"/>
          <p:nvPr/>
        </p:nvSpPr>
        <p:spPr>
          <a:xfrm>
            <a:off x="4478688" y="2360158"/>
            <a:ext cx="3256390" cy="584775"/>
          </a:xfrm>
          <a:prstGeom prst="rect">
            <a:avLst/>
          </a:prstGeom>
          <a:noFill/>
        </p:spPr>
        <p:txBody>
          <a:bodyPr wrap="square" rtlCol="0">
            <a:spAutoFit/>
          </a:bodyPr>
          <a:lstStyle/>
          <a:p>
            <a:pPr algn="ctr"/>
            <a:r>
              <a:rPr lang="en-GB"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New service to support women in the community </a:t>
            </a:r>
          </a:p>
        </p:txBody>
      </p:sp>
      <p:sp>
        <p:nvSpPr>
          <p:cNvPr id="35" name="TextBox 34">
            <a:extLst>
              <a:ext uri="{FF2B5EF4-FFF2-40B4-BE49-F238E27FC236}">
                <a16:creationId xmlns:a16="http://schemas.microsoft.com/office/drawing/2014/main" id="{E3F2A004-5274-1B5E-E902-6C80EDB6C270}"/>
              </a:ext>
            </a:extLst>
          </p:cNvPr>
          <p:cNvSpPr txBox="1"/>
          <p:nvPr/>
        </p:nvSpPr>
        <p:spPr>
          <a:xfrm>
            <a:off x="4491812" y="3307767"/>
            <a:ext cx="3256390" cy="338554"/>
          </a:xfrm>
          <a:prstGeom prst="rect">
            <a:avLst/>
          </a:prstGeom>
          <a:noFill/>
        </p:spPr>
        <p:txBody>
          <a:bodyPr wrap="square" rtlCol="0">
            <a:spAutoFit/>
          </a:bodyPr>
          <a:lstStyle/>
          <a:p>
            <a:pPr algn="ctr"/>
            <a:r>
              <a:rPr lang="en-GB"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Referral via your GP</a:t>
            </a:r>
          </a:p>
        </p:txBody>
      </p:sp>
      <p:sp>
        <p:nvSpPr>
          <p:cNvPr id="36" name="TextBox 35">
            <a:extLst>
              <a:ext uri="{FF2B5EF4-FFF2-40B4-BE49-F238E27FC236}">
                <a16:creationId xmlns:a16="http://schemas.microsoft.com/office/drawing/2014/main" id="{828799FC-BA44-2857-76B7-3B29E7C68B18}"/>
              </a:ext>
            </a:extLst>
          </p:cNvPr>
          <p:cNvSpPr txBox="1"/>
          <p:nvPr/>
        </p:nvSpPr>
        <p:spPr>
          <a:xfrm>
            <a:off x="4491812" y="4141269"/>
            <a:ext cx="3256390" cy="338554"/>
          </a:xfrm>
          <a:prstGeom prst="rect">
            <a:avLst/>
          </a:prstGeom>
          <a:noFill/>
        </p:spPr>
        <p:txBody>
          <a:bodyPr wrap="square" rtlCol="0">
            <a:spAutoFit/>
          </a:bodyPr>
          <a:lstStyle/>
          <a:p>
            <a:pPr algn="ctr"/>
            <a:r>
              <a:rPr lang="en-GB"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Support with heavy periods</a:t>
            </a:r>
          </a:p>
        </p:txBody>
      </p:sp>
      <p:sp>
        <p:nvSpPr>
          <p:cNvPr id="37" name="TextBox 36">
            <a:extLst>
              <a:ext uri="{FF2B5EF4-FFF2-40B4-BE49-F238E27FC236}">
                <a16:creationId xmlns:a16="http://schemas.microsoft.com/office/drawing/2014/main" id="{95D438D9-6BB4-4056-BA3C-E49B65323128}"/>
              </a:ext>
            </a:extLst>
          </p:cNvPr>
          <p:cNvSpPr txBox="1"/>
          <p:nvPr/>
        </p:nvSpPr>
        <p:spPr>
          <a:xfrm>
            <a:off x="4491812" y="4968292"/>
            <a:ext cx="3256390" cy="338554"/>
          </a:xfrm>
          <a:prstGeom prst="rect">
            <a:avLst/>
          </a:prstGeom>
          <a:noFill/>
        </p:spPr>
        <p:txBody>
          <a:bodyPr wrap="square" rtlCol="0">
            <a:spAutoFit/>
          </a:bodyPr>
          <a:lstStyle/>
          <a:p>
            <a:pPr algn="ctr"/>
            <a:r>
              <a:rPr lang="en-GB"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Menopausal care</a:t>
            </a:r>
          </a:p>
        </p:txBody>
      </p:sp>
      <p:sp>
        <p:nvSpPr>
          <p:cNvPr id="38" name="TextBox 37">
            <a:extLst>
              <a:ext uri="{FF2B5EF4-FFF2-40B4-BE49-F238E27FC236}">
                <a16:creationId xmlns:a16="http://schemas.microsoft.com/office/drawing/2014/main" id="{0EF8B7CD-53DF-B99A-34E0-8650EE1A442A}"/>
              </a:ext>
            </a:extLst>
          </p:cNvPr>
          <p:cNvSpPr txBox="1"/>
          <p:nvPr/>
        </p:nvSpPr>
        <p:spPr>
          <a:xfrm>
            <a:off x="4476149" y="5694721"/>
            <a:ext cx="3256390" cy="584775"/>
          </a:xfrm>
          <a:prstGeom prst="rect">
            <a:avLst/>
          </a:prstGeom>
          <a:noFill/>
        </p:spPr>
        <p:txBody>
          <a:bodyPr wrap="square" rtlCol="0">
            <a:spAutoFit/>
          </a:bodyPr>
          <a:lstStyle/>
          <a:p>
            <a:pPr algn="ctr"/>
            <a:r>
              <a:rPr lang="en-GB"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In person and remote consultations offered</a:t>
            </a:r>
          </a:p>
        </p:txBody>
      </p:sp>
    </p:spTree>
    <p:extLst>
      <p:ext uri="{BB962C8B-B14F-4D97-AF65-F5344CB8AC3E}">
        <p14:creationId xmlns:p14="http://schemas.microsoft.com/office/powerpoint/2010/main" val="868230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2885FF-07A6-8179-1400-7F205DCEEC69}"/>
              </a:ext>
            </a:extLst>
          </p:cNvPr>
          <p:cNvPicPr/>
          <p:nvPr/>
        </p:nvPicPr>
        <p:blipFill>
          <a:blip r:embed="rId3"/>
          <a:srcRect r="31719"/>
          <a:stretch/>
        </p:blipFill>
        <p:spPr>
          <a:xfrm>
            <a:off x="-97725" y="0"/>
            <a:ext cx="12289725" cy="6858297"/>
          </a:xfrm>
          <a:prstGeom prst="rect">
            <a:avLst/>
          </a:prstGeom>
        </p:spPr>
      </p:pic>
      <p:sp>
        <p:nvSpPr>
          <p:cNvPr id="5" name="Title 1">
            <a:extLst>
              <a:ext uri="{FF2B5EF4-FFF2-40B4-BE49-F238E27FC236}">
                <a16:creationId xmlns:a16="http://schemas.microsoft.com/office/drawing/2014/main" id="{BEE353E8-08BA-AB32-2765-A598E1FA76EF}"/>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0" name="Title 1">
            <a:extLst>
              <a:ext uri="{FF2B5EF4-FFF2-40B4-BE49-F238E27FC236}">
                <a16:creationId xmlns:a16="http://schemas.microsoft.com/office/drawing/2014/main" id="{A8D63899-B74D-0A1D-4EA8-CAB378D6234C}"/>
              </a:ext>
            </a:extLst>
          </p:cNvPr>
          <p:cNvSpPr txBox="1">
            <a:spLocks/>
          </p:cNvSpPr>
          <p:nvPr/>
        </p:nvSpPr>
        <p:spPr>
          <a:xfrm>
            <a:off x="581183" y="256122"/>
            <a:ext cx="116992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kern="100" dirty="0">
                <a:solidFill>
                  <a:srgbClr val="4F549F"/>
                </a:solidFill>
                <a:latin typeface="Arial" panose="020B0604020202020204" pitchFamily="34" charset="0"/>
              </a:rPr>
              <a:t>The Menopause Café topics covered:</a:t>
            </a:r>
            <a:endParaRPr lang="en-GB" sz="3600" dirty="0">
              <a:solidFill>
                <a:srgbClr val="4F549F"/>
              </a:solidFill>
            </a:endParaRPr>
          </a:p>
        </p:txBody>
      </p:sp>
      <p:sp>
        <p:nvSpPr>
          <p:cNvPr id="11" name="Rectangle: Rounded Corners 10">
            <a:extLst>
              <a:ext uri="{FF2B5EF4-FFF2-40B4-BE49-F238E27FC236}">
                <a16:creationId xmlns:a16="http://schemas.microsoft.com/office/drawing/2014/main" id="{E6158232-A808-7EE2-7131-DA3534A338B9}"/>
              </a:ext>
            </a:extLst>
          </p:cNvPr>
          <p:cNvSpPr/>
          <p:nvPr/>
        </p:nvSpPr>
        <p:spPr>
          <a:xfrm>
            <a:off x="749805" y="1730890"/>
            <a:ext cx="3475324" cy="4250032"/>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How menopause can affect women’s health and wellbeing</a:t>
            </a:r>
          </a:p>
        </p:txBody>
      </p:sp>
      <p:sp>
        <p:nvSpPr>
          <p:cNvPr id="12" name="Rectangle: Rounded Corners 11">
            <a:extLst>
              <a:ext uri="{FF2B5EF4-FFF2-40B4-BE49-F238E27FC236}">
                <a16:creationId xmlns:a16="http://schemas.microsoft.com/office/drawing/2014/main" id="{87D9C790-1D09-6F93-7786-C48DFFA04A77}"/>
              </a:ext>
            </a:extLst>
          </p:cNvPr>
          <p:cNvSpPr/>
          <p:nvPr/>
        </p:nvSpPr>
        <p:spPr>
          <a:xfrm>
            <a:off x="4358338" y="1778258"/>
            <a:ext cx="3475324" cy="4250032"/>
          </a:xfrm>
          <a:prstGeom prst="roundRect">
            <a:avLst/>
          </a:prstGeom>
          <a:solidFill>
            <a:srgbClr val="EC609F"/>
          </a:solidFill>
          <a:ln>
            <a:solidFill>
              <a:srgbClr val="EC60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Available treatments including self-care options, hormone replacement therapy (HRT), and other medical interventions</a:t>
            </a:r>
          </a:p>
        </p:txBody>
      </p:sp>
      <p:sp>
        <p:nvSpPr>
          <p:cNvPr id="13" name="Rectangle: Rounded Corners 12">
            <a:extLst>
              <a:ext uri="{FF2B5EF4-FFF2-40B4-BE49-F238E27FC236}">
                <a16:creationId xmlns:a16="http://schemas.microsoft.com/office/drawing/2014/main" id="{8B6FC495-02D8-388A-97EF-B25286F02DFC}"/>
              </a:ext>
            </a:extLst>
          </p:cNvPr>
          <p:cNvSpPr/>
          <p:nvPr/>
        </p:nvSpPr>
        <p:spPr>
          <a:xfrm>
            <a:off x="8011685" y="1778258"/>
            <a:ext cx="3475324" cy="4297400"/>
          </a:xfrm>
          <a:prstGeom prst="roundRect">
            <a:avLst/>
          </a:prstGeom>
          <a:solidFill>
            <a:srgbClr val="009FE3"/>
          </a:solidFill>
          <a:ln>
            <a:solidFill>
              <a:srgbClr val="009FE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err="1"/>
              <a:t>Mythbusting</a:t>
            </a:r>
            <a:r>
              <a:rPr lang="en-GB" sz="3600" b="1" dirty="0"/>
              <a:t> </a:t>
            </a:r>
          </a:p>
        </p:txBody>
      </p:sp>
    </p:spTree>
    <p:extLst>
      <p:ext uri="{BB962C8B-B14F-4D97-AF65-F5344CB8AC3E}">
        <p14:creationId xmlns:p14="http://schemas.microsoft.com/office/powerpoint/2010/main" val="41321855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dley Place PowerPoint template" id="{FD6E1978-D959-4ABB-8F0A-1E679A06BEDD}" vid="{19252328-DB93-4D51-B2EB-422D382DFB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9770BBBBFC48449EC23B704620D492" ma:contentTypeVersion="20" ma:contentTypeDescription="Create a new document." ma:contentTypeScope="" ma:versionID="5cf70b92dc89290f95264a41673ae3ee">
  <xsd:schema xmlns:xsd="http://www.w3.org/2001/XMLSchema" xmlns:xs="http://www.w3.org/2001/XMLSchema" xmlns:p="http://schemas.microsoft.com/office/2006/metadata/properties" xmlns:ns1="http://schemas.microsoft.com/sharepoint/v3" xmlns:ns2="81ec5423-fbe8-4b16-b751-4ab4be16d9c7" xmlns:ns3="9b4b8998-134a-4d4d-a9b1-74d1a1ca4edb" targetNamespace="http://schemas.microsoft.com/office/2006/metadata/properties" ma:root="true" ma:fieldsID="26a0741f4fc318be1dcc9d46b5d6cd12" ns1:_="" ns2:_="" ns3:_="">
    <xsd:import namespace="http://schemas.microsoft.com/sharepoint/v3"/>
    <xsd:import namespace="81ec5423-fbe8-4b16-b751-4ab4be16d9c7"/>
    <xsd:import namespace="9b4b8998-134a-4d4d-a9b1-74d1a1ca4ed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1:_ip_UnifiedCompliancePolicyProperties" minOccurs="0"/>
                <xsd:element ref="ns1:_ip_UnifiedCompliancePolicyUIAction"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ec5423-fbe8-4b16-b751-4ab4be16d9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4b8998-134a-4d4d-a9b1-74d1a1ca4edb"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088c865-4015-4277-b1ed-fc455bd1be76}" ma:internalName="TaxCatchAll" ma:showField="CatchAllData" ma:web="9b4b8998-134a-4d4d-a9b1-74d1a1ca4edb">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81ec5423-fbe8-4b16-b751-4ab4be16d9c7">
      <Terms xmlns="http://schemas.microsoft.com/office/infopath/2007/PartnerControls"/>
    </lcf76f155ced4ddcb4097134ff3c332f>
    <TaxCatchAll xmlns="9b4b8998-134a-4d4d-a9b1-74d1a1ca4ed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0E4272-2E57-457C-997F-176C61ADED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1ec5423-fbe8-4b16-b751-4ab4be16d9c7"/>
    <ds:schemaRef ds:uri="9b4b8998-134a-4d4d-a9b1-74d1a1ca4e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9529B1-4801-466C-AAD8-F72687943539}">
  <ds:schemaRefs>
    <ds:schemaRef ds:uri="http://purl.org/dc/elements/1.1/"/>
    <ds:schemaRef ds:uri="http://schemas.microsoft.com/office/2006/metadata/properties"/>
    <ds:schemaRef ds:uri="http://schemas.microsoft.com/office/2006/documentManagement/types"/>
    <ds:schemaRef ds:uri="http://purl.org/dc/dcmitype/"/>
    <ds:schemaRef ds:uri="http://schemas.openxmlformats.org/package/2006/metadata/core-properties"/>
    <ds:schemaRef ds:uri="9b4b8998-134a-4d4d-a9b1-74d1a1ca4edb"/>
    <ds:schemaRef ds:uri="http://purl.org/dc/terms/"/>
    <ds:schemaRef ds:uri="http://schemas.microsoft.com/sharepoint/v3"/>
    <ds:schemaRef ds:uri="http://schemas.microsoft.com/office/infopath/2007/PartnerControls"/>
    <ds:schemaRef ds:uri="81ec5423-fbe8-4b16-b751-4ab4be16d9c7"/>
    <ds:schemaRef ds:uri="http://www.w3.org/XML/1998/namespace"/>
  </ds:schemaRefs>
</ds:datastoreItem>
</file>

<file path=customXml/itemProps3.xml><?xml version="1.0" encoding="utf-8"?>
<ds:datastoreItem xmlns:ds="http://schemas.openxmlformats.org/officeDocument/2006/customXml" ds:itemID="{FDE42AF8-29CC-4E21-B617-2E4604E2E94E}">
  <ds:schemaRefs>
    <ds:schemaRef ds:uri="http://schemas.microsoft.com/sharepoint/v3/contenttype/forms"/>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Women's Health Hub report</Template>
  <TotalTime>664</TotalTime>
  <Words>1650</Words>
  <Application>Microsoft Office PowerPoint</Application>
  <PresentationFormat>Widescreen</PresentationFormat>
  <Paragraphs>184</Paragraphs>
  <Slides>20</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vt:lpstr>
      <vt:lpstr>Arial</vt:lpstr>
      <vt:lpstr>Calibri</vt:lpstr>
      <vt:lpstr>Calibri Light</vt:lpstr>
      <vt:lpstr>Franklin Gothic Demi</vt:lpstr>
      <vt:lpstr>Office Theme</vt:lpstr>
      <vt:lpstr>Women’s Health Hub Menopause Cafes </vt:lpstr>
      <vt:lpstr>PowerPoint Presentation</vt:lpstr>
      <vt:lpstr>PowerPoint Presentation</vt:lpstr>
      <vt:lpstr>PowerPoint Presentation</vt:lpstr>
      <vt:lpstr>PowerPoint Presentation</vt:lpstr>
      <vt:lpstr>Themes </vt:lpstr>
      <vt:lpstr>Next steps</vt:lpstr>
      <vt:lpstr>Menopause cafes</vt:lpstr>
      <vt:lpstr>PowerPoint Presentation</vt:lpstr>
      <vt:lpstr>Impact</vt:lpstr>
      <vt:lpstr>Feedback</vt:lpstr>
      <vt:lpstr>Feedback</vt:lpstr>
      <vt:lpstr>Feedback - Education &amp; Awareness </vt:lpstr>
      <vt:lpstr>Feedback - Sustainability &amp; Expansion</vt:lpstr>
      <vt:lpstr>Feedback - Support &amp; Community</vt:lpstr>
      <vt:lpstr>Feedback - Practical Support</vt:lpstr>
      <vt:lpstr>Feedback - Access &amp; Inclusion</vt:lpstr>
      <vt:lpstr>Feedback - Innovation &amp; Collaboration</vt:lpstr>
      <vt:lpstr>Feedback</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CODD, Helen (THE DUDLEY GROUP NHS FOUNDATION TRUST)</dc:creator>
  <cp:lastModifiedBy>COLLEY, Jessica (THE DUDLEY GROUP NHS FOUNDATION TRUST)</cp:lastModifiedBy>
  <cp:revision>12</cp:revision>
  <dcterms:created xsi:type="dcterms:W3CDTF">2024-12-02T10:27:56Z</dcterms:created>
  <dcterms:modified xsi:type="dcterms:W3CDTF">2025-08-07T08:24:24Z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0x010100D39770BBBBFC48449EC23B704620D492</vt:lpwstr>
  </property>
  <property fmtid="{D5CDD505-2E9C-101B-9397-08002B2CF9AE}" pid="3" name="MediaServiceImageTags">
    <vt:lpwstr/>
  </property>
</Properties>
</file>