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58" r:id="rId7"/>
    <p:sldId id="261" r:id="rId8"/>
    <p:sldId id="270" r:id="rId9"/>
    <p:sldId id="277" r:id="rId10"/>
    <p:sldId id="284" r:id="rId11"/>
    <p:sldId id="268" r:id="rId12"/>
    <p:sldId id="280" r:id="rId13"/>
    <p:sldId id="283" r:id="rId14"/>
    <p:sldId id="282" r:id="rId15"/>
    <p:sldId id="294" r:id="rId16"/>
    <p:sldId id="276" r:id="rId17"/>
    <p:sldId id="279" r:id="rId18"/>
    <p:sldId id="285" r:id="rId19"/>
    <p:sldId id="288" r:id="rId20"/>
    <p:sldId id="289" r:id="rId21"/>
    <p:sldId id="290" r:id="rId22"/>
    <p:sldId id="291" r:id="rId23"/>
    <p:sldId id="293" r:id="rId24"/>
    <p:sldId id="262" r:id="rId25"/>
    <p:sldId id="269" r:id="rId26"/>
    <p:sldId id="275" r:id="rId27"/>
    <p:sldId id="264" r:id="rId28"/>
    <p:sldId id="265" r:id="rId29"/>
    <p:sldId id="266" r:id="rId30"/>
    <p:sldId id="267"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282FB-10A3-BCB2-7DAF-6D3245D2E47A}" v="1" dt="2024-08-01T11:42:55.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4622" autoAdjust="0"/>
  </p:normalViewPr>
  <p:slideViewPr>
    <p:cSldViewPr>
      <p:cViewPr varScale="1">
        <p:scale>
          <a:sx n="73" d="100"/>
          <a:sy n="73" d="100"/>
        </p:scale>
        <p:origin x="1088" y="40"/>
      </p:cViewPr>
      <p:guideLst>
        <p:guide orient="horz" pos="2160"/>
        <p:guide pos="2880"/>
      </p:guideLst>
    </p:cSldViewPr>
  </p:slideViewPr>
  <p:outlineViewPr>
    <p:cViewPr>
      <p:scale>
        <a:sx n="33" d="100"/>
        <a:sy n="33" d="100"/>
      </p:scale>
      <p:origin x="0" y="31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ELEH, Soaad (THE DUDLEY GROUP NHS FOUNDATION TRUST)" userId="c4f25568-d517-45a0-84f9-f75cca21ff36" providerId="ADAL" clId="{63C69F4C-6EE7-4AE8-B69B-1828D4BA91E3}"/>
    <pc:docChg chg="undo custSel addSld modSld">
      <pc:chgData name="GHELEH, Soaad (THE DUDLEY GROUP NHS FOUNDATION TRUST)" userId="c4f25568-d517-45a0-84f9-f75cca21ff36" providerId="ADAL" clId="{63C69F4C-6EE7-4AE8-B69B-1828D4BA91E3}" dt="2024-08-01T12:34:27.323" v="1422" actId="108"/>
      <pc:docMkLst>
        <pc:docMk/>
      </pc:docMkLst>
      <pc:sldChg chg="modSp mod">
        <pc:chgData name="GHELEH, Soaad (THE DUDLEY GROUP NHS FOUNDATION TRUST)" userId="c4f25568-d517-45a0-84f9-f75cca21ff36" providerId="ADAL" clId="{63C69F4C-6EE7-4AE8-B69B-1828D4BA91E3}" dt="2024-08-01T12:31:36.239" v="1411" actId="20577"/>
        <pc:sldMkLst>
          <pc:docMk/>
          <pc:sldMk cId="860141699" sldId="262"/>
        </pc:sldMkLst>
        <pc:spChg chg="mod">
          <ac:chgData name="GHELEH, Soaad (THE DUDLEY GROUP NHS FOUNDATION TRUST)" userId="c4f25568-d517-45a0-84f9-f75cca21ff36" providerId="ADAL" clId="{63C69F4C-6EE7-4AE8-B69B-1828D4BA91E3}" dt="2024-08-01T12:31:36.239" v="1411" actId="20577"/>
          <ac:spMkLst>
            <pc:docMk/>
            <pc:sldMk cId="860141699" sldId="262"/>
            <ac:spMk id="3" creationId="{00000000-0000-0000-0000-000000000000}"/>
          </ac:spMkLst>
        </pc:spChg>
      </pc:sldChg>
      <pc:sldChg chg="modSp mod">
        <pc:chgData name="GHELEH, Soaad (THE DUDLEY GROUP NHS FOUNDATION TRUST)" userId="c4f25568-d517-45a0-84f9-f75cca21ff36" providerId="ADAL" clId="{63C69F4C-6EE7-4AE8-B69B-1828D4BA91E3}" dt="2024-08-01T12:30:42.419" v="1398" actId="20577"/>
        <pc:sldMkLst>
          <pc:docMk/>
          <pc:sldMk cId="867237422" sldId="266"/>
        </pc:sldMkLst>
        <pc:spChg chg="mod">
          <ac:chgData name="GHELEH, Soaad (THE DUDLEY GROUP NHS FOUNDATION TRUST)" userId="c4f25568-d517-45a0-84f9-f75cca21ff36" providerId="ADAL" clId="{63C69F4C-6EE7-4AE8-B69B-1828D4BA91E3}" dt="2024-08-01T12:30:42.419" v="1398" actId="20577"/>
          <ac:spMkLst>
            <pc:docMk/>
            <pc:sldMk cId="867237422" sldId="266"/>
            <ac:spMk id="22" creationId="{00000000-0000-0000-0000-000000000000}"/>
          </ac:spMkLst>
        </pc:spChg>
      </pc:sldChg>
      <pc:sldChg chg="modSp mod">
        <pc:chgData name="GHELEH, Soaad (THE DUDLEY GROUP NHS FOUNDATION TRUST)" userId="c4f25568-d517-45a0-84f9-f75cca21ff36" providerId="ADAL" clId="{63C69F4C-6EE7-4AE8-B69B-1828D4BA91E3}" dt="2024-07-24T12:10:49.114" v="223" actId="20577"/>
        <pc:sldMkLst>
          <pc:docMk/>
          <pc:sldMk cId="2264060946" sldId="279"/>
        </pc:sldMkLst>
        <pc:spChg chg="mod">
          <ac:chgData name="GHELEH, Soaad (THE DUDLEY GROUP NHS FOUNDATION TRUST)" userId="c4f25568-d517-45a0-84f9-f75cca21ff36" providerId="ADAL" clId="{63C69F4C-6EE7-4AE8-B69B-1828D4BA91E3}" dt="2024-07-24T12:10:49.114" v="223" actId="20577"/>
          <ac:spMkLst>
            <pc:docMk/>
            <pc:sldMk cId="2264060946" sldId="279"/>
            <ac:spMk id="7" creationId="{562D5602-9232-9560-D4B1-912E6B9EE452}"/>
          </ac:spMkLst>
        </pc:spChg>
        <pc:picChg chg="mod">
          <ac:chgData name="GHELEH, Soaad (THE DUDLEY GROUP NHS FOUNDATION TRUST)" userId="c4f25568-d517-45a0-84f9-f75cca21ff36" providerId="ADAL" clId="{63C69F4C-6EE7-4AE8-B69B-1828D4BA91E3}" dt="2024-07-24T11:59:50.180" v="132" actId="1076"/>
          <ac:picMkLst>
            <pc:docMk/>
            <pc:sldMk cId="2264060946" sldId="279"/>
            <ac:picMk id="11" creationId="{420092D1-C3C6-2DA4-B655-6C3CF1FE1028}"/>
          </ac:picMkLst>
        </pc:picChg>
      </pc:sldChg>
      <pc:sldChg chg="modSp mod">
        <pc:chgData name="GHELEH, Soaad (THE DUDLEY GROUP NHS FOUNDATION TRUST)" userId="c4f25568-d517-45a0-84f9-f75cca21ff36" providerId="ADAL" clId="{63C69F4C-6EE7-4AE8-B69B-1828D4BA91E3}" dt="2024-07-24T14:37:19.793" v="1342" actId="1076"/>
        <pc:sldMkLst>
          <pc:docMk/>
          <pc:sldMk cId="4012882684" sldId="282"/>
        </pc:sldMkLst>
        <pc:spChg chg="mod">
          <ac:chgData name="GHELEH, Soaad (THE DUDLEY GROUP NHS FOUNDATION TRUST)" userId="c4f25568-d517-45a0-84f9-f75cca21ff36" providerId="ADAL" clId="{63C69F4C-6EE7-4AE8-B69B-1828D4BA91E3}" dt="2024-07-24T14:37:19.793" v="1342" actId="1076"/>
          <ac:spMkLst>
            <pc:docMk/>
            <pc:sldMk cId="4012882684" sldId="282"/>
            <ac:spMk id="3" creationId="{31273177-AF40-2548-EA3C-D2D2B9821317}"/>
          </ac:spMkLst>
        </pc:spChg>
      </pc:sldChg>
      <pc:sldChg chg="modSp mod">
        <pc:chgData name="GHELEH, Soaad (THE DUDLEY GROUP NHS FOUNDATION TRUST)" userId="c4f25568-d517-45a0-84f9-f75cca21ff36" providerId="ADAL" clId="{63C69F4C-6EE7-4AE8-B69B-1828D4BA91E3}" dt="2024-08-01T12:34:27.323" v="1422" actId="108"/>
        <pc:sldMkLst>
          <pc:docMk/>
          <pc:sldMk cId="2796923884" sldId="284"/>
        </pc:sldMkLst>
        <pc:spChg chg="mod">
          <ac:chgData name="GHELEH, Soaad (THE DUDLEY GROUP NHS FOUNDATION TRUST)" userId="c4f25568-d517-45a0-84f9-f75cca21ff36" providerId="ADAL" clId="{63C69F4C-6EE7-4AE8-B69B-1828D4BA91E3}" dt="2024-08-01T12:34:27.323" v="1422" actId="108"/>
          <ac:spMkLst>
            <pc:docMk/>
            <pc:sldMk cId="2796923884" sldId="284"/>
            <ac:spMk id="2" creationId="{EB883013-B7E5-F1C6-AA15-377422517A16}"/>
          </ac:spMkLst>
        </pc:spChg>
        <pc:spChg chg="mod">
          <ac:chgData name="GHELEH, Soaad (THE DUDLEY GROUP NHS FOUNDATION TRUST)" userId="c4f25568-d517-45a0-84f9-f75cca21ff36" providerId="ADAL" clId="{63C69F4C-6EE7-4AE8-B69B-1828D4BA91E3}" dt="2024-08-01T12:33:54.019" v="1420" actId="113"/>
          <ac:spMkLst>
            <pc:docMk/>
            <pc:sldMk cId="2796923884" sldId="284"/>
            <ac:spMk id="3" creationId="{9BBE8FBC-2B0C-3D3D-AF0B-9FF3EB062679}"/>
          </ac:spMkLst>
        </pc:spChg>
      </pc:sldChg>
      <pc:sldChg chg="addSp delSp modSp mod">
        <pc:chgData name="GHELEH, Soaad (THE DUDLEY GROUP NHS FOUNDATION TRUST)" userId="c4f25568-d517-45a0-84f9-f75cca21ff36" providerId="ADAL" clId="{63C69F4C-6EE7-4AE8-B69B-1828D4BA91E3}" dt="2024-07-24T12:37:34.427" v="233" actId="14100"/>
        <pc:sldMkLst>
          <pc:docMk/>
          <pc:sldMk cId="3927833085" sldId="285"/>
        </pc:sldMkLst>
        <pc:picChg chg="add mod">
          <ac:chgData name="GHELEH, Soaad (THE DUDLEY GROUP NHS FOUNDATION TRUST)" userId="c4f25568-d517-45a0-84f9-f75cca21ff36" providerId="ADAL" clId="{63C69F4C-6EE7-4AE8-B69B-1828D4BA91E3}" dt="2024-07-24T12:37:34.427" v="233" actId="14100"/>
          <ac:picMkLst>
            <pc:docMk/>
            <pc:sldMk cId="3927833085" sldId="285"/>
            <ac:picMk id="5" creationId="{0B39E88F-3226-0B77-5053-6ABA4D032E66}"/>
          </ac:picMkLst>
        </pc:picChg>
        <pc:picChg chg="del">
          <ac:chgData name="GHELEH, Soaad (THE DUDLEY GROUP NHS FOUNDATION TRUST)" userId="c4f25568-d517-45a0-84f9-f75cca21ff36" providerId="ADAL" clId="{63C69F4C-6EE7-4AE8-B69B-1828D4BA91E3}" dt="2024-07-24T12:36:55.747" v="224" actId="478"/>
          <ac:picMkLst>
            <pc:docMk/>
            <pc:sldMk cId="3927833085" sldId="285"/>
            <ac:picMk id="7" creationId="{C00DF997-2EAD-837B-F2AE-8368FD5697FC}"/>
          </ac:picMkLst>
        </pc:picChg>
      </pc:sldChg>
      <pc:sldChg chg="addSp delSp modSp add mod">
        <pc:chgData name="GHELEH, Soaad (THE DUDLEY GROUP NHS FOUNDATION TRUST)" userId="c4f25568-d517-45a0-84f9-f75cca21ff36" providerId="ADAL" clId="{63C69F4C-6EE7-4AE8-B69B-1828D4BA91E3}" dt="2024-07-24T15:14:53.257" v="1362" actId="14100"/>
        <pc:sldMkLst>
          <pc:docMk/>
          <pc:sldMk cId="154153935" sldId="294"/>
        </pc:sldMkLst>
        <pc:spChg chg="mod">
          <ac:chgData name="GHELEH, Soaad (THE DUDLEY GROUP NHS FOUNDATION TRUST)" userId="c4f25568-d517-45a0-84f9-f75cca21ff36" providerId="ADAL" clId="{63C69F4C-6EE7-4AE8-B69B-1828D4BA91E3}" dt="2024-07-24T12:40:55.996" v="261" actId="20577"/>
          <ac:spMkLst>
            <pc:docMk/>
            <pc:sldMk cId="154153935" sldId="294"/>
            <ac:spMk id="2" creationId="{123C0E3F-F444-AB5F-BB2E-2368BB172B7C}"/>
          </ac:spMkLst>
        </pc:spChg>
        <pc:spChg chg="mod">
          <ac:chgData name="GHELEH, Soaad (THE DUDLEY GROUP NHS FOUNDATION TRUST)" userId="c4f25568-d517-45a0-84f9-f75cca21ff36" providerId="ADAL" clId="{63C69F4C-6EE7-4AE8-B69B-1828D4BA91E3}" dt="2024-07-24T14:38:46.202" v="1348" actId="14100"/>
          <ac:spMkLst>
            <pc:docMk/>
            <pc:sldMk cId="154153935" sldId="294"/>
            <ac:spMk id="3" creationId="{31273177-AF40-2548-EA3C-D2D2B9821317}"/>
          </ac:spMkLst>
        </pc:spChg>
        <pc:spChg chg="add del mod">
          <ac:chgData name="GHELEH, Soaad (THE DUDLEY GROUP NHS FOUNDATION TRUST)" userId="c4f25568-d517-45a0-84f9-f75cca21ff36" providerId="ADAL" clId="{63C69F4C-6EE7-4AE8-B69B-1828D4BA91E3}" dt="2024-07-24T13:11:51.425" v="407" actId="22"/>
          <ac:spMkLst>
            <pc:docMk/>
            <pc:sldMk cId="154153935" sldId="294"/>
            <ac:spMk id="4" creationId="{ADF0DA3E-5A3C-F1CB-1AD9-2AB0AF8C5F1E}"/>
          </ac:spMkLst>
        </pc:spChg>
        <pc:spChg chg="add del">
          <ac:chgData name="GHELEH, Soaad (THE DUDLEY GROUP NHS FOUNDATION TRUST)" userId="c4f25568-d517-45a0-84f9-f75cca21ff36" providerId="ADAL" clId="{63C69F4C-6EE7-4AE8-B69B-1828D4BA91E3}" dt="2024-07-24T13:18:09.254" v="490" actId="11529"/>
          <ac:spMkLst>
            <pc:docMk/>
            <pc:sldMk cId="154153935" sldId="294"/>
            <ac:spMk id="9" creationId="{D22A01B5-A554-3799-3107-CD22C2828795}"/>
          </ac:spMkLst>
        </pc:spChg>
        <pc:spChg chg="add del mod">
          <ac:chgData name="GHELEH, Soaad (THE DUDLEY GROUP NHS FOUNDATION TRUST)" userId="c4f25568-d517-45a0-84f9-f75cca21ff36" providerId="ADAL" clId="{63C69F4C-6EE7-4AE8-B69B-1828D4BA91E3}" dt="2024-07-24T14:06:26.391" v="856" actId="478"/>
          <ac:spMkLst>
            <pc:docMk/>
            <pc:sldMk cId="154153935" sldId="294"/>
            <ac:spMk id="10" creationId="{B148D728-2637-9A81-B02F-5964BA102000}"/>
          </ac:spMkLst>
        </pc:spChg>
        <pc:spChg chg="del">
          <ac:chgData name="GHELEH, Soaad (THE DUDLEY GROUP NHS FOUNDATION TRUST)" userId="c4f25568-d517-45a0-84f9-f75cca21ff36" providerId="ADAL" clId="{63C69F4C-6EE7-4AE8-B69B-1828D4BA91E3}" dt="2024-07-24T13:11:34.308" v="404" actId="478"/>
          <ac:spMkLst>
            <pc:docMk/>
            <pc:sldMk cId="154153935" sldId="294"/>
            <ac:spMk id="17" creationId="{B7F00B5B-36FB-FA49-B685-25F7C26ADDF4}"/>
          </ac:spMkLst>
        </pc:spChg>
        <pc:picChg chg="add mod">
          <ac:chgData name="GHELEH, Soaad (THE DUDLEY GROUP NHS FOUNDATION TRUST)" userId="c4f25568-d517-45a0-84f9-f75cca21ff36" providerId="ADAL" clId="{63C69F4C-6EE7-4AE8-B69B-1828D4BA91E3}" dt="2024-07-24T14:39:15.970" v="1353" actId="14100"/>
          <ac:picMkLst>
            <pc:docMk/>
            <pc:sldMk cId="154153935" sldId="294"/>
            <ac:picMk id="6" creationId="{FE004F06-3162-075D-C5F9-01D1A40B188C}"/>
          </ac:picMkLst>
        </pc:picChg>
        <pc:picChg chg="add mod ord">
          <ac:chgData name="GHELEH, Soaad (THE DUDLEY GROUP NHS FOUNDATION TRUST)" userId="c4f25568-d517-45a0-84f9-f75cca21ff36" providerId="ADAL" clId="{63C69F4C-6EE7-4AE8-B69B-1828D4BA91E3}" dt="2024-07-24T14:39:28.314" v="1354" actId="14100"/>
          <ac:picMkLst>
            <pc:docMk/>
            <pc:sldMk cId="154153935" sldId="294"/>
            <ac:picMk id="8" creationId="{21A66A52-E7C6-C675-FE00-D0337E962FA1}"/>
          </ac:picMkLst>
        </pc:picChg>
        <pc:picChg chg="del">
          <ac:chgData name="GHELEH, Soaad (THE DUDLEY GROUP NHS FOUNDATION TRUST)" userId="c4f25568-d517-45a0-84f9-f75cca21ff36" providerId="ADAL" clId="{63C69F4C-6EE7-4AE8-B69B-1828D4BA91E3}" dt="2024-07-24T13:11:15.250" v="402" actId="478"/>
          <ac:picMkLst>
            <pc:docMk/>
            <pc:sldMk cId="154153935" sldId="294"/>
            <ac:picMk id="14" creationId="{4E7D2B28-4A82-A876-DA28-2E47E241F815}"/>
          </ac:picMkLst>
        </pc:picChg>
        <pc:picChg chg="del">
          <ac:chgData name="GHELEH, Soaad (THE DUDLEY GROUP NHS FOUNDATION TRUST)" userId="c4f25568-d517-45a0-84f9-f75cca21ff36" providerId="ADAL" clId="{63C69F4C-6EE7-4AE8-B69B-1828D4BA91E3}" dt="2024-07-24T13:01:19.908" v="262" actId="478"/>
          <ac:picMkLst>
            <pc:docMk/>
            <pc:sldMk cId="154153935" sldId="294"/>
            <ac:picMk id="15" creationId="{CECEC0AB-2A43-B5D7-E687-CCD0D33EBB45}"/>
          </ac:picMkLst>
        </pc:picChg>
        <pc:cxnChg chg="add mod">
          <ac:chgData name="GHELEH, Soaad (THE DUDLEY GROUP NHS FOUNDATION TRUST)" userId="c4f25568-d517-45a0-84f9-f75cca21ff36" providerId="ADAL" clId="{63C69F4C-6EE7-4AE8-B69B-1828D4BA91E3}" dt="2024-07-24T15:14:53.257" v="1362" actId="14100"/>
          <ac:cxnSpMkLst>
            <pc:docMk/>
            <pc:sldMk cId="154153935" sldId="294"/>
            <ac:cxnSpMk id="12" creationId="{0C1D7A2A-442B-EE7E-7B88-CDB908C81C26}"/>
          </ac:cxnSpMkLst>
        </pc:cxnChg>
        <pc:cxnChg chg="add mod">
          <ac:chgData name="GHELEH, Soaad (THE DUDLEY GROUP NHS FOUNDATION TRUST)" userId="c4f25568-d517-45a0-84f9-f75cca21ff36" providerId="ADAL" clId="{63C69F4C-6EE7-4AE8-B69B-1828D4BA91E3}" dt="2024-07-24T15:13:48.783" v="1358" actId="14100"/>
          <ac:cxnSpMkLst>
            <pc:docMk/>
            <pc:sldMk cId="154153935" sldId="294"/>
            <ac:cxnSpMk id="16" creationId="{A02DB76F-0959-C21A-4881-E8A7C43C534A}"/>
          </ac:cxnSpMkLst>
        </pc:cxnChg>
      </pc:sldChg>
    </pc:docChg>
  </pc:docChgLst>
  <pc:docChgLst>
    <pc:chgData name="GHELEH, Soaad (THE DUDLEY GROUP NHS FOUNDATION TRUST)" userId="S::soaad.gheleh@nhs.net::c4f25568-d517-45a0-84f9-f75cca21ff36" providerId="AD" clId="Web-{940AEBE1-2E44-89E5-8A10-D35FB320D2FD}"/>
    <pc:docChg chg="addSld delSld modSld sldOrd">
      <pc:chgData name="GHELEH, Soaad (THE DUDLEY GROUP NHS FOUNDATION TRUST)" userId="S::soaad.gheleh@nhs.net::c4f25568-d517-45a0-84f9-f75cca21ff36" providerId="AD" clId="Web-{940AEBE1-2E44-89E5-8A10-D35FB320D2FD}" dt="2024-02-29T17:47:03.725" v="198"/>
      <pc:docMkLst>
        <pc:docMk/>
      </pc:docMkLst>
      <pc:sldChg chg="ord">
        <pc:chgData name="GHELEH, Soaad (THE DUDLEY GROUP NHS FOUNDATION TRUST)" userId="S::soaad.gheleh@nhs.net::c4f25568-d517-45a0-84f9-f75cca21ff36" providerId="AD" clId="Web-{940AEBE1-2E44-89E5-8A10-D35FB320D2FD}" dt="2024-02-29T17:38:54.366" v="193"/>
        <pc:sldMkLst>
          <pc:docMk/>
          <pc:sldMk cId="860141699" sldId="262"/>
        </pc:sldMkLst>
      </pc:sldChg>
      <pc:sldChg chg="ord">
        <pc:chgData name="GHELEH, Soaad (THE DUDLEY GROUP NHS FOUNDATION TRUST)" userId="S::soaad.gheleh@nhs.net::c4f25568-d517-45a0-84f9-f75cca21ff36" providerId="AD" clId="Web-{940AEBE1-2E44-89E5-8A10-D35FB320D2FD}" dt="2024-02-29T17:44:13.438" v="194"/>
        <pc:sldMkLst>
          <pc:docMk/>
          <pc:sldMk cId="3647750041" sldId="268"/>
        </pc:sldMkLst>
      </pc:sldChg>
      <pc:sldChg chg="ord">
        <pc:chgData name="GHELEH, Soaad (THE DUDLEY GROUP NHS FOUNDATION TRUST)" userId="S::soaad.gheleh@nhs.net::c4f25568-d517-45a0-84f9-f75cca21ff36" providerId="AD" clId="Web-{940AEBE1-2E44-89E5-8A10-D35FB320D2FD}" dt="2024-02-29T16:57:22.536" v="3"/>
        <pc:sldMkLst>
          <pc:docMk/>
          <pc:sldMk cId="389422956" sldId="269"/>
        </pc:sldMkLst>
      </pc:sldChg>
      <pc:sldChg chg="ord">
        <pc:chgData name="GHELEH, Soaad (THE DUDLEY GROUP NHS FOUNDATION TRUST)" userId="S::soaad.gheleh@nhs.net::c4f25568-d517-45a0-84f9-f75cca21ff36" providerId="AD" clId="Web-{940AEBE1-2E44-89E5-8A10-D35FB320D2FD}" dt="2024-02-29T17:46:09.504" v="196"/>
        <pc:sldMkLst>
          <pc:docMk/>
          <pc:sldMk cId="820135765" sldId="280"/>
        </pc:sldMkLst>
      </pc:sldChg>
      <pc:sldChg chg="modSp ord">
        <pc:chgData name="GHELEH, Soaad (THE DUDLEY GROUP NHS FOUNDATION TRUST)" userId="S::soaad.gheleh@nhs.net::c4f25568-d517-45a0-84f9-f75cca21ff36" providerId="AD" clId="Web-{940AEBE1-2E44-89E5-8A10-D35FB320D2FD}" dt="2024-02-29T17:47:03.725" v="198"/>
        <pc:sldMkLst>
          <pc:docMk/>
          <pc:sldMk cId="1147583389" sldId="283"/>
        </pc:sldMkLst>
        <pc:spChg chg="mod">
          <ac:chgData name="GHELEH, Soaad (THE DUDLEY GROUP NHS FOUNDATION TRUST)" userId="S::soaad.gheleh@nhs.net::c4f25568-d517-45a0-84f9-f75cca21ff36" providerId="AD" clId="Web-{940AEBE1-2E44-89E5-8A10-D35FB320D2FD}" dt="2024-02-29T17:31:58.321" v="148" actId="20577"/>
          <ac:spMkLst>
            <pc:docMk/>
            <pc:sldMk cId="1147583389" sldId="283"/>
            <ac:spMk id="3" creationId="{4DB1CB45-BA1C-D2CC-03ED-22B2539E3016}"/>
          </ac:spMkLst>
        </pc:spChg>
      </pc:sldChg>
      <pc:sldChg chg="modSp">
        <pc:chgData name="GHELEH, Soaad (THE DUDLEY GROUP NHS FOUNDATION TRUST)" userId="S::soaad.gheleh@nhs.net::c4f25568-d517-45a0-84f9-f75cca21ff36" providerId="AD" clId="Web-{940AEBE1-2E44-89E5-8A10-D35FB320D2FD}" dt="2024-02-29T17:36:17.642" v="191" actId="20577"/>
        <pc:sldMkLst>
          <pc:docMk/>
          <pc:sldMk cId="2796923884" sldId="284"/>
        </pc:sldMkLst>
        <pc:spChg chg="mod">
          <ac:chgData name="GHELEH, Soaad (THE DUDLEY GROUP NHS FOUNDATION TRUST)" userId="S::soaad.gheleh@nhs.net::c4f25568-d517-45a0-84f9-f75cca21ff36" providerId="AD" clId="Web-{940AEBE1-2E44-89E5-8A10-D35FB320D2FD}" dt="2024-02-29T17:36:17.642" v="191" actId="20577"/>
          <ac:spMkLst>
            <pc:docMk/>
            <pc:sldMk cId="2796923884" sldId="284"/>
            <ac:spMk id="3" creationId="{9BBE8FBC-2B0C-3D3D-AF0B-9FF3EB062679}"/>
          </ac:spMkLst>
        </pc:spChg>
      </pc:sldChg>
      <pc:sldChg chg="modSp">
        <pc:chgData name="GHELEH, Soaad (THE DUDLEY GROUP NHS FOUNDATION TRUST)" userId="S::soaad.gheleh@nhs.net::c4f25568-d517-45a0-84f9-f75cca21ff36" providerId="AD" clId="Web-{940AEBE1-2E44-89E5-8A10-D35FB320D2FD}" dt="2024-02-29T17:34:37.217" v="183" actId="20577"/>
        <pc:sldMkLst>
          <pc:docMk/>
          <pc:sldMk cId="3927833085" sldId="285"/>
        </pc:sldMkLst>
        <pc:spChg chg="mod">
          <ac:chgData name="GHELEH, Soaad (THE DUDLEY GROUP NHS FOUNDATION TRUST)" userId="S::soaad.gheleh@nhs.net::c4f25568-d517-45a0-84f9-f75cca21ff36" providerId="AD" clId="Web-{940AEBE1-2E44-89E5-8A10-D35FB320D2FD}" dt="2024-02-29T17:22:47.647" v="133" actId="20577"/>
          <ac:spMkLst>
            <pc:docMk/>
            <pc:sldMk cId="3927833085" sldId="285"/>
            <ac:spMk id="2" creationId="{55F9BACC-3F79-0411-E067-5B4CCBF950E4}"/>
          </ac:spMkLst>
        </pc:spChg>
        <pc:spChg chg="mod">
          <ac:chgData name="GHELEH, Soaad (THE DUDLEY GROUP NHS FOUNDATION TRUST)" userId="S::soaad.gheleh@nhs.net::c4f25568-d517-45a0-84f9-f75cca21ff36" providerId="AD" clId="Web-{940AEBE1-2E44-89E5-8A10-D35FB320D2FD}" dt="2024-02-29T17:34:37.217" v="183" actId="20577"/>
          <ac:spMkLst>
            <pc:docMk/>
            <pc:sldMk cId="3927833085" sldId="285"/>
            <ac:spMk id="3" creationId="{3AF37E18-EA83-F1E8-9338-87653684A4B6}"/>
          </ac:spMkLst>
        </pc:spChg>
      </pc:sldChg>
      <pc:sldChg chg="ord">
        <pc:chgData name="GHELEH, Soaad (THE DUDLEY GROUP NHS FOUNDATION TRUST)" userId="S::soaad.gheleh@nhs.net::c4f25568-d517-45a0-84f9-f75cca21ff36" providerId="AD" clId="Web-{940AEBE1-2E44-89E5-8A10-D35FB320D2FD}" dt="2024-02-29T16:55:58.940" v="2"/>
        <pc:sldMkLst>
          <pc:docMk/>
          <pc:sldMk cId="2688532913" sldId="288"/>
        </pc:sldMkLst>
      </pc:sldChg>
      <pc:sldChg chg="modTransition">
        <pc:chgData name="GHELEH, Soaad (THE DUDLEY GROUP NHS FOUNDATION TRUST)" userId="S::soaad.gheleh@nhs.net::c4f25568-d517-45a0-84f9-f75cca21ff36" providerId="AD" clId="Web-{940AEBE1-2E44-89E5-8A10-D35FB320D2FD}" dt="2024-02-29T17:09:28.497" v="75"/>
        <pc:sldMkLst>
          <pc:docMk/>
          <pc:sldMk cId="1684773500" sldId="290"/>
        </pc:sldMkLst>
      </pc:sldChg>
      <pc:sldChg chg="addSp delSp modSp new mod modClrScheme chgLayout">
        <pc:chgData name="GHELEH, Soaad (THE DUDLEY GROUP NHS FOUNDATION TRUST)" userId="S::soaad.gheleh@nhs.net::c4f25568-d517-45a0-84f9-f75cca21ff36" providerId="AD" clId="Web-{940AEBE1-2E44-89E5-8A10-D35FB320D2FD}" dt="2024-02-29T17:04:52.832" v="74" actId="14100"/>
        <pc:sldMkLst>
          <pc:docMk/>
          <pc:sldMk cId="3317468050" sldId="291"/>
        </pc:sldMkLst>
        <pc:spChg chg="mod ord">
          <ac:chgData name="GHELEH, Soaad (THE DUDLEY GROUP NHS FOUNDATION TRUST)" userId="S::soaad.gheleh@nhs.net::c4f25568-d517-45a0-84f9-f75cca21ff36" providerId="AD" clId="Web-{940AEBE1-2E44-89E5-8A10-D35FB320D2FD}" dt="2024-02-29T17:04:28.190" v="66"/>
          <ac:spMkLst>
            <pc:docMk/>
            <pc:sldMk cId="3317468050" sldId="291"/>
            <ac:spMk id="2" creationId="{ACD8B065-1C10-1649-2BEF-71BC8D74CCD9}"/>
          </ac:spMkLst>
        </pc:spChg>
        <pc:spChg chg="mod ord">
          <ac:chgData name="GHELEH, Soaad (THE DUDLEY GROUP NHS FOUNDATION TRUST)" userId="S::soaad.gheleh@nhs.net::c4f25568-d517-45a0-84f9-f75cca21ff36" providerId="AD" clId="Web-{940AEBE1-2E44-89E5-8A10-D35FB320D2FD}" dt="2024-02-29T17:04:46.160" v="71" actId="20577"/>
          <ac:spMkLst>
            <pc:docMk/>
            <pc:sldMk cId="3317468050" sldId="291"/>
            <ac:spMk id="3" creationId="{F6F69F2B-B992-0514-CF53-4D403E007657}"/>
          </ac:spMkLst>
        </pc:spChg>
        <pc:spChg chg="add del mod ord">
          <ac:chgData name="GHELEH, Soaad (THE DUDLEY GROUP NHS FOUNDATION TRUST)" userId="S::soaad.gheleh@nhs.net::c4f25568-d517-45a0-84f9-f75cca21ff36" providerId="AD" clId="Web-{940AEBE1-2E44-89E5-8A10-D35FB320D2FD}" dt="2024-02-29T17:00:58.543" v="51"/>
          <ac:spMkLst>
            <pc:docMk/>
            <pc:sldMk cId="3317468050" sldId="291"/>
            <ac:spMk id="4" creationId="{67950776-6685-4DF3-DD25-A63C20DA676E}"/>
          </ac:spMkLst>
        </pc:spChg>
        <pc:spChg chg="add del mod ord">
          <ac:chgData name="GHELEH, Soaad (THE DUDLEY GROUP NHS FOUNDATION TRUST)" userId="S::soaad.gheleh@nhs.net::c4f25568-d517-45a0-84f9-f75cca21ff36" providerId="AD" clId="Web-{940AEBE1-2E44-89E5-8A10-D35FB320D2FD}" dt="2024-02-29T17:02:44.406" v="58"/>
          <ac:spMkLst>
            <pc:docMk/>
            <pc:sldMk cId="3317468050" sldId="291"/>
            <ac:spMk id="5" creationId="{EFBB1373-AA67-F041-FC1A-46B7FAF9466A}"/>
          </ac:spMkLst>
        </pc:spChg>
        <pc:picChg chg="add mod ord">
          <ac:chgData name="GHELEH, Soaad (THE DUDLEY GROUP NHS FOUNDATION TRUST)" userId="S::soaad.gheleh@nhs.net::c4f25568-d517-45a0-84f9-f75cca21ff36" providerId="AD" clId="Web-{940AEBE1-2E44-89E5-8A10-D35FB320D2FD}" dt="2024-02-29T17:04:52.832" v="74" actId="14100"/>
          <ac:picMkLst>
            <pc:docMk/>
            <pc:sldMk cId="3317468050" sldId="291"/>
            <ac:picMk id="6" creationId="{B18AC2BD-DE0A-4E25-A3ED-81C6E8F539C2}"/>
          </ac:picMkLst>
        </pc:picChg>
      </pc:sldChg>
      <pc:sldChg chg="delSp modSp new del mod modClrScheme chgLayout">
        <pc:chgData name="GHELEH, Soaad (THE DUDLEY GROUP NHS FOUNDATION TRUST)" userId="S::soaad.gheleh@nhs.net::c4f25568-d517-45a0-84f9-f75cca21ff36" providerId="AD" clId="Web-{940AEBE1-2E44-89E5-8A10-D35FB320D2FD}" dt="2024-02-29T17:04:13.049" v="65"/>
        <pc:sldMkLst>
          <pc:docMk/>
          <pc:sldMk cId="1273919170" sldId="292"/>
        </pc:sldMkLst>
        <pc:spChg chg="mod ord">
          <ac:chgData name="GHELEH, Soaad (THE DUDLEY GROUP NHS FOUNDATION TRUST)" userId="S::soaad.gheleh@nhs.net::c4f25568-d517-45a0-84f9-f75cca21ff36" providerId="AD" clId="Web-{940AEBE1-2E44-89E5-8A10-D35FB320D2FD}" dt="2024-02-29T17:03:52.783" v="64"/>
          <ac:spMkLst>
            <pc:docMk/>
            <pc:sldMk cId="1273919170" sldId="292"/>
            <ac:spMk id="2" creationId="{DB4436E2-1086-311F-5C88-ED7DE41150E9}"/>
          </ac:spMkLst>
        </pc:spChg>
        <pc:spChg chg="mod ord">
          <ac:chgData name="GHELEH, Soaad (THE DUDLEY GROUP NHS FOUNDATION TRUST)" userId="S::soaad.gheleh@nhs.net::c4f25568-d517-45a0-84f9-f75cca21ff36" providerId="AD" clId="Web-{940AEBE1-2E44-89E5-8A10-D35FB320D2FD}" dt="2024-02-29T17:03:52.783" v="64"/>
          <ac:spMkLst>
            <pc:docMk/>
            <pc:sldMk cId="1273919170" sldId="292"/>
            <ac:spMk id="3" creationId="{2529AA09-73FA-1462-D4DF-3A227478D3EA}"/>
          </ac:spMkLst>
        </pc:spChg>
        <pc:spChg chg="del">
          <ac:chgData name="GHELEH, Soaad (THE DUDLEY GROUP NHS FOUNDATION TRUST)" userId="S::soaad.gheleh@nhs.net::c4f25568-d517-45a0-84f9-f75cca21ff36" providerId="AD" clId="Web-{940AEBE1-2E44-89E5-8A10-D35FB320D2FD}" dt="2024-02-29T17:03:52.783" v="64"/>
          <ac:spMkLst>
            <pc:docMk/>
            <pc:sldMk cId="1273919170" sldId="292"/>
            <ac:spMk id="4" creationId="{EECC3B81-4AC9-A25C-7EDA-42F8EA9EE6C0}"/>
          </ac:spMkLst>
        </pc:spChg>
      </pc:sldChg>
      <pc:sldChg chg="new del">
        <pc:chgData name="GHELEH, Soaad (THE DUDLEY GROUP NHS FOUNDATION TRUST)" userId="S::soaad.gheleh@nhs.net::c4f25568-d517-45a0-84f9-f75cca21ff36" providerId="AD" clId="Web-{940AEBE1-2E44-89E5-8A10-D35FB320D2FD}" dt="2024-02-29T17:17:26.106" v="77"/>
        <pc:sldMkLst>
          <pc:docMk/>
          <pc:sldMk cId="3321893121" sldId="292"/>
        </pc:sldMkLst>
      </pc:sldChg>
      <pc:sldChg chg="addSp delSp modSp new del">
        <pc:chgData name="GHELEH, Soaad (THE DUDLEY GROUP NHS FOUNDATION TRUST)" userId="S::soaad.gheleh@nhs.net::c4f25568-d517-45a0-84f9-f75cca21ff36" providerId="AD" clId="Web-{940AEBE1-2E44-89E5-8A10-D35FB320D2FD}" dt="2024-02-29T17:21:59.083" v="104"/>
        <pc:sldMkLst>
          <pc:docMk/>
          <pc:sldMk cId="3983572494" sldId="292"/>
        </pc:sldMkLst>
        <pc:spChg chg="mod">
          <ac:chgData name="GHELEH, Soaad (THE DUDLEY GROUP NHS FOUNDATION TRUST)" userId="S::soaad.gheleh@nhs.net::c4f25568-d517-45a0-84f9-f75cca21ff36" providerId="AD" clId="Web-{940AEBE1-2E44-89E5-8A10-D35FB320D2FD}" dt="2024-02-29T17:21:55.286" v="103" actId="20577"/>
          <ac:spMkLst>
            <pc:docMk/>
            <pc:sldMk cId="3983572494" sldId="292"/>
            <ac:spMk id="2" creationId="{99A176D5-9892-3293-3FE2-1F68F8CD21E6}"/>
          </ac:spMkLst>
        </pc:spChg>
        <pc:spChg chg="del">
          <ac:chgData name="GHELEH, Soaad (THE DUDLEY GROUP NHS FOUNDATION TRUST)" userId="S::soaad.gheleh@nhs.net::c4f25568-d517-45a0-84f9-f75cca21ff36" providerId="AD" clId="Web-{940AEBE1-2E44-89E5-8A10-D35FB320D2FD}" dt="2024-02-29T17:18:26.530" v="88"/>
          <ac:spMkLst>
            <pc:docMk/>
            <pc:sldMk cId="3983572494" sldId="292"/>
            <ac:spMk id="3" creationId="{94948F1A-538C-76D0-DFFD-C9BB5B7836E7}"/>
          </ac:spMkLst>
        </pc:spChg>
        <pc:spChg chg="add del mod">
          <ac:chgData name="GHELEH, Soaad (THE DUDLEY GROUP NHS FOUNDATION TRUST)" userId="S::soaad.gheleh@nhs.net::c4f25568-d517-45a0-84f9-f75cca21ff36" providerId="AD" clId="Web-{940AEBE1-2E44-89E5-8A10-D35FB320D2FD}" dt="2024-02-29T17:19:29.657" v="94"/>
          <ac:spMkLst>
            <pc:docMk/>
            <pc:sldMk cId="3983572494" sldId="292"/>
            <ac:spMk id="6" creationId="{D1C98FA4-0FB6-5819-943E-DEAC15CD2577}"/>
          </ac:spMkLst>
        </pc:spChg>
        <pc:spChg chg="add mod">
          <ac:chgData name="GHELEH, Soaad (THE DUDLEY GROUP NHS FOUNDATION TRUST)" userId="S::soaad.gheleh@nhs.net::c4f25568-d517-45a0-84f9-f75cca21ff36" providerId="AD" clId="Web-{940AEBE1-2E44-89E5-8A10-D35FB320D2FD}" dt="2024-02-29T17:21:42.880" v="101"/>
          <ac:spMkLst>
            <pc:docMk/>
            <pc:sldMk cId="3983572494" sldId="292"/>
            <ac:spMk id="9" creationId="{E184EE88-E82E-B73F-67B2-210F8B27D072}"/>
          </ac:spMkLst>
        </pc:spChg>
        <pc:picChg chg="add del mod ord">
          <ac:chgData name="GHELEH, Soaad (THE DUDLEY GROUP NHS FOUNDATION TRUST)" userId="S::soaad.gheleh@nhs.net::c4f25568-d517-45a0-84f9-f75cca21ff36" providerId="AD" clId="Web-{940AEBE1-2E44-89E5-8A10-D35FB320D2FD}" dt="2024-02-29T17:19:27.250" v="93"/>
          <ac:picMkLst>
            <pc:docMk/>
            <pc:sldMk cId="3983572494" sldId="292"/>
            <ac:picMk id="4" creationId="{926C4BEF-7066-BCC4-9E11-A78D85096586}"/>
          </ac:picMkLst>
        </pc:picChg>
        <pc:picChg chg="add del mod ord">
          <ac:chgData name="GHELEH, Soaad (THE DUDLEY GROUP NHS FOUNDATION TRUST)" userId="S::soaad.gheleh@nhs.net::c4f25568-d517-45a0-84f9-f75cca21ff36" providerId="AD" clId="Web-{940AEBE1-2E44-89E5-8A10-D35FB320D2FD}" dt="2024-02-29T17:21:42.880" v="101"/>
          <ac:picMkLst>
            <pc:docMk/>
            <pc:sldMk cId="3983572494" sldId="292"/>
            <ac:picMk id="7" creationId="{1B99DA68-FE94-5968-1EE1-EFD0E02D99C4}"/>
          </ac:picMkLst>
        </pc:picChg>
      </pc:sldChg>
      <pc:sldChg chg="addSp delSp modSp new mod ord modClrScheme chgLayout">
        <pc:chgData name="GHELEH, Soaad (THE DUDLEY GROUP NHS FOUNDATION TRUST)" userId="S::soaad.gheleh@nhs.net::c4f25568-d517-45a0-84f9-f75cca21ff36" providerId="AD" clId="Web-{940AEBE1-2E44-89E5-8A10-D35FB320D2FD}" dt="2024-02-29T17:24:14.150" v="141"/>
        <pc:sldMkLst>
          <pc:docMk/>
          <pc:sldMk cId="1861310003" sldId="293"/>
        </pc:sldMkLst>
        <pc:spChg chg="mod ord">
          <ac:chgData name="GHELEH, Soaad (THE DUDLEY GROUP NHS FOUNDATION TRUST)" userId="S::soaad.gheleh@nhs.net::c4f25568-d517-45a0-84f9-f75cca21ff36" providerId="AD" clId="Web-{940AEBE1-2E44-89E5-8A10-D35FB320D2FD}" dt="2024-02-29T17:23:05.335" v="138" actId="20577"/>
          <ac:spMkLst>
            <pc:docMk/>
            <pc:sldMk cId="1861310003" sldId="293"/>
            <ac:spMk id="2" creationId="{FF61C574-39FF-DFDA-2D18-901F405F26C0}"/>
          </ac:spMkLst>
        </pc:spChg>
        <pc:spChg chg="del mod ord">
          <ac:chgData name="GHELEH, Soaad (THE DUDLEY GROUP NHS FOUNDATION TRUST)" userId="S::soaad.gheleh@nhs.net::c4f25568-d517-45a0-84f9-f75cca21ff36" providerId="AD" clId="Web-{940AEBE1-2E44-89E5-8A10-D35FB320D2FD}" dt="2024-02-29T17:21:46.989" v="102"/>
          <ac:spMkLst>
            <pc:docMk/>
            <pc:sldMk cId="1861310003" sldId="293"/>
            <ac:spMk id="3" creationId="{F2E0C851-B433-EF18-975E-971D444ABA37}"/>
          </ac:spMkLst>
        </pc:spChg>
        <pc:spChg chg="add del mod ord">
          <ac:chgData name="GHELEH, Soaad (THE DUDLEY GROUP NHS FOUNDATION TRUST)" userId="S::soaad.gheleh@nhs.net::c4f25568-d517-45a0-84f9-f75cca21ff36" providerId="AD" clId="Web-{940AEBE1-2E44-89E5-8A10-D35FB320D2FD}" dt="2024-02-29T17:21:37.129" v="100"/>
          <ac:spMkLst>
            <pc:docMk/>
            <pc:sldMk cId="1861310003" sldId="293"/>
            <ac:spMk id="4" creationId="{BB967899-198F-8187-A5F4-306F467B8E30}"/>
          </ac:spMkLst>
        </pc:spChg>
        <pc:picChg chg="add mod ord">
          <ac:chgData name="GHELEH, Soaad (THE DUDLEY GROUP NHS FOUNDATION TRUST)" userId="S::soaad.gheleh@nhs.net::c4f25568-d517-45a0-84f9-f75cca21ff36" providerId="AD" clId="Web-{940AEBE1-2E44-89E5-8A10-D35FB320D2FD}" dt="2024-02-29T17:21:37.129" v="100"/>
          <ac:picMkLst>
            <pc:docMk/>
            <pc:sldMk cId="1861310003" sldId="293"/>
            <ac:picMk id="5" creationId="{70F1E173-34D0-B322-A1BC-CB2C465426FE}"/>
          </ac:picMkLst>
        </pc:picChg>
        <pc:picChg chg="add mod ord">
          <ac:chgData name="GHELEH, Soaad (THE DUDLEY GROUP NHS FOUNDATION TRUST)" userId="S::soaad.gheleh@nhs.net::c4f25568-d517-45a0-84f9-f75cca21ff36" providerId="AD" clId="Web-{940AEBE1-2E44-89E5-8A10-D35FB320D2FD}" dt="2024-02-29T17:21:46.989" v="102"/>
          <ac:picMkLst>
            <pc:docMk/>
            <pc:sldMk cId="1861310003" sldId="293"/>
            <ac:picMk id="6" creationId="{BD603186-953B-DBA5-F5FB-6CB4789ACBC7}"/>
          </ac:picMkLst>
        </pc:picChg>
      </pc:sldChg>
      <pc:sldChg chg="new del">
        <pc:chgData name="GHELEH, Soaad (THE DUDLEY GROUP NHS FOUNDATION TRUST)" userId="S::soaad.gheleh@nhs.net::c4f25568-d517-45a0-84f9-f75cca21ff36" providerId="AD" clId="Web-{940AEBE1-2E44-89E5-8A10-D35FB320D2FD}" dt="2024-02-29T17:21:11.222" v="97"/>
        <pc:sldMkLst>
          <pc:docMk/>
          <pc:sldMk cId="2532955230" sldId="293"/>
        </pc:sldMkLst>
      </pc:sldChg>
    </pc:docChg>
  </pc:docChgLst>
  <pc:docChgLst>
    <pc:chgData name="GHELEH, Soaad (THE DUDLEY GROUP NHS FOUNDATION TRUST)" userId="c4f25568-d517-45a0-84f9-f75cca21ff36" providerId="ADAL" clId="{C3131D6B-98AE-4F06-BD32-D04F1DF751F6}"/>
    <pc:docChg chg="custSel addSld modSld">
      <pc:chgData name="GHELEH, Soaad (THE DUDLEY GROUP NHS FOUNDATION TRUST)" userId="c4f25568-d517-45a0-84f9-f75cca21ff36" providerId="ADAL" clId="{C3131D6B-98AE-4F06-BD32-D04F1DF751F6}" dt="2024-01-23T16:11:25.966" v="410" actId="20577"/>
      <pc:docMkLst>
        <pc:docMk/>
      </pc:docMkLst>
      <pc:sldChg chg="addSp delSp modSp new mod">
        <pc:chgData name="GHELEH, Soaad (THE DUDLEY GROUP NHS FOUNDATION TRUST)" userId="c4f25568-d517-45a0-84f9-f75cca21ff36" providerId="ADAL" clId="{C3131D6B-98AE-4F06-BD32-D04F1DF751F6}" dt="2024-01-23T16:11:25.966" v="410" actId="20577"/>
        <pc:sldMkLst>
          <pc:docMk/>
          <pc:sldMk cId="3927833085" sldId="285"/>
        </pc:sldMkLst>
        <pc:spChg chg="mod">
          <ac:chgData name="GHELEH, Soaad (THE DUDLEY GROUP NHS FOUNDATION TRUST)" userId="c4f25568-d517-45a0-84f9-f75cca21ff36" providerId="ADAL" clId="{C3131D6B-98AE-4F06-BD32-D04F1DF751F6}" dt="2024-01-23T16:04:36.720" v="51" actId="20577"/>
          <ac:spMkLst>
            <pc:docMk/>
            <pc:sldMk cId="3927833085" sldId="285"/>
            <ac:spMk id="2" creationId="{55F9BACC-3F79-0411-E067-5B4CCBF950E4}"/>
          </ac:spMkLst>
        </pc:spChg>
        <pc:spChg chg="mod">
          <ac:chgData name="GHELEH, Soaad (THE DUDLEY GROUP NHS FOUNDATION TRUST)" userId="c4f25568-d517-45a0-84f9-f75cca21ff36" providerId="ADAL" clId="{C3131D6B-98AE-4F06-BD32-D04F1DF751F6}" dt="2024-01-23T16:11:25.966" v="410" actId="20577"/>
          <ac:spMkLst>
            <pc:docMk/>
            <pc:sldMk cId="3927833085" sldId="285"/>
            <ac:spMk id="3" creationId="{3AF37E18-EA83-F1E8-9338-87653684A4B6}"/>
          </ac:spMkLst>
        </pc:spChg>
        <pc:picChg chg="add del mod">
          <ac:chgData name="GHELEH, Soaad (THE DUDLEY GROUP NHS FOUNDATION TRUST)" userId="c4f25568-d517-45a0-84f9-f75cca21ff36" providerId="ADAL" clId="{C3131D6B-98AE-4F06-BD32-D04F1DF751F6}" dt="2024-01-23T16:03:56.767" v="7" actId="478"/>
          <ac:picMkLst>
            <pc:docMk/>
            <pc:sldMk cId="3927833085" sldId="285"/>
            <ac:picMk id="5" creationId="{8C6AB890-A4EC-0B62-C965-3482995E807A}"/>
          </ac:picMkLst>
        </pc:picChg>
        <pc:picChg chg="add mod">
          <ac:chgData name="GHELEH, Soaad (THE DUDLEY GROUP NHS FOUNDATION TRUST)" userId="c4f25568-d517-45a0-84f9-f75cca21ff36" providerId="ADAL" clId="{C3131D6B-98AE-4F06-BD32-D04F1DF751F6}" dt="2024-01-23T16:05:11.488" v="144" actId="1076"/>
          <ac:picMkLst>
            <pc:docMk/>
            <pc:sldMk cId="3927833085" sldId="285"/>
            <ac:picMk id="7" creationId="{C00DF997-2EAD-837B-F2AE-8368FD5697FC}"/>
          </ac:picMkLst>
        </pc:picChg>
      </pc:sldChg>
    </pc:docChg>
  </pc:docChgLst>
  <pc:docChgLst>
    <pc:chgData name="GHELEH, Soaad (THE DUDLEY GROUP NHS FOUNDATION TRUST)" userId="S::soaad.gheleh@nhs.net::c4f25568-d517-45a0-84f9-f75cca21ff36" providerId="AD" clId="Web-{1F1282FB-10A3-BCB2-7DAF-6D3245D2E47A}"/>
    <pc:docChg chg="modSld">
      <pc:chgData name="GHELEH, Soaad (THE DUDLEY GROUP NHS FOUNDATION TRUST)" userId="S::soaad.gheleh@nhs.net::c4f25568-d517-45a0-84f9-f75cca21ff36" providerId="AD" clId="Web-{1F1282FB-10A3-BCB2-7DAF-6D3245D2E47A}" dt="2024-08-01T11:42:55.378" v="0" actId="20577"/>
      <pc:docMkLst>
        <pc:docMk/>
      </pc:docMkLst>
      <pc:sldChg chg="modSp">
        <pc:chgData name="GHELEH, Soaad (THE DUDLEY GROUP NHS FOUNDATION TRUST)" userId="S::soaad.gheleh@nhs.net::c4f25568-d517-45a0-84f9-f75cca21ff36" providerId="AD" clId="Web-{1F1282FB-10A3-BCB2-7DAF-6D3245D2E47A}" dt="2024-08-01T11:42:55.378" v="0" actId="20577"/>
        <pc:sldMkLst>
          <pc:docMk/>
          <pc:sldMk cId="867237422" sldId="266"/>
        </pc:sldMkLst>
        <pc:spChg chg="mod">
          <ac:chgData name="GHELEH, Soaad (THE DUDLEY GROUP NHS FOUNDATION TRUST)" userId="S::soaad.gheleh@nhs.net::c4f25568-d517-45a0-84f9-f75cca21ff36" providerId="AD" clId="Web-{1F1282FB-10A3-BCB2-7DAF-6D3245D2E47A}" dt="2024-08-01T11:42:55.378" v="0" actId="20577"/>
          <ac:spMkLst>
            <pc:docMk/>
            <pc:sldMk cId="867237422" sldId="266"/>
            <ac:spMk id="22" creationId="{00000000-0000-0000-0000-000000000000}"/>
          </ac:spMkLst>
        </pc:spChg>
      </pc:sldChg>
    </pc:docChg>
  </pc:docChgLst>
  <pc:docChgLst>
    <pc:chgData name="GHELEH, Soaad (THE DUDLEY GROUP NHS FOUNDATION TRUST)" userId="S::soaad.gheleh@nhs.net::c4f25568-d517-45a0-84f9-f75cca21ff36" providerId="AD" clId="Web-{D3F019E9-0470-25D3-6EAB-E04A38583E41}"/>
    <pc:docChg chg="addSld delSld modSld">
      <pc:chgData name="GHELEH, Soaad (THE DUDLEY GROUP NHS FOUNDATION TRUST)" userId="S::soaad.gheleh@nhs.net::c4f25568-d517-45a0-84f9-f75cca21ff36" providerId="AD" clId="Web-{D3F019E9-0470-25D3-6EAB-E04A38583E41}" dt="2024-02-29T13:01:56.352" v="161" actId="20577"/>
      <pc:docMkLst>
        <pc:docMk/>
      </pc:docMkLst>
      <pc:sldChg chg="addSp delSp modSp new del mod chgLayout">
        <pc:chgData name="GHELEH, Soaad (THE DUDLEY GROUP NHS FOUNDATION TRUST)" userId="S::soaad.gheleh@nhs.net::c4f25568-d517-45a0-84f9-f75cca21ff36" providerId="AD" clId="Web-{D3F019E9-0470-25D3-6EAB-E04A38583E41}" dt="2024-02-29T12:41:06.600" v="35"/>
        <pc:sldMkLst>
          <pc:docMk/>
          <pc:sldMk cId="3146119595" sldId="286"/>
        </pc:sldMkLst>
        <pc:spChg chg="del">
          <ac:chgData name="GHELEH, Soaad (THE DUDLEY GROUP NHS FOUNDATION TRUST)" userId="S::soaad.gheleh@nhs.net::c4f25568-d517-45a0-84f9-f75cca21ff36" providerId="AD" clId="Web-{D3F019E9-0470-25D3-6EAB-E04A38583E41}" dt="2024-02-29T11:35:10.408" v="5"/>
          <ac:spMkLst>
            <pc:docMk/>
            <pc:sldMk cId="3146119595" sldId="286"/>
            <ac:spMk id="2" creationId="{6E5FC244-51A1-9047-4660-BE1A603650E4}"/>
          </ac:spMkLst>
        </pc:spChg>
        <pc:spChg chg="del">
          <ac:chgData name="GHELEH, Soaad (THE DUDLEY GROUP NHS FOUNDATION TRUST)" userId="S::soaad.gheleh@nhs.net::c4f25568-d517-45a0-84f9-f75cca21ff36" providerId="AD" clId="Web-{D3F019E9-0470-25D3-6EAB-E04A38583E41}" dt="2024-02-29T11:35:10.408" v="5"/>
          <ac:spMkLst>
            <pc:docMk/>
            <pc:sldMk cId="3146119595" sldId="286"/>
            <ac:spMk id="3" creationId="{DD5BB9B7-B5CD-FF36-084B-77B917582A83}"/>
          </ac:spMkLst>
        </pc:spChg>
        <pc:spChg chg="del">
          <ac:chgData name="GHELEH, Soaad (THE DUDLEY GROUP NHS FOUNDATION TRUST)" userId="S::soaad.gheleh@nhs.net::c4f25568-d517-45a0-84f9-f75cca21ff36" providerId="AD" clId="Web-{D3F019E9-0470-25D3-6EAB-E04A38583E41}" dt="2024-02-29T11:35:10.408" v="5"/>
          <ac:spMkLst>
            <pc:docMk/>
            <pc:sldMk cId="3146119595" sldId="286"/>
            <ac:spMk id="4" creationId="{FA5CF0BD-700E-356E-0FD6-BE4F8638AA27}"/>
          </ac:spMkLst>
        </pc:spChg>
        <pc:spChg chg="add del mod">
          <ac:chgData name="GHELEH, Soaad (THE DUDLEY GROUP NHS FOUNDATION TRUST)" userId="S::soaad.gheleh@nhs.net::c4f25568-d517-45a0-84f9-f75cca21ff36" providerId="AD" clId="Web-{D3F019E9-0470-25D3-6EAB-E04A38583E41}" dt="2024-02-29T11:33:41.655" v="4"/>
          <ac:spMkLst>
            <pc:docMk/>
            <pc:sldMk cId="3146119595" sldId="286"/>
            <ac:spMk id="5" creationId="{5C76B012-D5D0-5226-D378-08A456DE6A89}"/>
          </ac:spMkLst>
        </pc:spChg>
      </pc:sldChg>
      <pc:sldChg chg="add del replId">
        <pc:chgData name="GHELEH, Soaad (THE DUDLEY GROUP NHS FOUNDATION TRUST)" userId="S::soaad.gheleh@nhs.net::c4f25568-d517-45a0-84f9-f75cca21ff36" providerId="AD" clId="Web-{D3F019E9-0470-25D3-6EAB-E04A38583E41}" dt="2024-02-29T12:40:28.629" v="34"/>
        <pc:sldMkLst>
          <pc:docMk/>
          <pc:sldMk cId="3253093346" sldId="287"/>
        </pc:sldMkLst>
      </pc:sldChg>
      <pc:sldChg chg="addSp delSp modSp new">
        <pc:chgData name="GHELEH, Soaad (THE DUDLEY GROUP NHS FOUNDATION TRUST)" userId="S::soaad.gheleh@nhs.net::c4f25568-d517-45a0-84f9-f75cca21ff36" providerId="AD" clId="Web-{D3F019E9-0470-25D3-6EAB-E04A38583E41}" dt="2024-02-29T12:55:51.557" v="144" actId="20577"/>
        <pc:sldMkLst>
          <pc:docMk/>
          <pc:sldMk cId="2688532913" sldId="288"/>
        </pc:sldMkLst>
        <pc:spChg chg="mod">
          <ac:chgData name="GHELEH, Soaad (THE DUDLEY GROUP NHS FOUNDATION TRUST)" userId="S::soaad.gheleh@nhs.net::c4f25568-d517-45a0-84f9-f75cca21ff36" providerId="AD" clId="Web-{D3F019E9-0470-25D3-6EAB-E04A38583E41}" dt="2024-02-29T12:45:59.955" v="80" actId="20577"/>
          <ac:spMkLst>
            <pc:docMk/>
            <pc:sldMk cId="2688532913" sldId="288"/>
            <ac:spMk id="2" creationId="{B4BFC038-5CDD-8B5F-B808-08CF9BA941EB}"/>
          </ac:spMkLst>
        </pc:spChg>
        <pc:spChg chg="mod">
          <ac:chgData name="GHELEH, Soaad (THE DUDLEY GROUP NHS FOUNDATION TRUST)" userId="S::soaad.gheleh@nhs.net::c4f25568-d517-45a0-84f9-f75cca21ff36" providerId="AD" clId="Web-{D3F019E9-0470-25D3-6EAB-E04A38583E41}" dt="2024-02-29T12:55:51.557" v="144" actId="20577"/>
          <ac:spMkLst>
            <pc:docMk/>
            <pc:sldMk cId="2688532913" sldId="288"/>
            <ac:spMk id="3" creationId="{BFBD6D3D-D699-D151-7D1C-3D847ED886EC}"/>
          </ac:spMkLst>
        </pc:spChg>
        <pc:spChg chg="add del">
          <ac:chgData name="GHELEH, Soaad (THE DUDLEY GROUP NHS FOUNDATION TRUST)" userId="S::soaad.gheleh@nhs.net::c4f25568-d517-45a0-84f9-f75cca21ff36" providerId="AD" clId="Web-{D3F019E9-0470-25D3-6EAB-E04A38583E41}" dt="2024-02-29T12:42:51.354" v="54"/>
          <ac:spMkLst>
            <pc:docMk/>
            <pc:sldMk cId="2688532913" sldId="288"/>
            <ac:spMk id="4" creationId="{D8BDAFBA-76F7-C6F4-F8DA-C9EB54911F12}"/>
          </ac:spMkLst>
        </pc:spChg>
        <pc:graphicFrameChg chg="add del mod ord modGraphic">
          <ac:chgData name="GHELEH, Soaad (THE DUDLEY GROUP NHS FOUNDATION TRUST)" userId="S::soaad.gheleh@nhs.net::c4f25568-d517-45a0-84f9-f75cca21ff36" providerId="AD" clId="Web-{D3F019E9-0470-25D3-6EAB-E04A38583E41}" dt="2024-02-29T12:42:18.712" v="53"/>
          <ac:graphicFrameMkLst>
            <pc:docMk/>
            <pc:sldMk cId="2688532913" sldId="288"/>
            <ac:graphicFrameMk id="6" creationId="{86A371A6-0DB9-066C-D409-E4166C648429}"/>
          </ac:graphicFrameMkLst>
        </pc:graphicFrameChg>
        <pc:graphicFrameChg chg="add mod ord modGraphic">
          <ac:chgData name="GHELEH, Soaad (THE DUDLEY GROUP NHS FOUNDATION TRUST)" userId="S::soaad.gheleh@nhs.net::c4f25568-d517-45a0-84f9-f75cca21ff36" providerId="AD" clId="Web-{D3F019E9-0470-25D3-6EAB-E04A38583E41}" dt="2024-02-29T12:43:01.651" v="55" actId="1076"/>
          <ac:graphicFrameMkLst>
            <pc:docMk/>
            <pc:sldMk cId="2688532913" sldId="288"/>
            <ac:graphicFrameMk id="8" creationId="{19D05F54-947C-B041-118C-880011F149F6}"/>
          </ac:graphicFrameMkLst>
        </pc:graphicFrameChg>
      </pc:sldChg>
      <pc:sldChg chg="new del">
        <pc:chgData name="GHELEH, Soaad (THE DUDLEY GROUP NHS FOUNDATION TRUST)" userId="S::soaad.gheleh@nhs.net::c4f25568-d517-45a0-84f9-f75cca21ff36" providerId="AD" clId="Web-{D3F019E9-0470-25D3-6EAB-E04A38583E41}" dt="2024-02-29T12:37:53.326" v="8"/>
        <pc:sldMkLst>
          <pc:docMk/>
          <pc:sldMk cId="3264033724" sldId="288"/>
        </pc:sldMkLst>
      </pc:sldChg>
      <pc:sldChg chg="addSp delSp modSp new">
        <pc:chgData name="GHELEH, Soaad (THE DUDLEY GROUP NHS FOUNDATION TRUST)" userId="S::soaad.gheleh@nhs.net::c4f25568-d517-45a0-84f9-f75cca21ff36" providerId="AD" clId="Web-{D3F019E9-0470-25D3-6EAB-E04A38583E41}" dt="2024-02-29T12:59:20.815" v="155" actId="1076"/>
        <pc:sldMkLst>
          <pc:docMk/>
          <pc:sldMk cId="3014882289" sldId="289"/>
        </pc:sldMkLst>
        <pc:spChg chg="mod">
          <ac:chgData name="GHELEH, Soaad (THE DUDLEY GROUP NHS FOUNDATION TRUST)" userId="S::soaad.gheleh@nhs.net::c4f25568-d517-45a0-84f9-f75cca21ff36" providerId="AD" clId="Web-{D3F019E9-0470-25D3-6EAB-E04A38583E41}" dt="2024-02-29T12:59:18.143" v="154" actId="20577"/>
          <ac:spMkLst>
            <pc:docMk/>
            <pc:sldMk cId="3014882289" sldId="289"/>
            <ac:spMk id="2" creationId="{AD8D73BE-003E-F44B-145A-9B3CB2D26FF7}"/>
          </ac:spMkLst>
        </pc:spChg>
        <pc:spChg chg="del">
          <ac:chgData name="GHELEH, Soaad (THE DUDLEY GROUP NHS FOUNDATION TRUST)" userId="S::soaad.gheleh@nhs.net::c4f25568-d517-45a0-84f9-f75cca21ff36" providerId="AD" clId="Web-{D3F019E9-0470-25D3-6EAB-E04A38583E41}" dt="2024-02-29T12:57:18.638" v="148"/>
          <ac:spMkLst>
            <pc:docMk/>
            <pc:sldMk cId="3014882289" sldId="289"/>
            <ac:spMk id="3" creationId="{9EB367AC-5515-67E8-AB13-E5766FE93089}"/>
          </ac:spMkLst>
        </pc:spChg>
        <pc:spChg chg="add del">
          <ac:chgData name="GHELEH, Soaad (THE DUDLEY GROUP NHS FOUNDATION TRUST)" userId="S::soaad.gheleh@nhs.net::c4f25568-d517-45a0-84f9-f75cca21ff36" providerId="AD" clId="Web-{D3F019E9-0470-25D3-6EAB-E04A38583E41}" dt="2024-02-29T12:59:12.737" v="152"/>
          <ac:spMkLst>
            <pc:docMk/>
            <pc:sldMk cId="3014882289" sldId="289"/>
            <ac:spMk id="5" creationId="{9E212B54-F4D2-17F7-C47D-0D11C9B093DD}"/>
          </ac:spMkLst>
        </pc:spChg>
        <pc:picChg chg="add mod ord">
          <ac:chgData name="GHELEH, Soaad (THE DUDLEY GROUP NHS FOUNDATION TRUST)" userId="S::soaad.gheleh@nhs.net::c4f25568-d517-45a0-84f9-f75cca21ff36" providerId="AD" clId="Web-{D3F019E9-0470-25D3-6EAB-E04A38583E41}" dt="2024-02-29T12:59:20.815" v="155" actId="1076"/>
          <ac:picMkLst>
            <pc:docMk/>
            <pc:sldMk cId="3014882289" sldId="289"/>
            <ac:picMk id="4" creationId="{40B817E4-005D-1831-AD02-6A4610800A37}"/>
          </ac:picMkLst>
        </pc:picChg>
      </pc:sldChg>
      <pc:sldChg chg="addSp delSp modSp new">
        <pc:chgData name="GHELEH, Soaad (THE DUDLEY GROUP NHS FOUNDATION TRUST)" userId="S::soaad.gheleh@nhs.net::c4f25568-d517-45a0-84f9-f75cca21ff36" providerId="AD" clId="Web-{D3F019E9-0470-25D3-6EAB-E04A38583E41}" dt="2024-02-29T13:01:56.352" v="161" actId="20577"/>
        <pc:sldMkLst>
          <pc:docMk/>
          <pc:sldMk cId="1684773500" sldId="290"/>
        </pc:sldMkLst>
        <pc:spChg chg="mod">
          <ac:chgData name="GHELEH, Soaad (THE DUDLEY GROUP NHS FOUNDATION TRUST)" userId="S::soaad.gheleh@nhs.net::c4f25568-d517-45a0-84f9-f75cca21ff36" providerId="AD" clId="Web-{D3F019E9-0470-25D3-6EAB-E04A38583E41}" dt="2024-02-29T13:01:56.352" v="161" actId="20577"/>
          <ac:spMkLst>
            <pc:docMk/>
            <pc:sldMk cId="1684773500" sldId="290"/>
            <ac:spMk id="2" creationId="{B4CE2637-634F-E082-BFCF-8F1416241B84}"/>
          </ac:spMkLst>
        </pc:spChg>
        <pc:spChg chg="del">
          <ac:chgData name="GHELEH, Soaad (THE DUDLEY GROUP NHS FOUNDATION TRUST)" userId="S::soaad.gheleh@nhs.net::c4f25568-d517-45a0-84f9-f75cca21ff36" providerId="AD" clId="Web-{D3F019E9-0470-25D3-6EAB-E04A38583E41}" dt="2024-02-29T13:01:46.493" v="157"/>
          <ac:spMkLst>
            <pc:docMk/>
            <pc:sldMk cId="1684773500" sldId="290"/>
            <ac:spMk id="3" creationId="{4E8AD560-5895-CB66-A4FB-11383A322CDD}"/>
          </ac:spMkLst>
        </pc:spChg>
        <pc:picChg chg="add mod ord">
          <ac:chgData name="GHELEH, Soaad (THE DUDLEY GROUP NHS FOUNDATION TRUST)" userId="S::soaad.gheleh@nhs.net::c4f25568-d517-45a0-84f9-f75cca21ff36" providerId="AD" clId="Web-{D3F019E9-0470-25D3-6EAB-E04A38583E41}" dt="2024-02-29T13:01:46.493" v="157"/>
          <ac:picMkLst>
            <pc:docMk/>
            <pc:sldMk cId="1684773500" sldId="290"/>
            <ac:picMk id="4" creationId="{B9BB9BBC-7AE8-05D9-A53F-34451803693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5BC95BC-C625-4771-80BF-4E3059B9C8BB}" type="datetimeFigureOut">
              <a:rPr lang="en-GB" smtClean="0"/>
              <a:t>31/10/2025</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BDC718D-1EF6-4426-8090-C0960E040F8D}"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BC95BC-C625-4771-80BF-4E3059B9C8BB}" type="datetimeFigureOut">
              <a:rPr lang="en-GB" smtClean="0"/>
              <a:t>31/10/2025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C718D-1EF6-4426-8090-C0960E040F8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BDC718D-1EF6-4426-8090-C0960E040F8D}"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BC95BC-C625-4771-80BF-4E3059B9C8BB}" type="datetimeFigureOut">
              <a:rPr lang="en-GB" smtClean="0"/>
              <a:t>31/10/2025</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5BC95BC-C625-4771-80BF-4E3059B9C8BB}" type="datetimeFigureOut">
              <a:rPr lang="en-GB" smtClean="0"/>
              <a:t>31/10/2025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ABDC718D-1EF6-4426-8090-C0960E040F8D}"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D5BC95BC-C625-4771-80BF-4E3059B9C8BB}" type="datetimeFigureOut">
              <a:rPr lang="en-GB" smtClean="0"/>
              <a:t>31/10/2025</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BDC718D-1EF6-4426-8090-C0960E040F8D}"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D5BC95BC-C625-4771-80BF-4E3059B9C8BB}" type="datetimeFigureOut">
              <a:rPr lang="en-GB" smtClean="0"/>
              <a:t>31/10/2025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C718D-1EF6-4426-8090-C0960E040F8D}"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5BC95BC-C625-4771-80BF-4E3059B9C8BB}" type="datetimeFigureOut">
              <a:rPr lang="en-GB" smtClean="0"/>
              <a:t>31/10/2025</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BDC718D-1EF6-4426-8090-C0960E040F8D}" type="slidenum">
              <a:rPr lang="en-GB" smtClean="0"/>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5BC95BC-C625-4771-80BF-4E3059B9C8BB}" type="datetimeFigureOut">
              <a:rPr lang="en-GB" smtClean="0"/>
              <a:t>31/10/2025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ABDC718D-1EF6-4426-8090-C0960E040F8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5BC95BC-C625-4771-80BF-4E3059B9C8BB}" type="datetimeFigureOut">
              <a:rPr lang="en-GB" smtClean="0"/>
              <a:t>31/10/2025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BDC718D-1EF6-4426-8090-C0960E040F8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BDC718D-1EF6-4426-8090-C0960E040F8D}"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5BC95BC-C625-4771-80BF-4E3059B9C8BB}" type="datetimeFigureOut">
              <a:rPr lang="en-GB" smtClean="0"/>
              <a:t>31/10/2025</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BDC718D-1EF6-4426-8090-C0960E040F8D}"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5BC95BC-C625-4771-80BF-4E3059B9C8BB}" type="datetimeFigureOut">
              <a:rPr lang="en-GB" smtClean="0"/>
              <a:t>31/10/2025</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5BC95BC-C625-4771-80BF-4E3059B9C8BB}" type="datetimeFigureOut">
              <a:rPr lang="en-GB" smtClean="0"/>
              <a:t>31/10/2025</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BDC718D-1EF6-4426-8090-C0960E040F8D}"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dultssocialcare.dudley.gov.uk/web/portal/pages/hom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Email-Catherine.Lane8@nhs.net" TargetMode="External"/><Relationship Id="rId2" Type="http://schemas.openxmlformats.org/officeDocument/2006/relationships/hyperlink" Target="mailto:dgft.learning@nh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345904"/>
          </a:xfrm>
        </p:spPr>
        <p:txBody>
          <a:bodyPr>
            <a:normAutofit/>
          </a:bodyPr>
          <a:lstStyle/>
          <a:p>
            <a:endParaRPr lang="en-GB" dirty="0"/>
          </a:p>
          <a:p>
            <a:endParaRPr lang="en-GB" dirty="0"/>
          </a:p>
          <a:p>
            <a:r>
              <a:rPr lang="en-GB" b="0" dirty="0">
                <a:latin typeface="Arial" panose="020B0604020202020204" pitchFamily="34" charset="0"/>
                <a:cs typeface="Arial" panose="020B0604020202020204" pitchFamily="34" charset="0"/>
              </a:rPr>
              <a:t>Compiled BY Soaad Gheleh</a:t>
            </a:r>
          </a:p>
          <a:p>
            <a:r>
              <a:rPr lang="en-GB" b="0" dirty="0">
                <a:latin typeface="Arial" panose="020B0604020202020204" pitchFamily="34" charset="0"/>
                <a:cs typeface="Arial" panose="020B0604020202020204" pitchFamily="34" charset="0"/>
              </a:rPr>
              <a:t>Falls Lead </a:t>
            </a:r>
          </a:p>
          <a:p>
            <a:r>
              <a:rPr lang="en-GB" b="0" dirty="0">
                <a:latin typeface="Arial" panose="020B0604020202020204" pitchFamily="34" charset="0"/>
                <a:cs typeface="Arial" panose="020B0604020202020204" pitchFamily="34" charset="0"/>
              </a:rPr>
              <a:t>Updated January 2024</a:t>
            </a:r>
          </a:p>
          <a:p>
            <a:endParaRPr lang="en-GB" dirty="0">
              <a:latin typeface="Lucida Sans" panose="020B0602030504020204" pitchFamily="34" charset="0"/>
              <a:cs typeface="Calibri Light" panose="020F0302020204030204" pitchFamily="34" charset="0"/>
            </a:endParaRPr>
          </a:p>
        </p:txBody>
      </p:sp>
      <p:sp>
        <p:nvSpPr>
          <p:cNvPr id="2" name="Title 1"/>
          <p:cNvSpPr>
            <a:spLocks noGrp="1"/>
          </p:cNvSpPr>
          <p:nvPr>
            <p:ph type="ctrTitle"/>
          </p:nvPr>
        </p:nvSpPr>
        <p:spPr>
          <a:xfrm>
            <a:off x="443172" y="620688"/>
            <a:ext cx="8640960" cy="742206"/>
          </a:xfrm>
        </p:spPr>
        <p:txBody>
          <a:bodyPr>
            <a:noAutofit/>
          </a:bodyPr>
          <a:lstStyle/>
          <a:p>
            <a:br>
              <a:rPr lang="en-GB" sz="6000" b="1" dirty="0">
                <a:solidFill>
                  <a:schemeClr val="accent3">
                    <a:lumMod val="75000"/>
                  </a:schemeClr>
                </a:solidFill>
              </a:rPr>
            </a:br>
            <a:br>
              <a:rPr lang="en-GB" sz="6000" b="1" dirty="0">
                <a:solidFill>
                  <a:schemeClr val="accent3">
                    <a:lumMod val="75000"/>
                  </a:schemeClr>
                </a:solidFill>
              </a:rPr>
            </a:br>
            <a:br>
              <a:rPr lang="en-GB" sz="6000" b="1" dirty="0">
                <a:solidFill>
                  <a:schemeClr val="accent3">
                    <a:lumMod val="75000"/>
                  </a:schemeClr>
                </a:solidFill>
              </a:rPr>
            </a:br>
            <a:br>
              <a:rPr lang="en-GB" sz="6000" b="1" dirty="0">
                <a:solidFill>
                  <a:schemeClr val="accent3">
                    <a:lumMod val="75000"/>
                  </a:schemeClr>
                </a:solidFill>
              </a:rPr>
            </a:br>
            <a:r>
              <a:rPr lang="en-GB" sz="4000" b="1" dirty="0">
                <a:solidFill>
                  <a:schemeClr val="accent3">
                    <a:lumMod val="75000"/>
                  </a:schemeClr>
                </a:solidFill>
                <a:latin typeface="Arial" panose="020B0604020202020204" pitchFamily="34" charset="0"/>
                <a:cs typeface="Arial" panose="020B0604020202020204" pitchFamily="34" charset="0"/>
              </a:rPr>
              <a:t>Falls Prevention and Management</a:t>
            </a:r>
          </a:p>
        </p:txBody>
      </p:sp>
      <p:sp>
        <p:nvSpPr>
          <p:cNvPr id="4" name="Title 1"/>
          <p:cNvSpPr txBox="1">
            <a:spLocks/>
          </p:cNvSpPr>
          <p:nvPr/>
        </p:nvSpPr>
        <p:spPr>
          <a:xfrm>
            <a:off x="1907704" y="836712"/>
            <a:ext cx="5400600" cy="1269752"/>
          </a:xfrm>
          <a:prstGeom prst="rect">
            <a:avLst/>
          </a:prstGeom>
        </p:spPr>
        <p:txBody>
          <a:bodyPr vert="horz" anchor="b">
            <a:no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br>
              <a:rPr lang="en-GB" sz="6000" b="1" dirty="0">
                <a:solidFill>
                  <a:schemeClr val="accent3">
                    <a:lumMod val="75000"/>
                  </a:schemeClr>
                </a:solidFill>
              </a:rPr>
            </a:br>
            <a:br>
              <a:rPr lang="en-GB" sz="2000" b="1" dirty="0">
                <a:solidFill>
                  <a:schemeClr val="accent3">
                    <a:lumMod val="75000"/>
                  </a:schemeClr>
                </a:solidFill>
              </a:rPr>
            </a:br>
            <a:endParaRPr lang="en-GB" sz="2000" b="1" dirty="0">
              <a:solidFill>
                <a:schemeClr val="accent3">
                  <a:lumMod val="75000"/>
                </a:schemeClr>
              </a:solidFill>
            </a:endParaRPr>
          </a:p>
          <a:p>
            <a:endParaRPr lang="en-GB" sz="2000" b="1" dirty="0">
              <a:solidFill>
                <a:schemeClr val="accent3">
                  <a:lumMod val="75000"/>
                </a:schemeClr>
              </a:solidFill>
              <a:latin typeface="Arial" panose="020B0604020202020204" pitchFamily="34" charset="0"/>
              <a:cs typeface="Arial" panose="020B0604020202020204" pitchFamily="34" charset="0"/>
            </a:endParaRPr>
          </a:p>
          <a:p>
            <a:endParaRPr lang="en-GB" sz="3800" b="1" dirty="0">
              <a:solidFill>
                <a:schemeClr val="accent3">
                  <a:lumMod val="75000"/>
                </a:schemeClr>
              </a:solidFill>
              <a:latin typeface="Arial" panose="020B0604020202020204" pitchFamily="34" charset="0"/>
              <a:cs typeface="Arial" panose="020B0604020202020204" pitchFamily="34" charset="0"/>
            </a:endParaRPr>
          </a:p>
          <a:p>
            <a:endParaRPr lang="en-GB" sz="3800" b="1" dirty="0">
              <a:solidFill>
                <a:schemeClr val="accent3">
                  <a:lumMod val="75000"/>
                </a:schemeClr>
              </a:solidFill>
              <a:latin typeface="Arial" panose="020B0604020202020204" pitchFamily="34" charset="0"/>
              <a:cs typeface="Arial" panose="020B0604020202020204" pitchFamily="34" charset="0"/>
            </a:endParaRPr>
          </a:p>
          <a:p>
            <a:endParaRPr lang="en-GB" sz="3800" b="1" dirty="0">
              <a:solidFill>
                <a:schemeClr val="accent3">
                  <a:lumMod val="75000"/>
                </a:schemeClr>
              </a:solidFill>
              <a:latin typeface="Arial" panose="020B0604020202020204" pitchFamily="34" charset="0"/>
              <a:cs typeface="Arial" panose="020B0604020202020204" pitchFamily="34" charset="0"/>
            </a:endParaRPr>
          </a:p>
          <a:p>
            <a:endParaRPr lang="en-GB" sz="3800" b="1" dirty="0">
              <a:solidFill>
                <a:schemeClr val="accent3">
                  <a:lumMod val="75000"/>
                </a:schemeClr>
              </a:solidFill>
              <a:latin typeface="Arial" panose="020B0604020202020204" pitchFamily="34" charset="0"/>
              <a:cs typeface="Arial" panose="020B0604020202020204" pitchFamily="34" charset="0"/>
            </a:endParaRPr>
          </a:p>
          <a:p>
            <a:endParaRPr lang="en-GB" sz="3800" b="1" dirty="0">
              <a:solidFill>
                <a:schemeClr val="accent3">
                  <a:lumMod val="75000"/>
                </a:schemeClr>
              </a:solidFill>
              <a:latin typeface="Arial" panose="020B0604020202020204" pitchFamily="34" charset="0"/>
              <a:cs typeface="Arial" panose="020B0604020202020204" pitchFamily="34" charset="0"/>
            </a:endParaRPr>
          </a:p>
          <a:p>
            <a:endParaRPr lang="en-GB" sz="3800" b="1" dirty="0">
              <a:solidFill>
                <a:schemeClr val="accent3">
                  <a:lumMod val="75000"/>
                </a:schemeClr>
              </a:solidFill>
              <a:latin typeface="Arial" panose="020B0604020202020204" pitchFamily="34" charset="0"/>
              <a:cs typeface="Arial" panose="020B0604020202020204" pitchFamily="34" charset="0"/>
            </a:endParaRPr>
          </a:p>
          <a:p>
            <a:endParaRPr lang="en-GB" sz="3800" b="1" dirty="0">
              <a:solidFill>
                <a:schemeClr val="accent3">
                  <a:lumMod val="75000"/>
                </a:schemeClr>
              </a:solidFill>
              <a:latin typeface="Arial" panose="020B0604020202020204" pitchFamily="34" charset="0"/>
              <a:cs typeface="Arial" panose="020B0604020202020204" pitchFamily="34" charset="0"/>
            </a:endParaRPr>
          </a:p>
          <a:p>
            <a:endParaRPr lang="en-GB" sz="3800" b="1" dirty="0">
              <a:solidFill>
                <a:schemeClr val="accent3">
                  <a:lumMod val="75000"/>
                </a:schemeClr>
              </a:solidFill>
              <a:latin typeface="Arial" panose="020B0604020202020204" pitchFamily="34" charset="0"/>
              <a:cs typeface="Arial" panose="020B0604020202020204" pitchFamily="34" charset="0"/>
            </a:endParaRPr>
          </a:p>
          <a:p>
            <a:endParaRPr lang="en-GB" sz="3800" b="1" dirty="0">
              <a:solidFill>
                <a:schemeClr val="accent3">
                  <a:lumMod val="75000"/>
                </a:schemeClr>
              </a:solidFill>
              <a:latin typeface="Arial" panose="020B0604020202020204" pitchFamily="34" charset="0"/>
              <a:cs typeface="Arial" panose="020B0604020202020204" pitchFamily="34" charset="0"/>
            </a:endParaRPr>
          </a:p>
          <a:p>
            <a:r>
              <a:rPr lang="en-GB" sz="3700" b="1" dirty="0">
                <a:solidFill>
                  <a:schemeClr val="accent3">
                    <a:lumMod val="75000"/>
                  </a:schemeClr>
                </a:solidFill>
                <a:latin typeface="Arial" panose="020B0604020202020204" pitchFamily="34" charset="0"/>
                <a:cs typeface="Arial" panose="020B0604020202020204" pitchFamily="34" charset="0"/>
              </a:rPr>
              <a:t>In The Hospital Setting</a:t>
            </a:r>
          </a:p>
        </p:txBody>
      </p:sp>
      <p:pic>
        <p:nvPicPr>
          <p:cNvPr id="1026" name="Picture 2" descr="C:\Users\clan01\AppData\Local\Microsoft\Windows\INetCache\IE\1S3ZVSOX\Falli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4725144"/>
            <a:ext cx="1391416" cy="114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73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6BAE-0F61-1FEA-BE4C-686F7AE88B79}"/>
              </a:ext>
            </a:extLst>
          </p:cNvPr>
          <p:cNvSpPr>
            <a:spLocks noGrp="1"/>
          </p:cNvSpPr>
          <p:nvPr>
            <p:ph type="title"/>
          </p:nvPr>
        </p:nvSpPr>
        <p:spPr/>
        <p:txBody>
          <a:bodyPr/>
          <a:lstStyle/>
          <a:p>
            <a:r>
              <a:rPr lang="en-GB" dirty="0"/>
              <a:t>Sunrise Lying and standing blood pressure</a:t>
            </a:r>
          </a:p>
        </p:txBody>
      </p:sp>
      <p:sp>
        <p:nvSpPr>
          <p:cNvPr id="3" name="Content Placeholder 2">
            <a:extLst>
              <a:ext uri="{FF2B5EF4-FFF2-40B4-BE49-F238E27FC236}">
                <a16:creationId xmlns:a16="http://schemas.microsoft.com/office/drawing/2014/main" id="{4DB1CB45-BA1C-D2CC-03ED-22B2539E3016}"/>
              </a:ext>
            </a:extLst>
          </p:cNvPr>
          <p:cNvSpPr>
            <a:spLocks noGrp="1"/>
          </p:cNvSpPr>
          <p:nvPr>
            <p:ph sz="half" idx="1"/>
          </p:nvPr>
        </p:nvSpPr>
        <p:spPr/>
        <p:txBody>
          <a:bodyPr vert="horz" lIns="91440" tIns="45720" rIns="91440" bIns="45720" anchor="t">
            <a:normAutofit/>
          </a:bodyPr>
          <a:lstStyle/>
          <a:p>
            <a:endParaRPr lang="en-GB" sz="2000" dirty="0">
              <a:latin typeface="Arial"/>
              <a:cs typeface="Arial"/>
            </a:endParaRPr>
          </a:p>
          <a:p>
            <a:endParaRPr lang="en-GB" sz="2000" dirty="0">
              <a:latin typeface="Arial"/>
              <a:cs typeface="Arial"/>
            </a:endParaRPr>
          </a:p>
          <a:p>
            <a:r>
              <a:rPr lang="en-GB" sz="2000" dirty="0">
                <a:latin typeface="Arial"/>
                <a:cs typeface="Arial"/>
              </a:rPr>
              <a:t>Lying and standing pressure can be recorded as a stand-alone reading without triggering the other mandatory fields by following the following steps -</a:t>
            </a:r>
            <a:endParaRPr lang="en-GB" dirty="0"/>
          </a:p>
          <a:p>
            <a:r>
              <a:rPr lang="en-GB" sz="2000" dirty="0">
                <a:latin typeface="Arial"/>
                <a:cs typeface="Arial"/>
              </a:rPr>
              <a:t>Sunrise&gt;Flowsheets&gt;Lying standing blood pressure.</a:t>
            </a:r>
          </a:p>
          <a:p>
            <a:r>
              <a:rPr lang="en-GB" sz="2000" dirty="0">
                <a:latin typeface="Arial"/>
                <a:cs typeface="Arial"/>
              </a:rPr>
              <a:t>Please be mindful to record the correct readings under the correct category.</a:t>
            </a:r>
          </a:p>
        </p:txBody>
      </p:sp>
      <p:pic>
        <p:nvPicPr>
          <p:cNvPr id="3074" name="Picture 2" descr="Image preview">
            <a:extLst>
              <a:ext uri="{FF2B5EF4-FFF2-40B4-BE49-F238E27FC236}">
                <a16:creationId xmlns:a16="http://schemas.microsoft.com/office/drawing/2014/main" id="{1245F1CE-F655-62A9-9EDC-11791F27CC4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7777" y="1371600"/>
            <a:ext cx="3884245" cy="468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8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0E3F-F444-AB5F-BB2E-2368BB172B7C}"/>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Inpatient Falls Digital Risk Assessment</a:t>
            </a:r>
            <a:endParaRPr lang="en-GB" dirty="0"/>
          </a:p>
        </p:txBody>
      </p:sp>
      <p:sp>
        <p:nvSpPr>
          <p:cNvPr id="3" name="Content Placeholder 2">
            <a:extLst>
              <a:ext uri="{FF2B5EF4-FFF2-40B4-BE49-F238E27FC236}">
                <a16:creationId xmlns:a16="http://schemas.microsoft.com/office/drawing/2014/main" id="{31273177-AF40-2548-EA3C-D2D2B9821317}"/>
              </a:ext>
            </a:extLst>
          </p:cNvPr>
          <p:cNvSpPr>
            <a:spLocks noGrp="1"/>
          </p:cNvSpPr>
          <p:nvPr>
            <p:ph sz="half" idx="1"/>
          </p:nvPr>
        </p:nvSpPr>
        <p:spPr>
          <a:xfrm>
            <a:off x="220007" y="1772816"/>
            <a:ext cx="4038600" cy="3960440"/>
          </a:xfrm>
        </p:spPr>
        <p:txBody>
          <a:bodyPr>
            <a:normAutofit fontScale="55000" lnSpcReduction="20000"/>
          </a:bodyPr>
          <a:lstStyle/>
          <a:p>
            <a:r>
              <a:rPr lang="en-GB" sz="2800" dirty="0">
                <a:latin typeface="Arial" panose="020B0604020202020204" pitchFamily="34" charset="0"/>
                <a:cs typeface="Arial" panose="020B0604020202020204" pitchFamily="34" charset="0"/>
              </a:rPr>
              <a:t>All adult patients who are admitted to the Department must have a falls assessment completed within 1 hour of arrival to the Department. This can be found as an electronic assessment on Sunrise &gt; Flowsheets &gt; Nursing Assessment and care &gt; Falls risk assessment</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If the patient is assessed as being at risk of falls (answer yes to any </a:t>
            </a:r>
            <a:r>
              <a:rPr lang="en-GB" sz="2800" b="1" u="sng" dirty="0">
                <a:latin typeface="Arial" panose="020B0604020202020204" pitchFamily="34" charset="0"/>
                <a:cs typeface="Arial" panose="020B0604020202020204" pitchFamily="34" charset="0"/>
              </a:rPr>
              <a:t>one</a:t>
            </a:r>
            <a:r>
              <a:rPr lang="en-GB" sz="2800" dirty="0">
                <a:latin typeface="Arial" panose="020B0604020202020204" pitchFamily="34" charset="0"/>
                <a:cs typeface="Arial" panose="020B0604020202020204" pitchFamily="34" charset="0"/>
              </a:rPr>
              <a:t> or more of the falls risk assessment), implementation of measures to reduce immediate falls risk (risk factors are listed below the initial falls assessment) is required. This includes a link to the trolley rails assessment</a:t>
            </a:r>
          </a:p>
          <a:p>
            <a:endParaRPr lang="en-GB" sz="2800" dirty="0">
              <a:latin typeface="Arial" panose="020B0604020202020204" pitchFamily="34" charset="0"/>
              <a:cs typeface="Arial" panose="020B0604020202020204" pitchFamily="34" charset="0"/>
            </a:endParaRPr>
          </a:p>
          <a:p>
            <a:endParaRPr lang="en-GB" dirty="0"/>
          </a:p>
        </p:txBody>
      </p:sp>
      <p:pic>
        <p:nvPicPr>
          <p:cNvPr id="14" name="Picture 2" descr="A yellow sign with black text&#10;&#10;Description automatically generated">
            <a:extLst>
              <a:ext uri="{FF2B5EF4-FFF2-40B4-BE49-F238E27FC236}">
                <a16:creationId xmlns:a16="http://schemas.microsoft.com/office/drawing/2014/main" id="{4E7D2B28-4A82-A876-DA28-2E47E241F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517232"/>
            <a:ext cx="1024783" cy="7498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a:extLst>
              <a:ext uri="{FF2B5EF4-FFF2-40B4-BE49-F238E27FC236}">
                <a16:creationId xmlns:a16="http://schemas.microsoft.com/office/drawing/2014/main" id="{CECEC0AB-2A43-B5D7-E687-CCD0D33EBB4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1484784"/>
            <a:ext cx="4163888" cy="39604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7F00B5B-36FB-FA49-B685-25F7C26ADDF4}"/>
              </a:ext>
            </a:extLst>
          </p:cNvPr>
          <p:cNvSpPr txBox="1"/>
          <p:nvPr/>
        </p:nvSpPr>
        <p:spPr>
          <a:xfrm>
            <a:off x="4732075" y="5517232"/>
            <a:ext cx="2777405" cy="646331"/>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The falls risk icon will automatically be created.</a:t>
            </a:r>
            <a:r>
              <a:rPr lang="en-GB" sz="1800" b="0" i="0" dirty="0">
                <a:solidFill>
                  <a:srgbClr val="000000"/>
                </a:solidFill>
                <a:effectLst/>
                <a:latin typeface="Calibri" panose="020F0502020204030204" pitchFamily="34" charset="0"/>
              </a:rPr>
              <a:t> </a:t>
            </a:r>
            <a:endParaRPr lang="en-GB" dirty="0"/>
          </a:p>
        </p:txBody>
      </p:sp>
    </p:spTree>
    <p:extLst>
      <p:ext uri="{BB962C8B-B14F-4D97-AF65-F5344CB8AC3E}">
        <p14:creationId xmlns:p14="http://schemas.microsoft.com/office/powerpoint/2010/main" val="401288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0E3F-F444-AB5F-BB2E-2368BB172B7C}"/>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Inpatient Falls Digital Falls Bundle</a:t>
            </a:r>
            <a:endParaRPr lang="en-GB" dirty="0"/>
          </a:p>
        </p:txBody>
      </p:sp>
      <p:sp>
        <p:nvSpPr>
          <p:cNvPr id="3" name="Content Placeholder 2">
            <a:extLst>
              <a:ext uri="{FF2B5EF4-FFF2-40B4-BE49-F238E27FC236}">
                <a16:creationId xmlns:a16="http://schemas.microsoft.com/office/drawing/2014/main" id="{31273177-AF40-2548-EA3C-D2D2B9821317}"/>
              </a:ext>
            </a:extLst>
          </p:cNvPr>
          <p:cNvSpPr>
            <a:spLocks noGrp="1"/>
          </p:cNvSpPr>
          <p:nvPr>
            <p:ph sz="half" idx="1"/>
          </p:nvPr>
        </p:nvSpPr>
        <p:spPr>
          <a:xfrm>
            <a:off x="176464" y="1434678"/>
            <a:ext cx="8784975" cy="1274242"/>
          </a:xfrm>
        </p:spPr>
        <p:txBody>
          <a:bodyPr>
            <a:normAutofit fontScale="25000" lnSpcReduction="20000"/>
          </a:bodyPr>
          <a:lstStyle/>
          <a:p>
            <a:pPr marL="0" indent="0" algn="just">
              <a:buNone/>
            </a:pPr>
            <a:r>
              <a:rPr lang="en-GB" sz="4400" dirty="0">
                <a:latin typeface="Arial" panose="020B0604020202020204" pitchFamily="34" charset="0"/>
                <a:cs typeface="Arial" panose="020B0604020202020204" pitchFamily="34" charset="0"/>
              </a:rPr>
              <a:t>All adult patients who are identified as high risk of falls. Follow the prompt to commence the Falls Bundle for completion of the risk assessment. Select from the Flowsheets&gt;Falls bundle&gt; </a:t>
            </a:r>
            <a:r>
              <a:rPr lang="en-GB" sz="4400" u="sng" dirty="0">
                <a:latin typeface="Arial" panose="020B0604020202020204" pitchFamily="34" charset="0"/>
                <a:cs typeface="Arial" panose="020B0604020202020204" pitchFamily="34" charset="0"/>
              </a:rPr>
              <a:t>Falls action plan </a:t>
            </a:r>
            <a:r>
              <a:rPr lang="en-GB" sz="4400" dirty="0">
                <a:latin typeface="Arial" panose="020B0604020202020204" pitchFamily="34" charset="0"/>
                <a:cs typeface="Arial" panose="020B0604020202020204" pitchFamily="34" charset="0"/>
              </a:rPr>
              <a:t>and then </a:t>
            </a:r>
            <a:r>
              <a:rPr lang="en-GB" sz="4400" u="sng" dirty="0">
                <a:latin typeface="Arial" panose="020B0604020202020204" pitchFamily="34" charset="0"/>
                <a:cs typeface="Arial" panose="020B0604020202020204" pitchFamily="34" charset="0"/>
              </a:rPr>
              <a:t>Falls Safe Bundle Monitoring</a:t>
            </a:r>
            <a:r>
              <a:rPr lang="en-GB" sz="4400" dirty="0">
                <a:latin typeface="Arial" panose="020B0604020202020204" pitchFamily="34" charset="0"/>
                <a:cs typeface="Arial" panose="020B0604020202020204" pitchFamily="34" charset="0"/>
              </a:rPr>
              <a:t>. </a:t>
            </a:r>
          </a:p>
          <a:p>
            <a:pPr marL="0" indent="0" algn="just">
              <a:buNone/>
            </a:pPr>
            <a:endParaRPr lang="en-GB" sz="4400" dirty="0">
              <a:latin typeface="Arial" panose="020B0604020202020204" pitchFamily="34" charset="0"/>
              <a:cs typeface="Arial" panose="020B0604020202020204" pitchFamily="34" charset="0"/>
            </a:endParaRPr>
          </a:p>
          <a:p>
            <a:pPr marL="0" indent="0" algn="just">
              <a:buNone/>
            </a:pPr>
            <a:r>
              <a:rPr lang="en-GB" sz="4400" dirty="0">
                <a:latin typeface="Arial" panose="020B0604020202020204" pitchFamily="34" charset="0"/>
                <a:cs typeface="Arial" panose="020B0604020202020204" pitchFamily="34" charset="0"/>
              </a:rPr>
              <a:t>As illustrated below Falls bundle has 2 elements </a:t>
            </a:r>
            <a:r>
              <a:rPr lang="en-GB" sz="4400" b="1" dirty="0">
                <a:latin typeface="Arial" panose="020B0604020202020204" pitchFamily="34" charset="0"/>
                <a:cs typeface="Arial" panose="020B0604020202020204" pitchFamily="34" charset="0"/>
              </a:rPr>
              <a:t>Falls Action Plan</a:t>
            </a:r>
            <a:r>
              <a:rPr lang="en-GB" sz="4400" dirty="0">
                <a:latin typeface="Arial" panose="020B0604020202020204" pitchFamily="34" charset="0"/>
                <a:cs typeface="Arial" panose="020B0604020202020204" pitchFamily="34" charset="0"/>
              </a:rPr>
              <a:t> and </a:t>
            </a:r>
            <a:r>
              <a:rPr lang="en-GB" sz="4400" b="1" dirty="0">
                <a:latin typeface="Arial" panose="020B0604020202020204" pitchFamily="34" charset="0"/>
                <a:cs typeface="Arial" panose="020B0604020202020204" pitchFamily="34" charset="0"/>
              </a:rPr>
              <a:t>Falls Safe Bundle Monitoring. Both elements must be completed otherwise the risk assessment is incomplete.</a:t>
            </a:r>
          </a:p>
          <a:p>
            <a:pPr marL="0" indent="0" algn="just">
              <a:buNone/>
            </a:pPr>
            <a:endParaRPr lang="en-GB" sz="4400" dirty="0">
              <a:latin typeface="Arial" panose="020B0604020202020204" pitchFamily="34" charset="0"/>
              <a:cs typeface="Arial" panose="020B0604020202020204" pitchFamily="34" charset="0"/>
            </a:endParaRPr>
          </a:p>
          <a:p>
            <a:pPr marL="0" indent="0">
              <a:buNone/>
            </a:pPr>
            <a:r>
              <a:rPr lang="en-GB" sz="4400" dirty="0">
                <a:latin typeface="Arial" panose="020B0604020202020204" pitchFamily="34" charset="0"/>
                <a:cs typeface="Arial" panose="020B0604020202020204" pitchFamily="34" charset="0"/>
              </a:rPr>
              <a:t>Following the initial falls risk assessment, further reassessment is required at hour 5 and every 4 hours thereafter that the patient remains in the Department. Reassessment is also required if the patient sustains a fall in the Department. A prompt for completion of the falls risk assessment is included in the quality round checklist on Sunrise</a:t>
            </a:r>
          </a:p>
          <a:p>
            <a:endParaRPr lang="en-GB" dirty="0"/>
          </a:p>
        </p:txBody>
      </p:sp>
      <p:pic>
        <p:nvPicPr>
          <p:cNvPr id="8" name="Content Placeholder 7">
            <a:extLst>
              <a:ext uri="{FF2B5EF4-FFF2-40B4-BE49-F238E27FC236}">
                <a16:creationId xmlns:a16="http://schemas.microsoft.com/office/drawing/2014/main" id="{21A66A52-E7C6-C675-FE00-D0337E962FA1}"/>
              </a:ext>
            </a:extLst>
          </p:cNvPr>
          <p:cNvPicPr>
            <a:picLocks noGrp="1" noChangeAspect="1"/>
          </p:cNvPicPr>
          <p:nvPr>
            <p:ph sz="half" idx="2"/>
          </p:nvPr>
        </p:nvPicPr>
        <p:blipFill>
          <a:blip r:embed="rId2"/>
          <a:stretch>
            <a:fillRect/>
          </a:stretch>
        </p:blipFill>
        <p:spPr>
          <a:xfrm>
            <a:off x="4568951" y="2852936"/>
            <a:ext cx="4303497" cy="3672408"/>
          </a:xfrm>
        </p:spPr>
      </p:pic>
      <p:pic>
        <p:nvPicPr>
          <p:cNvPr id="6" name="Picture 5">
            <a:extLst>
              <a:ext uri="{FF2B5EF4-FFF2-40B4-BE49-F238E27FC236}">
                <a16:creationId xmlns:a16="http://schemas.microsoft.com/office/drawing/2014/main" id="{FE004F06-3162-075D-C5F9-01D1A40B188C}"/>
              </a:ext>
            </a:extLst>
          </p:cNvPr>
          <p:cNvPicPr>
            <a:picLocks noChangeAspect="1"/>
          </p:cNvPicPr>
          <p:nvPr/>
        </p:nvPicPr>
        <p:blipFill>
          <a:blip r:embed="rId3"/>
          <a:stretch>
            <a:fillRect/>
          </a:stretch>
        </p:blipFill>
        <p:spPr>
          <a:xfrm>
            <a:off x="251521" y="2852936"/>
            <a:ext cx="4224494" cy="3672408"/>
          </a:xfrm>
          <a:prstGeom prst="rect">
            <a:avLst/>
          </a:prstGeom>
        </p:spPr>
      </p:pic>
      <p:cxnSp>
        <p:nvCxnSpPr>
          <p:cNvPr id="12" name="Straight Arrow Connector 11">
            <a:extLst>
              <a:ext uri="{FF2B5EF4-FFF2-40B4-BE49-F238E27FC236}">
                <a16:creationId xmlns:a16="http://schemas.microsoft.com/office/drawing/2014/main" id="{0C1D7A2A-442B-EE7E-7B88-CDB908C81C26}"/>
              </a:ext>
            </a:extLst>
          </p:cNvPr>
          <p:cNvCxnSpPr>
            <a:cxnSpLocks/>
          </p:cNvCxnSpPr>
          <p:nvPr/>
        </p:nvCxnSpPr>
        <p:spPr>
          <a:xfrm flipH="1">
            <a:off x="5847215" y="2071799"/>
            <a:ext cx="284983" cy="1933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2DB76F-0959-C21A-4881-E8A7C43C534A}"/>
              </a:ext>
            </a:extLst>
          </p:cNvPr>
          <p:cNvCxnSpPr>
            <a:cxnSpLocks/>
          </p:cNvCxnSpPr>
          <p:nvPr/>
        </p:nvCxnSpPr>
        <p:spPr>
          <a:xfrm flipH="1">
            <a:off x="1547664" y="2071799"/>
            <a:ext cx="2637920" cy="121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5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Emergency Department Falls Assessment</a:t>
            </a:r>
          </a:p>
        </p:txBody>
      </p:sp>
      <p:sp>
        <p:nvSpPr>
          <p:cNvPr id="3" name="Content Placeholder 2"/>
          <p:cNvSpPr>
            <a:spLocks noGrp="1"/>
          </p:cNvSpPr>
          <p:nvPr>
            <p:ph sz="half" idx="1"/>
          </p:nvPr>
        </p:nvSpPr>
        <p:spPr/>
        <p:txBody>
          <a:bodyPr>
            <a:normAutofit lnSpcReduction="10000"/>
          </a:bodyPr>
          <a:lstStyle/>
          <a:p>
            <a:r>
              <a:rPr lang="en-GB" sz="1300" dirty="0">
                <a:latin typeface="Arial" panose="020B0604020202020204" pitchFamily="34" charset="0"/>
                <a:cs typeface="Arial" panose="020B0604020202020204" pitchFamily="34" charset="0"/>
              </a:rPr>
              <a:t>All adult patients who are admitted to the Emergency Department must have an Emergency Department specific falls assessment completed within 1 hour of arrival to the Department. This can be found as an electronic assessment on Sunrise &gt; Flowsheets &gt; Assessment and care &gt; ED falls assessment</a:t>
            </a:r>
          </a:p>
          <a:p>
            <a:pPr marL="0" indent="0">
              <a:buNone/>
            </a:pP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If the patient is assessed as being at risk of falls (answer yes to any </a:t>
            </a:r>
            <a:r>
              <a:rPr lang="en-GB" sz="1300" b="1" u="sng" dirty="0">
                <a:latin typeface="Arial" panose="020B0604020202020204" pitchFamily="34" charset="0"/>
                <a:cs typeface="Arial" panose="020B0604020202020204" pitchFamily="34" charset="0"/>
              </a:rPr>
              <a:t>one</a:t>
            </a:r>
            <a:r>
              <a:rPr lang="en-GB" sz="1300" dirty="0">
                <a:latin typeface="Arial" panose="020B0604020202020204" pitchFamily="34" charset="0"/>
                <a:cs typeface="Arial" panose="020B0604020202020204" pitchFamily="34" charset="0"/>
              </a:rPr>
              <a:t> or more of the falls risk assessment), implementation of measures to reduce immediate falls risk (risk factors are listed below the initial falls assessment) is required. This includes a link to the trolley rails assessment</a:t>
            </a:r>
          </a:p>
          <a:p>
            <a:pPr marL="0" indent="0">
              <a:buNone/>
            </a:pP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Following the initial falls risk assessment, further reassessment is required at hour 5 and every 4 hours thereafter that the patient remains in the Emergency Department. Reassessment is also required if the patient sustains a fall in the Department. A prompt for completion of the falls risk assessment is included in the quality round checklist on Sunrise</a:t>
            </a:r>
          </a:p>
          <a:p>
            <a:endParaRPr lang="en-GB" sz="1300" dirty="0"/>
          </a:p>
          <a:p>
            <a:endParaRPr lang="en-GB" dirty="0"/>
          </a:p>
        </p:txBody>
      </p:sp>
      <p:sp>
        <p:nvSpPr>
          <p:cNvPr id="4" name="Content Placeholder 3"/>
          <p:cNvSpPr>
            <a:spLocks noGrp="1"/>
          </p:cNvSpPr>
          <p:nvPr>
            <p:ph sz="half" idx="2"/>
          </p:nvPr>
        </p:nvSpPr>
        <p:spPr/>
        <p:txBody>
          <a:bodyPr>
            <a:normAutofit lnSpcReduction="10000"/>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05" t="26482" r="53744" b="22777"/>
          <a:stretch/>
        </p:blipFill>
        <p:spPr bwMode="auto">
          <a:xfrm>
            <a:off x="4644008" y="1340768"/>
            <a:ext cx="427990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517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DEEAEA-348D-6FFA-87CC-97F00B9FDBC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Bed Rail Assessment</a:t>
            </a:r>
            <a:endParaRPr lang="en-GB" dirty="0"/>
          </a:p>
        </p:txBody>
      </p:sp>
      <p:sp>
        <p:nvSpPr>
          <p:cNvPr id="4" name="Content Placeholder 3">
            <a:extLst>
              <a:ext uri="{FF2B5EF4-FFF2-40B4-BE49-F238E27FC236}">
                <a16:creationId xmlns:a16="http://schemas.microsoft.com/office/drawing/2014/main" id="{530FCD0F-14C8-340A-5E87-E2AC0AF26D75}"/>
              </a:ext>
            </a:extLst>
          </p:cNvPr>
          <p:cNvSpPr>
            <a:spLocks noGrp="1"/>
          </p:cNvSpPr>
          <p:nvPr>
            <p:ph sz="quarter" idx="1"/>
          </p:nvPr>
        </p:nvSpPr>
        <p:spPr/>
        <p:txBody>
          <a:bodyPr/>
          <a:lstStyle/>
          <a:p>
            <a:pPr marL="0" indent="0" algn="ctr">
              <a:lnSpc>
                <a:spcPct val="115000"/>
              </a:lnSpc>
              <a:buNone/>
            </a:pPr>
            <a:r>
              <a:rPr lang="en-GB" sz="1600" b="1" dirty="0">
                <a:latin typeface="Arial" panose="020B0604020202020204" pitchFamily="34" charset="0"/>
                <a:cs typeface="Arial" panose="020B0604020202020204" pitchFamily="34" charset="0"/>
              </a:rPr>
              <a:t>Every adult inpatient should have a Bed Rail Assessment completed or reviewed within 4 hours of admission to a new area and then at least weekly</a:t>
            </a:r>
          </a:p>
          <a:p>
            <a:pPr marL="0" indent="0" algn="ctr">
              <a:buNone/>
            </a:pPr>
            <a:endParaRPr lang="en-GB" sz="1600" dirty="0"/>
          </a:p>
          <a:p>
            <a:endParaRPr lang="en-GB" dirty="0"/>
          </a:p>
          <a:p>
            <a:endParaRPr lang="en-GB" dirty="0"/>
          </a:p>
          <a:p>
            <a:endParaRPr lang="en-GB" dirty="0"/>
          </a:p>
          <a:p>
            <a:endParaRPr lang="en-GB" dirty="0"/>
          </a:p>
          <a:p>
            <a:pPr marL="0" indent="0">
              <a:buNone/>
            </a:pPr>
            <a:endParaRPr lang="en-GB" dirty="0"/>
          </a:p>
          <a:p>
            <a:pPr marL="0" indent="0" algn="ctr">
              <a:buNone/>
            </a:pPr>
            <a:endParaRPr lang="en-GB" sz="2400" dirty="0">
              <a:latin typeface="Arial" panose="020B0604020202020204" pitchFamily="34" charset="0"/>
              <a:cs typeface="Arial" panose="020B0604020202020204" pitchFamily="34" charset="0"/>
            </a:endParaRPr>
          </a:p>
        </p:txBody>
      </p:sp>
      <p:pic>
        <p:nvPicPr>
          <p:cNvPr id="5" name="Content Placeholder 6">
            <a:extLst>
              <a:ext uri="{FF2B5EF4-FFF2-40B4-BE49-F238E27FC236}">
                <a16:creationId xmlns:a16="http://schemas.microsoft.com/office/drawing/2014/main" id="{A32F6D48-6997-9B93-1E47-C83C5BC5AE03}"/>
              </a:ext>
            </a:extLst>
          </p:cNvPr>
          <p:cNvPicPr>
            <a:picLocks noChangeAspect="1"/>
          </p:cNvPicPr>
          <p:nvPr/>
        </p:nvPicPr>
        <p:blipFill rotWithShape="1">
          <a:blip r:embed="rId2"/>
          <a:srcRect l="29070" t="43866" r="31704" b="17815"/>
          <a:stretch/>
        </p:blipFill>
        <p:spPr>
          <a:xfrm>
            <a:off x="356039" y="2348880"/>
            <a:ext cx="3780418" cy="2448271"/>
          </a:xfrm>
          <a:prstGeom prst="rect">
            <a:avLst/>
          </a:prstGeom>
        </p:spPr>
      </p:pic>
      <p:sp>
        <p:nvSpPr>
          <p:cNvPr id="7" name="TextBox 6">
            <a:extLst>
              <a:ext uri="{FF2B5EF4-FFF2-40B4-BE49-F238E27FC236}">
                <a16:creationId xmlns:a16="http://schemas.microsoft.com/office/drawing/2014/main" id="{562D5602-9232-9560-D4B1-912E6B9EE452}"/>
              </a:ext>
            </a:extLst>
          </p:cNvPr>
          <p:cNvSpPr txBox="1"/>
          <p:nvPr/>
        </p:nvSpPr>
        <p:spPr>
          <a:xfrm>
            <a:off x="4233672" y="2132856"/>
            <a:ext cx="4572000" cy="4371325"/>
          </a:xfrm>
          <a:prstGeom prst="rect">
            <a:avLst/>
          </a:prstGeom>
          <a:noFill/>
        </p:spPr>
        <p:txBody>
          <a:bodyPr wrap="square">
            <a:spAutoFit/>
          </a:bodyPr>
          <a:lstStyle/>
          <a:p>
            <a:pPr lvl="0" algn="ctr">
              <a:lnSpc>
                <a:spcPct val="115000"/>
              </a:lnSpc>
            </a:pPr>
            <a:r>
              <a:rPr lang="en-GB"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Bed rails should be thought of as an intervention that requires serious consideration prior to use</a:t>
            </a:r>
          </a:p>
          <a:p>
            <a:pPr lvl="0" algn="just">
              <a:lnSpc>
                <a:spcPct val="115000"/>
              </a:lnSpc>
            </a:pPr>
            <a:endParaRPr lang="en-GB" sz="1200"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pPr>
            <a:endParaRPr lang="en-GB" sz="1200"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pPr>
            <a:endParaRPr lang="en-GB" sz="1200"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pPr>
            <a:r>
              <a:rPr lang="en-GB" sz="1200" dirty="0">
                <a:latin typeface="Arial" panose="020B0604020202020204" pitchFamily="34" charset="0"/>
                <a:ea typeface="Calibri" panose="020F0502020204030204" pitchFamily="34" charset="0"/>
                <a:cs typeface="Times New Roman" panose="02020603050405020304" pitchFamily="18" charset="0"/>
              </a:rPr>
              <a:t>When completing the assessment remember:</a:t>
            </a:r>
          </a:p>
          <a:p>
            <a:pPr lvl="0" algn="just">
              <a:lnSpc>
                <a:spcPct val="115000"/>
              </a:lnSpc>
            </a:pPr>
            <a:endParaRPr lang="en-GB" sz="1200" dirty="0">
              <a:latin typeface="Arial" panose="020B0604020202020204" pitchFamily="34" charset="0"/>
              <a:ea typeface="Calibri" panose="020F0502020204030204" pitchFamily="34" charset="0"/>
              <a:cs typeface="Times New Roman" panose="02020603050405020304" pitchFamily="18" charset="0"/>
            </a:endParaRPr>
          </a:p>
          <a:p>
            <a:pPr lvl="1" indent="-342900">
              <a:lnSpc>
                <a:spcPct val="115000"/>
              </a:lnSpc>
              <a:buFont typeface="Symbol" panose="05050102010706020507" pitchFamily="18" charset="2"/>
              <a:buChar char=""/>
            </a:pPr>
            <a:r>
              <a:rPr lang="en-GB" sz="1200" dirty="0">
                <a:latin typeface="Arial" panose="020B0604020202020204" pitchFamily="34" charset="0"/>
                <a:cs typeface="Times New Roman" panose="02020603050405020304" pitchFamily="18" charset="0"/>
              </a:rPr>
              <a:t>Patients with capacity can make their own decisions about bedrail use.</a:t>
            </a:r>
          </a:p>
          <a:p>
            <a:pPr lvl="1" indent="-342900">
              <a:lnSpc>
                <a:spcPct val="115000"/>
              </a:lnSpc>
              <a:buFont typeface="Symbol" panose="05050102010706020507" pitchFamily="18" charset="2"/>
              <a:buChar char=""/>
            </a:pPr>
            <a:r>
              <a:rPr lang="en-GB" sz="1200" dirty="0">
                <a:latin typeface="Arial" panose="020B0604020202020204" pitchFamily="34" charset="0"/>
                <a:cs typeface="Times New Roman" panose="02020603050405020304" pitchFamily="18" charset="0"/>
              </a:rPr>
              <a:t>Patients with visual impairment may be more vulnerable to falling from bed.</a:t>
            </a:r>
          </a:p>
          <a:p>
            <a:pPr lvl="1" indent="-342900">
              <a:lnSpc>
                <a:spcPct val="115000"/>
              </a:lnSpc>
              <a:buFont typeface="Symbol" panose="05050102010706020507" pitchFamily="18" charset="2"/>
              <a:buChar char=""/>
            </a:pPr>
            <a:r>
              <a:rPr lang="en-GB" sz="1200" dirty="0">
                <a:latin typeface="Arial" panose="020B0604020202020204" pitchFamily="34" charset="0"/>
                <a:cs typeface="Times New Roman" panose="02020603050405020304" pitchFamily="18" charset="0"/>
              </a:rPr>
              <a:t>Patients with involuntary movements (e.g., spasms) may be more vulnerable to falling from bed and if bedrails are used, may need padded covers.</a:t>
            </a:r>
          </a:p>
          <a:p>
            <a:pPr lvl="1" indent="-342900">
              <a:lnSpc>
                <a:spcPct val="115000"/>
              </a:lnSpc>
              <a:spcAft>
                <a:spcPts val="1000"/>
              </a:spcAft>
              <a:buFont typeface="Symbol" panose="05050102010706020507" pitchFamily="18" charset="2"/>
              <a:buChar char=""/>
            </a:pPr>
            <a:r>
              <a:rPr lang="en-GB" sz="1200" dirty="0">
                <a:latin typeface="Arial" panose="020B0604020202020204" pitchFamily="34" charset="0"/>
                <a:cs typeface="Times New Roman" panose="02020603050405020304" pitchFamily="18" charset="0"/>
              </a:rPr>
              <a:t>Patients &lt;40kg and/or 146cm are at higher risk of entrapment, assess risk, document, and consider alternative measures.</a:t>
            </a:r>
            <a:endParaRPr lang="en-GB" sz="12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Symbol" panose="05050102010706020507" pitchFamily="18" charset="2"/>
              <a:buChar char=""/>
            </a:pPr>
            <a:r>
              <a:rPr lang="en-GB" sz="1200" dirty="0">
                <a:solidFill>
                  <a:srgbClr val="FF0000"/>
                </a:solidFill>
                <a:latin typeface="Arial" panose="020B0604020202020204" pitchFamily="34" charset="0"/>
                <a:cs typeface="Arial" panose="020B0604020202020204" pitchFamily="34" charset="0"/>
              </a:rPr>
              <a:t>Bed rails should </a:t>
            </a:r>
            <a:r>
              <a:rPr lang="en-GB" sz="1200" b="1" dirty="0">
                <a:solidFill>
                  <a:srgbClr val="FF0000"/>
                </a:solidFill>
                <a:latin typeface="Arial" panose="020B0604020202020204" pitchFamily="34" charset="0"/>
                <a:cs typeface="Arial" panose="020B0604020202020204" pitchFamily="34" charset="0"/>
              </a:rPr>
              <a:t>not</a:t>
            </a:r>
            <a:r>
              <a:rPr lang="en-GB" sz="1200" dirty="0">
                <a:solidFill>
                  <a:srgbClr val="FF0000"/>
                </a:solidFill>
                <a:latin typeface="Arial" panose="020B0604020202020204" pitchFamily="34" charset="0"/>
                <a:cs typeface="Arial" panose="020B0604020202020204" pitchFamily="34" charset="0"/>
              </a:rPr>
              <a:t> be used as a form of restraint</a:t>
            </a:r>
          </a:p>
          <a:p>
            <a:pPr lvl="0" algn="just">
              <a:lnSpc>
                <a:spcPct val="115000"/>
              </a:lnSpc>
              <a:spcAft>
                <a:spcPts val="10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phic 10" descr="Thought bubble with solid fill">
            <a:extLst>
              <a:ext uri="{FF2B5EF4-FFF2-40B4-BE49-F238E27FC236}">
                <a16:creationId xmlns:a16="http://schemas.microsoft.com/office/drawing/2014/main" id="{420092D1-C3C6-2DA4-B655-6C3CF1FE10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6336" y="2674944"/>
            <a:ext cx="914400" cy="914400"/>
          </a:xfrm>
          <a:prstGeom prst="rect">
            <a:avLst/>
          </a:prstGeom>
        </p:spPr>
      </p:pic>
    </p:spTree>
    <p:extLst>
      <p:ext uri="{BB962C8B-B14F-4D97-AF65-F5344CB8AC3E}">
        <p14:creationId xmlns:p14="http://schemas.microsoft.com/office/powerpoint/2010/main" val="226406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BACC-3F79-0411-E067-5B4CCBF950E4}"/>
              </a:ext>
            </a:extLst>
          </p:cNvPr>
          <p:cNvSpPr>
            <a:spLocks noGrp="1"/>
          </p:cNvSpPr>
          <p:nvPr>
            <p:ph type="title"/>
          </p:nvPr>
        </p:nvSpPr>
        <p:spPr/>
        <p:txBody>
          <a:bodyPr vert="horz" lIns="91440" tIns="45720" rIns="91440" bIns="45720" anchor="b">
            <a:normAutofit/>
          </a:bodyPr>
          <a:lstStyle/>
          <a:p>
            <a:r>
              <a:rPr lang="en-GB" dirty="0"/>
              <a:t>Adult Bed/Trolley risk assessment</a:t>
            </a:r>
          </a:p>
        </p:txBody>
      </p:sp>
      <p:sp>
        <p:nvSpPr>
          <p:cNvPr id="3" name="Content Placeholder 2">
            <a:extLst>
              <a:ext uri="{FF2B5EF4-FFF2-40B4-BE49-F238E27FC236}">
                <a16:creationId xmlns:a16="http://schemas.microsoft.com/office/drawing/2014/main" id="{3AF37E18-EA83-F1E8-9338-87653684A4B6}"/>
              </a:ext>
            </a:extLst>
          </p:cNvPr>
          <p:cNvSpPr>
            <a:spLocks noGrp="1"/>
          </p:cNvSpPr>
          <p:nvPr>
            <p:ph sz="quarter" idx="1"/>
          </p:nvPr>
        </p:nvSpPr>
        <p:spPr/>
        <p:txBody>
          <a:bodyPr vert="horz" lIns="91440" tIns="45720" rIns="91440" bIns="45720" anchor="t">
            <a:normAutofit/>
          </a:bodyPr>
          <a:lstStyle/>
          <a:p>
            <a:pPr marL="0" indent="0">
              <a:buNone/>
            </a:pPr>
            <a:r>
              <a:rPr lang="en-GB" sz="2800" dirty="0">
                <a:latin typeface="Arial"/>
                <a:cs typeface="Arial"/>
              </a:rPr>
              <a:t>Follow this chart to help you</a:t>
            </a:r>
          </a:p>
          <a:p>
            <a:pPr marL="0" indent="0">
              <a:buNone/>
            </a:pPr>
            <a:r>
              <a:rPr lang="en-GB" sz="2800" dirty="0">
                <a:latin typeface="Arial"/>
                <a:cs typeface="Arial"/>
              </a:rPr>
              <a:t>risk assessment to avoid</a:t>
            </a:r>
          </a:p>
          <a:p>
            <a:pPr marL="0" indent="0">
              <a:buNone/>
            </a:pPr>
            <a:r>
              <a:rPr lang="en-GB" sz="2800" dirty="0">
                <a:latin typeface="Arial"/>
                <a:cs typeface="Arial"/>
              </a:rPr>
              <a:t>the risk of harm .</a:t>
            </a:r>
          </a:p>
          <a:p>
            <a:pPr marL="0" indent="0">
              <a:buNone/>
            </a:pPr>
            <a:r>
              <a:rPr lang="en-GB" dirty="0"/>
              <a:t> </a:t>
            </a:r>
          </a:p>
          <a:p>
            <a:pPr marL="0" indent="0">
              <a:buNone/>
            </a:pPr>
            <a:endParaRPr lang="en-GB" dirty="0"/>
          </a:p>
        </p:txBody>
      </p:sp>
      <p:pic>
        <p:nvPicPr>
          <p:cNvPr id="5" name="Picture 4">
            <a:extLst>
              <a:ext uri="{FF2B5EF4-FFF2-40B4-BE49-F238E27FC236}">
                <a16:creationId xmlns:a16="http://schemas.microsoft.com/office/drawing/2014/main" id="{0B39E88F-3226-0B77-5053-6ABA4D032E66}"/>
              </a:ext>
            </a:extLst>
          </p:cNvPr>
          <p:cNvPicPr>
            <a:picLocks noChangeAspect="1"/>
          </p:cNvPicPr>
          <p:nvPr/>
        </p:nvPicPr>
        <p:blipFill>
          <a:blip r:embed="rId2"/>
          <a:stretch>
            <a:fillRect/>
          </a:stretch>
        </p:blipFill>
        <p:spPr>
          <a:xfrm>
            <a:off x="4932040" y="1484784"/>
            <a:ext cx="3960440" cy="4752527"/>
          </a:xfrm>
          <a:prstGeom prst="rect">
            <a:avLst/>
          </a:prstGeom>
        </p:spPr>
      </p:pic>
    </p:spTree>
    <p:extLst>
      <p:ext uri="{BB962C8B-B14F-4D97-AF65-F5344CB8AC3E}">
        <p14:creationId xmlns:p14="http://schemas.microsoft.com/office/powerpoint/2010/main" val="392783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C038-5CDD-8B5F-B808-08CF9BA941EB}"/>
              </a:ext>
            </a:extLst>
          </p:cNvPr>
          <p:cNvSpPr>
            <a:spLocks noGrp="1"/>
          </p:cNvSpPr>
          <p:nvPr>
            <p:ph type="title"/>
          </p:nvPr>
        </p:nvSpPr>
        <p:spPr/>
        <p:txBody>
          <a:bodyPr vert="horz" lIns="91440" tIns="45720" rIns="91440" bIns="45720" anchor="b">
            <a:normAutofit/>
          </a:bodyPr>
          <a:lstStyle/>
          <a:p>
            <a:r>
              <a:rPr lang="en-GB" dirty="0"/>
              <a:t>Risk Management</a:t>
            </a:r>
          </a:p>
        </p:txBody>
      </p:sp>
      <p:sp>
        <p:nvSpPr>
          <p:cNvPr id="3" name="Content Placeholder 2">
            <a:extLst>
              <a:ext uri="{FF2B5EF4-FFF2-40B4-BE49-F238E27FC236}">
                <a16:creationId xmlns:a16="http://schemas.microsoft.com/office/drawing/2014/main" id="{BFBD6D3D-D699-D151-7D1C-3D847ED886EC}"/>
              </a:ext>
            </a:extLst>
          </p:cNvPr>
          <p:cNvSpPr>
            <a:spLocks noGrp="1"/>
          </p:cNvSpPr>
          <p:nvPr>
            <p:ph sz="half" idx="1"/>
          </p:nvPr>
        </p:nvSpPr>
        <p:spPr/>
        <p:txBody>
          <a:bodyPr vert="horz" lIns="91440" tIns="45720" rIns="91440" bIns="45720" anchor="ctr">
            <a:normAutofit/>
          </a:bodyPr>
          <a:lstStyle/>
          <a:p>
            <a:pPr marL="0" indent="0">
              <a:buNone/>
            </a:pPr>
            <a:endParaRPr lang="en-GB" sz="1100" dirty="0">
              <a:latin typeface="Calibri"/>
              <a:cs typeface="Calibri"/>
            </a:endParaRPr>
          </a:p>
          <a:p>
            <a:pPr marL="0" indent="0">
              <a:buNone/>
            </a:pPr>
            <a:endParaRPr lang="en-GB" sz="1100" dirty="0">
              <a:latin typeface="Calibri"/>
              <a:cs typeface="Calibri"/>
            </a:endParaRPr>
          </a:p>
          <a:p>
            <a:pPr marL="0" indent="0">
              <a:buNone/>
            </a:pPr>
            <a:endParaRPr lang="en-GB" sz="1100" dirty="0">
              <a:latin typeface="Calibri"/>
              <a:cs typeface="Calibri"/>
            </a:endParaRPr>
          </a:p>
          <a:p>
            <a:pPr algn="just">
              <a:buNone/>
            </a:pPr>
            <a:r>
              <a:rPr lang="en-GB" sz="1100" dirty="0">
                <a:latin typeface="Calibri"/>
                <a:cs typeface="Calibri"/>
              </a:rPr>
              <a:t>Our adverse incident investigations have shown that the physical or clinical condition of bed occupants means that some are at greater risk of entrapment in bed rails. Those at greater risk could include older people, adults or children with: </a:t>
            </a:r>
          </a:p>
          <a:p>
            <a:pPr>
              <a:buNone/>
            </a:pPr>
            <a:endParaRPr lang="en-GB" sz="1100" dirty="0">
              <a:latin typeface="Calibri"/>
              <a:cs typeface="Calibri"/>
            </a:endParaRPr>
          </a:p>
          <a:p>
            <a:pPr>
              <a:buNone/>
            </a:pPr>
            <a:r>
              <a:rPr lang="en-GB" sz="1100" dirty="0">
                <a:latin typeface="Calibri"/>
                <a:cs typeface="Calibri"/>
              </a:rPr>
              <a:t>• communication problems</a:t>
            </a:r>
          </a:p>
          <a:p>
            <a:pPr>
              <a:buNone/>
            </a:pPr>
            <a:r>
              <a:rPr lang="en-GB" sz="1100" dirty="0">
                <a:latin typeface="Calibri"/>
                <a:cs typeface="Calibri"/>
              </a:rPr>
              <a:t> • confusion, agitation or delirium</a:t>
            </a:r>
          </a:p>
          <a:p>
            <a:pPr>
              <a:buNone/>
            </a:pPr>
            <a:r>
              <a:rPr lang="en-GB" sz="1100" dirty="0">
                <a:latin typeface="Calibri"/>
                <a:cs typeface="Calibri"/>
              </a:rPr>
              <a:t> • learning disabilities</a:t>
            </a:r>
          </a:p>
          <a:p>
            <a:pPr>
              <a:buNone/>
            </a:pPr>
            <a:r>
              <a:rPr lang="en-GB" sz="1100" dirty="0">
                <a:latin typeface="Calibri"/>
                <a:cs typeface="Calibri"/>
              </a:rPr>
              <a:t> • dementia</a:t>
            </a:r>
          </a:p>
          <a:p>
            <a:pPr>
              <a:buNone/>
            </a:pPr>
            <a:r>
              <a:rPr lang="en-GB" sz="1100" dirty="0">
                <a:latin typeface="Calibri"/>
                <a:cs typeface="Calibri"/>
              </a:rPr>
              <a:t> • repetitive or involuntary movements</a:t>
            </a:r>
          </a:p>
          <a:p>
            <a:pPr>
              <a:buNone/>
            </a:pPr>
            <a:r>
              <a:rPr lang="en-GB" sz="1100" dirty="0">
                <a:latin typeface="Calibri"/>
                <a:cs typeface="Calibri"/>
              </a:rPr>
              <a:t> • high or low body mass (which may change entrapment risks)</a:t>
            </a:r>
          </a:p>
          <a:p>
            <a:pPr>
              <a:buNone/>
            </a:pPr>
            <a:r>
              <a:rPr lang="en-GB" sz="1100" dirty="0">
                <a:latin typeface="Calibri"/>
                <a:cs typeface="Calibri"/>
              </a:rPr>
              <a:t> • impaired or restricted mobility</a:t>
            </a:r>
          </a:p>
          <a:p>
            <a:pPr>
              <a:buNone/>
            </a:pPr>
            <a:r>
              <a:rPr lang="en-GB" sz="1100" dirty="0">
                <a:latin typeface="Calibri"/>
                <a:cs typeface="Calibri"/>
              </a:rPr>
              <a:t> • Variable levels of consciousness, or those under sedation.</a:t>
            </a:r>
          </a:p>
          <a:p>
            <a:pPr>
              <a:buNone/>
            </a:pPr>
            <a:endParaRPr lang="en-GB" sz="1100" dirty="0">
              <a:latin typeface="Calibri"/>
              <a:cs typeface="Calibri"/>
            </a:endParaRPr>
          </a:p>
          <a:p>
            <a:pPr>
              <a:buNone/>
            </a:pPr>
            <a:r>
              <a:rPr lang="en-GB" sz="1100" dirty="0">
                <a:latin typeface="Calibri"/>
                <a:cs typeface="Calibri"/>
              </a:rPr>
              <a:t> Risk assessments should account for any characteristics which might put the bed user at greater risk from use of bed rails. The decision to use bed rails should be made with the consent of the bed user whenever possible. The reasoning for the decision to issue bed rails should be effectively communicated and recorded, including to the carers or family members when this is appropriate.</a:t>
            </a:r>
          </a:p>
          <a:p>
            <a:pPr marL="0" indent="0" algn="just">
              <a:buNone/>
            </a:pPr>
            <a:endParaRPr lang="en-GB" sz="1100" dirty="0">
              <a:latin typeface="Arial"/>
              <a:cs typeface="Calibri"/>
            </a:endParaRPr>
          </a:p>
          <a:p>
            <a:pPr marL="0" indent="0">
              <a:buFont typeface="Wingdings 2"/>
              <a:buNone/>
            </a:pPr>
            <a:endParaRPr lang="en-GB" dirty="0">
              <a:solidFill>
                <a:srgbClr val="000000"/>
              </a:solidFill>
              <a:latin typeface="Georgia"/>
              <a:cs typeface="Calibri"/>
            </a:endParaRPr>
          </a:p>
          <a:p>
            <a:pPr marL="0" indent="0">
              <a:buNone/>
            </a:pPr>
            <a:endParaRPr lang="en-GB" dirty="0">
              <a:solidFill>
                <a:srgbClr val="000000"/>
              </a:solidFill>
              <a:latin typeface="Georgia"/>
              <a:cs typeface="Calibri"/>
            </a:endParaRPr>
          </a:p>
        </p:txBody>
      </p:sp>
      <p:graphicFrame>
        <p:nvGraphicFramePr>
          <p:cNvPr id="8" name="Content Placeholder 7">
            <a:extLst>
              <a:ext uri="{FF2B5EF4-FFF2-40B4-BE49-F238E27FC236}">
                <a16:creationId xmlns:a16="http://schemas.microsoft.com/office/drawing/2014/main" id="{19D05F54-947C-B041-118C-880011F149F6}"/>
              </a:ext>
            </a:extLst>
          </p:cNvPr>
          <p:cNvGraphicFramePr>
            <a:graphicFrameLocks noGrp="1"/>
          </p:cNvGraphicFramePr>
          <p:nvPr>
            <p:ph sz="half" idx="2"/>
            <p:extLst>
              <p:ext uri="{D42A27DB-BD31-4B8C-83A1-F6EECF244321}">
                <p14:modId xmlns:p14="http://schemas.microsoft.com/office/powerpoint/2010/main" val="3288708331"/>
              </p:ext>
            </p:extLst>
          </p:nvPr>
        </p:nvGraphicFramePr>
        <p:xfrm>
          <a:off x="4800600" y="1952469"/>
          <a:ext cx="4038600" cy="3108960"/>
        </p:xfrm>
        <a:graphic>
          <a:graphicData uri="http://schemas.openxmlformats.org/drawingml/2006/table">
            <a:tbl>
              <a:tblPr bandRow="1">
                <a:tableStyleId>{5C22544A-7EE6-4342-B048-85BDC9FD1C3A}</a:tableStyleId>
              </a:tblPr>
              <a:tblGrid>
                <a:gridCol w="4038600">
                  <a:extLst>
                    <a:ext uri="{9D8B030D-6E8A-4147-A177-3AD203B41FA5}">
                      <a16:colId xmlns:a16="http://schemas.microsoft.com/office/drawing/2014/main" val="1015573405"/>
                    </a:ext>
                  </a:extLst>
                </a:gridCol>
              </a:tblGrid>
              <a:tr h="190500">
                <a:tc>
                  <a:txBody>
                    <a:bodyPr/>
                    <a:lstStyle/>
                    <a:p>
                      <a:pPr fontAlgn="t"/>
                      <a:endParaRPr lang="en-GB">
                        <a:effectLst/>
                        <a:highlight>
                          <a:srgbClr val="4472C4"/>
                        </a:highlight>
                      </a:endParaRPr>
                    </a:p>
                    <a:p>
                      <a:pPr algn="l" rtl="0" fontAlgn="base"/>
                      <a:r>
                        <a:rPr lang="en-GB" sz="1100" b="1" i="0">
                          <a:solidFill>
                            <a:srgbClr val="FFFFFF"/>
                          </a:solidFill>
                          <a:effectLst/>
                          <a:highlight>
                            <a:srgbClr val="4472C4"/>
                          </a:highlight>
                          <a:latin typeface="Calibri" panose="020F0502020204030204" pitchFamily="34" charset="0"/>
                        </a:rPr>
                        <a:t>CASE STUDY 1 – Inappropriate prescription leading to fall A bed occupant died after climbing over the bed rails and falling. </a:t>
                      </a:r>
                      <a:endParaRPr lang="en-GB" b="1" i="0">
                        <a:solidFill>
                          <a:srgbClr val="FFFFFF"/>
                        </a:solidFill>
                        <a:effectLst/>
                        <a:highlight>
                          <a:srgbClr val="4472C4"/>
                        </a:highlight>
                      </a:endParaRPr>
                    </a:p>
                    <a:p>
                      <a:pPr algn="l" rtl="0" fontAlgn="base"/>
                      <a:r>
                        <a:rPr lang="en-GB" sz="1100" b="1" i="0">
                          <a:solidFill>
                            <a:srgbClr val="FFFFFF"/>
                          </a:solidFill>
                          <a:effectLst/>
                          <a:highlight>
                            <a:srgbClr val="4472C4"/>
                          </a:highlight>
                          <a:latin typeface="Calibri" panose="020F0502020204030204" pitchFamily="34" charset="0"/>
                        </a:rPr>
                        <a:t> </a:t>
                      </a:r>
                      <a:endParaRPr lang="en-GB" b="1" i="0">
                        <a:solidFill>
                          <a:srgbClr val="FFFFFF"/>
                        </a:solidFill>
                        <a:effectLst/>
                        <a:highlight>
                          <a:srgbClr val="4472C4"/>
                        </a:highlight>
                      </a:endParaRPr>
                    </a:p>
                  </a:txBody>
                  <a:tcPr marL="66675" marR="66675">
                    <a:lnL w="38100" cap="flat" cmpd="sng" algn="ctr">
                      <a:solidFill>
                        <a:srgbClr val="4472C4"/>
                      </a:solidFill>
                      <a:prstDash val="solid"/>
                      <a:round/>
                      <a:headEnd type="none" w="med" len="med"/>
                      <a:tailEnd type="none" w="med" len="med"/>
                    </a:lnL>
                    <a:lnR>
                      <a:noFill/>
                    </a:lnR>
                    <a:lnT w="38100" cap="flat" cmpd="sng" algn="ctr">
                      <a:solidFill>
                        <a:srgbClr val="4472C4"/>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884487411"/>
                  </a:ext>
                </a:extLst>
              </a:tr>
              <a:tr h="190500">
                <a:tc>
                  <a:txBody>
                    <a:bodyPr/>
                    <a:lstStyle/>
                    <a:p>
                      <a:pPr fontAlgn="t"/>
                      <a:endParaRPr lang="en-GB">
                        <a:effectLst/>
                        <a:highlight>
                          <a:srgbClr val="4472C4"/>
                        </a:highlight>
                      </a:endParaRPr>
                    </a:p>
                    <a:p>
                      <a:pPr algn="l" rtl="0" fontAlgn="base"/>
                      <a:r>
                        <a:rPr lang="en-GB" sz="1100" b="1" i="0">
                          <a:solidFill>
                            <a:srgbClr val="FFFFFF"/>
                          </a:solidFill>
                          <a:effectLst/>
                          <a:highlight>
                            <a:srgbClr val="4472C4"/>
                          </a:highlight>
                          <a:latin typeface="Calibri" panose="020F0502020204030204" pitchFamily="34" charset="0"/>
                        </a:rPr>
                        <a:t>The user touched the bed position control and raised the bed to its maximum height. They then tried to get out of the bed by climbing over the rail, only to fall and suffer a broken neck. The additional height of the bed rail likely increased the severity of the injury. </a:t>
                      </a:r>
                      <a:endParaRPr lang="en-GB" b="1" i="0">
                        <a:solidFill>
                          <a:srgbClr val="FFFFFF"/>
                        </a:solidFill>
                        <a:effectLst/>
                        <a:highlight>
                          <a:srgbClr val="4472C4"/>
                        </a:highlight>
                      </a:endParaRPr>
                    </a:p>
                  </a:txBody>
                  <a:tcPr marL="66675" marR="66675">
                    <a:lnL w="38100" cap="flat" cmpd="sng" algn="ctr">
                      <a:solidFill>
                        <a:srgbClr val="4472C4"/>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1532005830"/>
                  </a:ext>
                </a:extLst>
              </a:tr>
              <a:tr h="190500">
                <a:tc>
                  <a:txBody>
                    <a:bodyPr/>
                    <a:lstStyle/>
                    <a:p>
                      <a:pPr fontAlgn="t"/>
                      <a:endParaRPr lang="en-GB">
                        <a:effectLst/>
                        <a:highlight>
                          <a:srgbClr val="4472C4"/>
                        </a:highlight>
                      </a:endParaRPr>
                    </a:p>
                    <a:p>
                      <a:pPr algn="l" rtl="0" fontAlgn="base"/>
                      <a:r>
                        <a:rPr lang="en-GB" sz="1100" b="1" i="0">
                          <a:solidFill>
                            <a:srgbClr val="FFFFFF"/>
                          </a:solidFill>
                          <a:effectLst/>
                          <a:highlight>
                            <a:srgbClr val="4472C4"/>
                          </a:highlight>
                          <a:latin typeface="Calibri" panose="020F0502020204030204" pitchFamily="34" charset="0"/>
                        </a:rPr>
                        <a:t>Advice – If bed users are known to be in a confused state, then bed rails may serve to increase the overall risk of injury. A risk assessment should have identified the hazard of leaving bed controls accessible and the potential for an increased fall height.  </a:t>
                      </a:r>
                      <a:endParaRPr lang="en-GB" b="1" i="0">
                        <a:solidFill>
                          <a:srgbClr val="FFFFFF"/>
                        </a:solidFill>
                        <a:effectLst/>
                        <a:highlight>
                          <a:srgbClr val="4472C4"/>
                        </a:highlight>
                      </a:endParaRPr>
                    </a:p>
                    <a:p>
                      <a:pPr algn="l" rtl="0" fontAlgn="base"/>
                      <a:r>
                        <a:rPr lang="en-GB" sz="1100" b="1" i="0">
                          <a:solidFill>
                            <a:srgbClr val="FFFFFF"/>
                          </a:solidFill>
                          <a:effectLst/>
                          <a:highlight>
                            <a:srgbClr val="4472C4"/>
                          </a:highlight>
                          <a:latin typeface="Calibri" panose="020F0502020204030204" pitchFamily="34" charset="0"/>
                        </a:rPr>
                        <a:t> </a:t>
                      </a:r>
                      <a:endParaRPr lang="en-GB" b="1" i="0">
                        <a:solidFill>
                          <a:srgbClr val="FFFFFF"/>
                        </a:solidFill>
                        <a:effectLst/>
                        <a:highlight>
                          <a:srgbClr val="4472C4"/>
                        </a:highlight>
                      </a:endParaRPr>
                    </a:p>
                  </a:txBody>
                  <a:tcPr marL="66675" marR="66675">
                    <a:lnL w="38100" cap="flat" cmpd="sng" algn="ctr">
                      <a:solidFill>
                        <a:srgbClr val="4472C4"/>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381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3314250801"/>
                  </a:ext>
                </a:extLst>
              </a:tr>
            </a:tbl>
          </a:graphicData>
        </a:graphic>
      </p:graphicFrame>
    </p:spTree>
    <p:extLst>
      <p:ext uri="{BB962C8B-B14F-4D97-AF65-F5344CB8AC3E}">
        <p14:creationId xmlns:p14="http://schemas.microsoft.com/office/powerpoint/2010/main" val="268853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73BE-003E-F44B-145A-9B3CB2D26FF7}"/>
              </a:ext>
            </a:extLst>
          </p:cNvPr>
          <p:cNvSpPr>
            <a:spLocks noGrp="1"/>
          </p:cNvSpPr>
          <p:nvPr>
            <p:ph type="title"/>
          </p:nvPr>
        </p:nvSpPr>
        <p:spPr/>
        <p:txBody>
          <a:bodyPr vert="horz" lIns="91440" tIns="45720" rIns="91440" bIns="45720" anchor="b">
            <a:normAutofit/>
          </a:bodyPr>
          <a:lstStyle/>
          <a:p>
            <a:r>
              <a:rPr lang="en-GB" dirty="0"/>
              <a:t>Case study 2</a:t>
            </a:r>
          </a:p>
        </p:txBody>
      </p:sp>
      <p:pic>
        <p:nvPicPr>
          <p:cNvPr id="4" name="Content Placeholder 3" descr="A person using a bed rail&#10;&#10;Description automatically generated">
            <a:extLst>
              <a:ext uri="{FF2B5EF4-FFF2-40B4-BE49-F238E27FC236}">
                <a16:creationId xmlns:a16="http://schemas.microsoft.com/office/drawing/2014/main" id="{40B817E4-005D-1831-AD02-6A4610800A37}"/>
              </a:ext>
            </a:extLst>
          </p:cNvPr>
          <p:cNvPicPr>
            <a:picLocks noGrp="1" noChangeAspect="1"/>
          </p:cNvPicPr>
          <p:nvPr>
            <p:ph sz="quarter" idx="1"/>
          </p:nvPr>
        </p:nvPicPr>
        <p:blipFill>
          <a:blip r:embed="rId2"/>
          <a:stretch>
            <a:fillRect/>
          </a:stretch>
        </p:blipFill>
        <p:spPr>
          <a:xfrm>
            <a:off x="1285482" y="2177301"/>
            <a:ext cx="6255396" cy="3308969"/>
          </a:xfrm>
        </p:spPr>
      </p:pic>
    </p:spTree>
    <p:extLst>
      <p:ext uri="{BB962C8B-B14F-4D97-AF65-F5344CB8AC3E}">
        <p14:creationId xmlns:p14="http://schemas.microsoft.com/office/powerpoint/2010/main" val="301488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2637-634F-E082-BFCF-8F1416241B84}"/>
              </a:ext>
            </a:extLst>
          </p:cNvPr>
          <p:cNvSpPr>
            <a:spLocks noGrp="1"/>
          </p:cNvSpPr>
          <p:nvPr>
            <p:ph type="title"/>
          </p:nvPr>
        </p:nvSpPr>
        <p:spPr/>
        <p:txBody>
          <a:bodyPr vert="horz" lIns="91440" tIns="45720" rIns="91440" bIns="45720" anchor="b">
            <a:normAutofit/>
          </a:bodyPr>
          <a:lstStyle/>
          <a:p>
            <a:r>
              <a:rPr lang="en-GB"/>
              <a:t>Case study 3</a:t>
            </a:r>
          </a:p>
        </p:txBody>
      </p:sp>
      <p:pic>
        <p:nvPicPr>
          <p:cNvPr id="4" name="Content Placeholder 3" descr="A person sitting in a chair&#10;&#10;Description automatically generated">
            <a:extLst>
              <a:ext uri="{FF2B5EF4-FFF2-40B4-BE49-F238E27FC236}">
                <a16:creationId xmlns:a16="http://schemas.microsoft.com/office/drawing/2014/main" id="{B9BB9BBC-7AE8-05D9-A53F-344518036930}"/>
              </a:ext>
            </a:extLst>
          </p:cNvPr>
          <p:cNvPicPr>
            <a:picLocks noGrp="1" noChangeAspect="1"/>
          </p:cNvPicPr>
          <p:nvPr>
            <p:ph sz="quarter" idx="1"/>
          </p:nvPr>
        </p:nvPicPr>
        <p:blipFill>
          <a:blip r:embed="rId2"/>
          <a:stretch>
            <a:fillRect/>
          </a:stretch>
        </p:blipFill>
        <p:spPr>
          <a:xfrm>
            <a:off x="596854" y="1527048"/>
            <a:ext cx="7913716" cy="4572000"/>
          </a:xfrm>
        </p:spPr>
      </p:pic>
    </p:spTree>
    <p:extLst>
      <p:ext uri="{BB962C8B-B14F-4D97-AF65-F5344CB8AC3E}">
        <p14:creationId xmlns:p14="http://schemas.microsoft.com/office/powerpoint/2010/main" val="16847735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B065-1C10-1649-2BEF-71BC8D74CCD9}"/>
              </a:ext>
            </a:extLst>
          </p:cNvPr>
          <p:cNvSpPr>
            <a:spLocks noGrp="1"/>
          </p:cNvSpPr>
          <p:nvPr>
            <p:ph type="title"/>
          </p:nvPr>
        </p:nvSpPr>
        <p:spPr/>
        <p:txBody>
          <a:bodyPr vert="horz" lIns="91440" tIns="45720" rIns="91440" bIns="45720" anchor="b">
            <a:normAutofit/>
          </a:bodyPr>
          <a:lstStyle/>
          <a:p>
            <a:r>
              <a:rPr lang="en-GB" dirty="0">
                <a:solidFill>
                  <a:srgbClr val="7B9899"/>
                </a:solidFill>
                <a:latin typeface="Georgia"/>
                <a:cs typeface="Calibri"/>
              </a:rPr>
              <a:t> Safety with children and small adults </a:t>
            </a:r>
            <a:endParaRPr lang="en-US" dirty="0"/>
          </a:p>
        </p:txBody>
      </p:sp>
      <p:sp>
        <p:nvSpPr>
          <p:cNvPr id="3" name="Content Placeholder 2">
            <a:extLst>
              <a:ext uri="{FF2B5EF4-FFF2-40B4-BE49-F238E27FC236}">
                <a16:creationId xmlns:a16="http://schemas.microsoft.com/office/drawing/2014/main" id="{F6F69F2B-B992-0514-CF53-4D403E007657}"/>
              </a:ext>
            </a:extLst>
          </p:cNvPr>
          <p:cNvSpPr>
            <a:spLocks noGrp="1"/>
          </p:cNvSpPr>
          <p:nvPr>
            <p:ph sz="quarter" idx="1"/>
          </p:nvPr>
        </p:nvSpPr>
        <p:spPr/>
        <p:txBody>
          <a:bodyPr vert="horz" lIns="91440" tIns="45720" rIns="91440" bIns="45720" anchor="t">
            <a:normAutofit/>
          </a:bodyPr>
          <a:lstStyle/>
          <a:p>
            <a:endParaRPr lang="en-GB" sz="1100" dirty="0">
              <a:latin typeface="Arial"/>
              <a:cs typeface="Calibri"/>
            </a:endParaRPr>
          </a:p>
          <a:p>
            <a:r>
              <a:rPr lang="en-GB" sz="1100" dirty="0">
                <a:latin typeface="Arial"/>
                <a:cs typeface="Calibri"/>
              </a:rPr>
              <a:t>The majority of bed rails on the market are designed to be used only with individuals over 1.46 m in height (4’ 11”), which is also the height of an average 12-year-old child. A risk assessment should always be carried out on the suitability of the bed rail for the individual child or small adult, as bar spacing and other gaps will need to be reduced.</a:t>
            </a:r>
            <a:endParaRPr lang="en-GB" sz="1100" b="1" u="sng">
              <a:latin typeface="Arial"/>
              <a:cs typeface="Calibri"/>
            </a:endParaRPr>
          </a:p>
        </p:txBody>
      </p:sp>
      <p:pic>
        <p:nvPicPr>
          <p:cNvPr id="6" name="Content Placeholder 5" descr="A person lying on a bed&#10;&#10;Description automatically generated">
            <a:extLst>
              <a:ext uri="{FF2B5EF4-FFF2-40B4-BE49-F238E27FC236}">
                <a16:creationId xmlns:a16="http://schemas.microsoft.com/office/drawing/2014/main" id="{B18AC2BD-DE0A-4E25-A3ED-81C6E8F539C2}"/>
              </a:ext>
            </a:extLst>
          </p:cNvPr>
          <p:cNvPicPr>
            <a:picLocks noGrp="1" noChangeAspect="1"/>
          </p:cNvPicPr>
          <p:nvPr>
            <p:ph sz="half" idx="4294967295"/>
          </p:nvPr>
        </p:nvPicPr>
        <p:blipFill>
          <a:blip r:embed="rId2"/>
          <a:stretch>
            <a:fillRect/>
          </a:stretch>
        </p:blipFill>
        <p:spPr>
          <a:xfrm>
            <a:off x="1731161" y="2467973"/>
            <a:ext cx="5717603" cy="3576638"/>
          </a:xfrm>
        </p:spPr>
      </p:pic>
    </p:spTree>
    <p:extLst>
      <p:ext uri="{BB962C8B-B14F-4D97-AF65-F5344CB8AC3E}">
        <p14:creationId xmlns:p14="http://schemas.microsoft.com/office/powerpoint/2010/main" val="331746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a fall?</a:t>
            </a:r>
          </a:p>
        </p:txBody>
      </p:sp>
      <p:sp>
        <p:nvSpPr>
          <p:cNvPr id="3" name="Content Placeholder 2"/>
          <p:cNvSpPr>
            <a:spLocks noGrp="1"/>
          </p:cNvSpPr>
          <p:nvPr>
            <p:ph sz="quarter" idx="1"/>
          </p:nvPr>
        </p:nvSpPr>
        <p:spPr/>
        <p:txBody>
          <a:bodyPr/>
          <a:lstStyle/>
          <a:p>
            <a:pPr marL="0" indent="0" algn="ctr">
              <a:buNone/>
            </a:pPr>
            <a:r>
              <a:rPr lang="en-GB" b="1" dirty="0">
                <a:latin typeface="Arial" panose="020B0604020202020204" pitchFamily="34" charset="0"/>
                <a:cs typeface="Arial" panose="020B0604020202020204" pitchFamily="34" charset="0"/>
              </a:rPr>
              <a:t>A fall is defined as an event which results in a person coming to rest inadvertently on the ground or floor or other lower level</a:t>
            </a:r>
          </a:p>
          <a:p>
            <a:pPr marL="0" indent="0" algn="ctr">
              <a:buNone/>
            </a:pPr>
            <a:r>
              <a:rPr lang="en-GB" sz="1100" b="1" dirty="0">
                <a:latin typeface="Arial" panose="020B0604020202020204" pitchFamily="34" charset="0"/>
                <a:cs typeface="Arial" panose="020B0604020202020204" pitchFamily="34" charset="0"/>
              </a:rPr>
              <a:t>(World Health Organisation Jan 2018)</a:t>
            </a:r>
          </a:p>
          <a:p>
            <a:pPr marL="0" indent="0" algn="ctr">
              <a:buNone/>
            </a:pPr>
            <a:endParaRPr lang="en-GB" sz="1100" b="1" dirty="0">
              <a:latin typeface="Arial" panose="020B0604020202020204" pitchFamily="34" charset="0"/>
              <a:cs typeface="Arial" panose="020B0604020202020204" pitchFamily="34" charset="0"/>
            </a:endParaRPr>
          </a:p>
          <a:p>
            <a:pPr marL="0" indent="0" algn="ctr">
              <a:buNone/>
            </a:pPr>
            <a:r>
              <a:rPr lang="en-GB" sz="1400" b="1" dirty="0">
                <a:latin typeface="Arial" panose="020B0604020202020204" pitchFamily="34" charset="0"/>
                <a:cs typeface="Arial" panose="020B0604020202020204" pitchFamily="34" charset="0"/>
              </a:rPr>
              <a:t>A fall is not:</a:t>
            </a:r>
          </a:p>
          <a:p>
            <a:pPr marL="0" indent="0" algn="ctr">
              <a:buNone/>
            </a:pPr>
            <a:r>
              <a:rPr lang="en-GB" sz="1400" b="1" dirty="0">
                <a:latin typeface="Arial" panose="020B0604020202020204" pitchFamily="34" charset="0"/>
                <a:cs typeface="Arial" panose="020B0604020202020204" pitchFamily="34" charset="0"/>
              </a:rPr>
              <a:t>-Lowering or supporting a patient to the floor</a:t>
            </a:r>
          </a:p>
          <a:p>
            <a:pPr marL="0" indent="0" algn="ctr">
              <a:buNone/>
            </a:pPr>
            <a:r>
              <a:rPr lang="en-GB" sz="1400" b="1" dirty="0">
                <a:latin typeface="Arial" panose="020B0604020202020204" pitchFamily="34" charset="0"/>
                <a:cs typeface="Arial" panose="020B0604020202020204" pitchFamily="34" charset="0"/>
              </a:rPr>
              <a:t>-Intentionally sitting down</a:t>
            </a:r>
          </a:p>
          <a:p>
            <a:pPr marL="0" indent="0" algn="ctr">
              <a:buNone/>
            </a:pPr>
            <a:r>
              <a:rPr lang="en-GB" sz="1400" b="1" dirty="0">
                <a:latin typeface="Arial" panose="020B0604020202020204" pitchFamily="34" charset="0"/>
                <a:cs typeface="Arial" panose="020B0604020202020204" pitchFamily="34" charset="0"/>
              </a:rPr>
              <a:t>- A deterioration in health, causing collapse</a:t>
            </a:r>
          </a:p>
          <a:p>
            <a:pPr marL="0" indent="0" algn="ctr">
              <a:buNone/>
            </a:pPr>
            <a:endParaRPr lang="en-GB" sz="1100" b="1" dirty="0">
              <a:latin typeface="Calibri Light" panose="020F0302020204030204" pitchFamily="34" charset="0"/>
              <a:cs typeface="Calibri Light" panose="020F0302020204030204" pitchFamily="34" charset="0"/>
            </a:endParaRPr>
          </a:p>
        </p:txBody>
      </p:sp>
      <p:pic>
        <p:nvPicPr>
          <p:cNvPr id="1026" name="Picture 2" descr="C:\Users\jfox03\AppData\Local\Microsoft\Windows\INetCache\IE\6UWO3C4B\Falli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1430" y="4581128"/>
            <a:ext cx="1728192" cy="152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16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C574-39FF-DFDA-2D18-901F405F26C0}"/>
              </a:ext>
            </a:extLst>
          </p:cNvPr>
          <p:cNvSpPr>
            <a:spLocks noGrp="1"/>
          </p:cNvSpPr>
          <p:nvPr>
            <p:ph type="title"/>
          </p:nvPr>
        </p:nvSpPr>
        <p:spPr/>
        <p:txBody>
          <a:bodyPr vert="horz" lIns="91440" tIns="45720" rIns="91440" bIns="45720" anchor="b">
            <a:normAutofit/>
          </a:bodyPr>
          <a:lstStyle/>
          <a:p>
            <a:r>
              <a:rPr lang="en-GB" dirty="0"/>
              <a:t>Paediatric Bed/Trolley risk assessment</a:t>
            </a:r>
          </a:p>
        </p:txBody>
      </p:sp>
      <p:pic>
        <p:nvPicPr>
          <p:cNvPr id="6" name="Content Placeholder 5" descr="A diagram of a child&amp;#39;s health">
            <a:extLst>
              <a:ext uri="{FF2B5EF4-FFF2-40B4-BE49-F238E27FC236}">
                <a16:creationId xmlns:a16="http://schemas.microsoft.com/office/drawing/2014/main" id="{BD603186-953B-DBA5-F5FB-6CB4789ACBC7}"/>
              </a:ext>
            </a:extLst>
          </p:cNvPr>
          <p:cNvPicPr>
            <a:picLocks noGrp="1" noChangeAspect="1"/>
          </p:cNvPicPr>
          <p:nvPr>
            <p:ph sz="half" idx="1"/>
          </p:nvPr>
        </p:nvPicPr>
        <p:blipFill>
          <a:blip r:embed="rId2"/>
          <a:stretch>
            <a:fillRect/>
          </a:stretch>
        </p:blipFill>
        <p:spPr>
          <a:xfrm>
            <a:off x="711327" y="1426464"/>
            <a:ext cx="3219450" cy="4572000"/>
          </a:xfrm>
        </p:spPr>
      </p:pic>
      <p:pic>
        <p:nvPicPr>
          <p:cNvPr id="5" name="Content Placeholder 4" descr="A close up of a form&#10;&#10;Description automatically generated">
            <a:extLst>
              <a:ext uri="{FF2B5EF4-FFF2-40B4-BE49-F238E27FC236}">
                <a16:creationId xmlns:a16="http://schemas.microsoft.com/office/drawing/2014/main" id="{70F1E173-34D0-B322-A1BC-CB2C465426FE}"/>
              </a:ext>
            </a:extLst>
          </p:cNvPr>
          <p:cNvPicPr>
            <a:picLocks noGrp="1" noChangeAspect="1"/>
          </p:cNvPicPr>
          <p:nvPr>
            <p:ph sz="half" idx="2"/>
          </p:nvPr>
        </p:nvPicPr>
        <p:blipFill>
          <a:blip r:embed="rId3"/>
          <a:stretch>
            <a:fillRect/>
          </a:stretch>
        </p:blipFill>
        <p:spPr>
          <a:xfrm>
            <a:off x="4800600" y="1417253"/>
            <a:ext cx="4038600" cy="4590421"/>
          </a:xfrm>
        </p:spPr>
      </p:pic>
    </p:spTree>
    <p:extLst>
      <p:ext uri="{BB962C8B-B14F-4D97-AF65-F5344CB8AC3E}">
        <p14:creationId xmlns:p14="http://schemas.microsoft.com/office/powerpoint/2010/main" val="1861310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What To Do When Someone Falls</a:t>
            </a:r>
          </a:p>
        </p:txBody>
      </p:sp>
      <p:sp>
        <p:nvSpPr>
          <p:cNvPr id="3" name="Content Placeholder 2"/>
          <p:cNvSpPr>
            <a:spLocks noGrp="1"/>
          </p:cNvSpPr>
          <p:nvPr>
            <p:ph sz="quarter" idx="1"/>
          </p:nvPr>
        </p:nvSpPr>
        <p:spPr>
          <a:xfrm>
            <a:off x="107504" y="1412776"/>
            <a:ext cx="8928992" cy="4968552"/>
          </a:xfrm>
        </p:spPr>
        <p:txBody>
          <a:bodyPr>
            <a:normAutofit fontScale="70000" lnSpcReduction="20000"/>
          </a:bodyPr>
          <a:lstStyle/>
          <a:p>
            <a:pPr marL="0" indent="0">
              <a:buNone/>
            </a:pPr>
            <a:r>
              <a:rPr lang="en-GB" sz="1800" b="1" dirty="0">
                <a:latin typeface="Arial" panose="020B0604020202020204" pitchFamily="34" charset="0"/>
                <a:cs typeface="Arial" panose="020B0604020202020204" pitchFamily="34" charset="0"/>
              </a:rPr>
              <a:t>Initial Assessment </a:t>
            </a:r>
          </a:p>
          <a:p>
            <a:r>
              <a:rPr lang="en-GB" sz="1800" dirty="0">
                <a:latin typeface="Arial" panose="020B0604020202020204" pitchFamily="34" charset="0"/>
                <a:cs typeface="Arial" panose="020B0604020202020204" pitchFamily="34" charset="0"/>
              </a:rPr>
              <a:t>A, B, C, D, E </a:t>
            </a:r>
          </a:p>
          <a:p>
            <a:r>
              <a:rPr lang="en-GB" sz="1800" dirty="0">
                <a:latin typeface="Arial" panose="020B0604020202020204" pitchFamily="34" charset="0"/>
                <a:cs typeface="Arial" panose="020B0604020202020204" pitchFamily="34" charset="0"/>
              </a:rPr>
              <a:t>Patient capabilities, obvious cause of fall?</a:t>
            </a:r>
          </a:p>
          <a:p>
            <a:r>
              <a:rPr lang="en-GB" sz="1800" dirty="0">
                <a:latin typeface="Arial" panose="020B0604020202020204" pitchFamily="34" charset="0"/>
                <a:cs typeface="Arial" panose="020B0604020202020204" pitchFamily="34" charset="0"/>
              </a:rPr>
              <a:t>Observations, blood glucose level and neurological observations</a:t>
            </a:r>
          </a:p>
          <a:p>
            <a:pPr marL="0" indent="0">
              <a:buNone/>
            </a:pPr>
            <a:endParaRPr lang="en-GB" sz="1800" b="1"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Mobility</a:t>
            </a:r>
          </a:p>
          <a:p>
            <a:r>
              <a:rPr lang="en-GB" sz="1800" dirty="0">
                <a:latin typeface="Arial" panose="020B0604020202020204" pitchFamily="34" charset="0"/>
                <a:cs typeface="Arial" panose="020B0604020202020204" pitchFamily="34" charset="0"/>
              </a:rPr>
              <a:t>Assess the patient for injury prior to moving</a:t>
            </a:r>
          </a:p>
          <a:p>
            <a:r>
              <a:rPr lang="en-GB" sz="1800" dirty="0">
                <a:latin typeface="Arial" panose="020B0604020202020204" pitchFamily="34" charset="0"/>
                <a:cs typeface="Arial" panose="020B0604020202020204" pitchFamily="34" charset="0"/>
              </a:rPr>
              <a:t>Is patient able to get themselves up if no injury suspected?</a:t>
            </a:r>
          </a:p>
          <a:p>
            <a:r>
              <a:rPr lang="en-GB" sz="1800" dirty="0">
                <a:latin typeface="Arial" panose="020B0604020202020204" pitchFamily="34" charset="0"/>
                <a:cs typeface="Arial" panose="020B0604020202020204" pitchFamily="34" charset="0"/>
              </a:rPr>
              <a:t>If injury is suspected use Scoop stretcher or hover technology (ensure all equipment is in working order)</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Medical Review </a:t>
            </a:r>
          </a:p>
          <a:p>
            <a:r>
              <a:rPr lang="en-GB" sz="1800" dirty="0">
                <a:latin typeface="Arial" panose="020B0604020202020204" pitchFamily="34" charset="0"/>
                <a:cs typeface="Arial" panose="020B0604020202020204" pitchFamily="34" charset="0"/>
              </a:rPr>
              <a:t>Any fall with suspected injury should have a medical review within </a:t>
            </a:r>
            <a:r>
              <a:rPr lang="en-GB" sz="1800" b="1" dirty="0">
                <a:latin typeface="Arial" panose="020B0604020202020204" pitchFamily="34" charset="0"/>
                <a:cs typeface="Arial" panose="020B0604020202020204" pitchFamily="34" charset="0"/>
              </a:rPr>
              <a:t>30</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minutes</a:t>
            </a:r>
          </a:p>
          <a:p>
            <a:r>
              <a:rPr lang="en-GB" sz="1800" dirty="0">
                <a:latin typeface="Arial" panose="020B0604020202020204" pitchFamily="34" charset="0"/>
                <a:cs typeface="Arial" panose="020B0604020202020204" pitchFamily="34" charset="0"/>
              </a:rPr>
              <a:t>A red task should be requested on the nerve centre if parent team are unavailable.  If necessary a MET call can be raised</a:t>
            </a:r>
          </a:p>
          <a:p>
            <a:r>
              <a:rPr lang="en-GB" sz="1800" dirty="0">
                <a:latin typeface="Arial" panose="020B0604020202020204" pitchFamily="34" charset="0"/>
                <a:cs typeface="Arial" panose="020B0604020202020204" pitchFamily="34" charset="0"/>
              </a:rPr>
              <a:t>If no injury is suspected a medical review still needs to be completed within 12 hours</a:t>
            </a:r>
          </a:p>
          <a:p>
            <a:endParaRPr lang="en-GB" sz="18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Once patient is safe</a:t>
            </a:r>
          </a:p>
          <a:p>
            <a:r>
              <a:rPr lang="en-GB" sz="1800" dirty="0">
                <a:latin typeface="Arial" panose="020B0604020202020204" pitchFamily="34" charset="0"/>
                <a:cs typeface="Arial" panose="020B0604020202020204" pitchFamily="34" charset="0"/>
              </a:rPr>
              <a:t>Complete lying and standing blood pressure if safe to do so</a:t>
            </a:r>
          </a:p>
          <a:p>
            <a:r>
              <a:rPr lang="en-GB" sz="1800" dirty="0">
                <a:latin typeface="Arial" panose="020B0604020202020204" pitchFamily="34" charset="0"/>
                <a:cs typeface="Arial" panose="020B0604020202020204" pitchFamily="34" charset="0"/>
              </a:rPr>
              <a:t>Medics to document their review by completing the post-fall document on Sunrise </a:t>
            </a:r>
          </a:p>
          <a:p>
            <a:r>
              <a:rPr lang="en-GB" sz="1800" dirty="0">
                <a:latin typeface="Arial" panose="020B0604020202020204" pitchFamily="34" charset="0"/>
                <a:cs typeface="Arial" panose="020B0604020202020204" pitchFamily="34" charset="0"/>
              </a:rPr>
              <a:t>Update falls and bed/trolley rails assessments</a:t>
            </a:r>
          </a:p>
          <a:p>
            <a:r>
              <a:rPr lang="en-GB" sz="1800" dirty="0">
                <a:latin typeface="Arial" panose="020B0604020202020204" pitchFamily="34" charset="0"/>
                <a:cs typeface="Arial" panose="020B0604020202020204" pitchFamily="34" charset="0"/>
              </a:rPr>
              <a:t>Consider whether the patient requires enhanced care to prevent further falls</a:t>
            </a:r>
          </a:p>
          <a:p>
            <a:r>
              <a:rPr lang="en-GB" sz="1800" dirty="0">
                <a:latin typeface="Arial" panose="020B0604020202020204" pitchFamily="34" charset="0"/>
                <a:cs typeface="Arial" panose="020B0604020202020204" pitchFamily="34" charset="0"/>
              </a:rPr>
              <a:t>In line with national and hospital guidance we need to be fully transparent when someone has fallen. The patient should be kept fully up to date with changes in their condition and their next of kin should be informed where appropriate</a:t>
            </a:r>
          </a:p>
          <a:p>
            <a:r>
              <a:rPr lang="en-GB" sz="1800" dirty="0">
                <a:latin typeface="Arial" panose="020B0604020202020204" pitchFamily="34" charset="0"/>
                <a:cs typeface="Arial" panose="020B0604020202020204" pitchFamily="34" charset="0"/>
              </a:rPr>
              <a:t>Complete a Datix detailing the circumstances of the fall</a:t>
            </a:r>
          </a:p>
          <a:p>
            <a:pPr marL="0" inden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141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Neurological Observations</a:t>
            </a:r>
          </a:p>
        </p:txBody>
      </p:sp>
      <p:sp>
        <p:nvSpPr>
          <p:cNvPr id="5" name="Text Box 2"/>
          <p:cNvSpPr txBox="1">
            <a:spLocks noChangeArrowheads="1"/>
          </p:cNvSpPr>
          <p:nvPr/>
        </p:nvSpPr>
        <p:spPr bwMode="auto">
          <a:xfrm>
            <a:off x="503040" y="1484784"/>
            <a:ext cx="8640960" cy="46805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If a fall is </a:t>
            </a:r>
            <a:r>
              <a:rPr lang="en-GB" sz="1600" b="1" dirty="0">
                <a:effectLst/>
                <a:latin typeface="Arial" panose="020B0604020202020204" pitchFamily="34" charset="0"/>
                <a:ea typeface="Calibri"/>
                <a:cs typeface="Arial" panose="020B0604020202020204" pitchFamily="34" charset="0"/>
              </a:rPr>
              <a:t>UNWITNESSED</a:t>
            </a:r>
            <a:r>
              <a:rPr lang="en-GB" sz="1600" dirty="0">
                <a:effectLst/>
                <a:latin typeface="Arial" panose="020B0604020202020204" pitchFamily="34" charset="0"/>
                <a:ea typeface="Calibri"/>
                <a:cs typeface="Arial" panose="020B0604020202020204" pitchFamily="34" charset="0"/>
              </a:rPr>
              <a:t> or a </a:t>
            </a:r>
            <a:r>
              <a:rPr lang="en-GB" sz="1600" b="1" dirty="0">
                <a:effectLst/>
                <a:latin typeface="Arial" panose="020B0604020202020204" pitchFamily="34" charset="0"/>
                <a:ea typeface="Calibri"/>
                <a:cs typeface="Arial" panose="020B0604020202020204" pitchFamily="34" charset="0"/>
              </a:rPr>
              <a:t>HEAD INJURY IS SUSPECTED </a:t>
            </a:r>
            <a:r>
              <a:rPr lang="en-GB" sz="1600" dirty="0">
                <a:effectLst/>
                <a:latin typeface="Arial" panose="020B0604020202020204" pitchFamily="34" charset="0"/>
                <a:ea typeface="Calibri"/>
                <a:cs typeface="Arial" panose="020B0604020202020204" pitchFamily="34" charset="0"/>
              </a:rPr>
              <a:t>then neurological observations MUST be completed and inputted onto Sunrise</a:t>
            </a:r>
          </a:p>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Glasgow Coma Scale (GCS), pupil reaction and limb powers must be completed post-fall when</a:t>
            </a:r>
            <a:endParaRPr lang="en-GB" sz="1000" dirty="0">
              <a:effectLst/>
              <a:latin typeface="Arial" panose="020B0604020202020204" pitchFamily="34" charset="0"/>
              <a:ea typeface="Calibri"/>
              <a:cs typeface="Arial" panose="020B0604020202020204" pitchFamily="34" charset="0"/>
            </a:endParaRPr>
          </a:p>
          <a:p>
            <a:pPr marL="342900" lvl="0" indent="-342900" algn="ctr">
              <a:spcAft>
                <a:spcPts val="0"/>
              </a:spcAft>
              <a:buSzPts val="1600"/>
              <a:buFont typeface="Arial"/>
              <a:buChar char="•"/>
            </a:pPr>
            <a:r>
              <a:rPr lang="en-GB" sz="1600" dirty="0">
                <a:effectLst/>
                <a:latin typeface="Arial" panose="020B0604020202020204" pitchFamily="34" charset="0"/>
                <a:ea typeface="Times New Roman"/>
                <a:cs typeface="Arial" panose="020B0604020202020204" pitchFamily="34" charset="0"/>
              </a:rPr>
              <a:t>The fall was unwitnessed</a:t>
            </a:r>
            <a:endParaRPr lang="en-GB" sz="1050" dirty="0">
              <a:effectLst/>
              <a:latin typeface="Arial" panose="020B0604020202020204" pitchFamily="34" charset="0"/>
              <a:ea typeface="Times New Roman"/>
              <a:cs typeface="Arial" panose="020B0604020202020204" pitchFamily="34" charset="0"/>
            </a:endParaRPr>
          </a:p>
          <a:p>
            <a:pPr marL="342900" lvl="0" indent="-342900" algn="ctr">
              <a:spcAft>
                <a:spcPts val="0"/>
              </a:spcAft>
              <a:buSzPts val="1600"/>
              <a:buFont typeface="Arial"/>
              <a:buChar char="•"/>
            </a:pPr>
            <a:r>
              <a:rPr lang="en-GB" sz="1600" dirty="0">
                <a:effectLst/>
                <a:latin typeface="Arial" panose="020B0604020202020204" pitchFamily="34" charset="0"/>
                <a:ea typeface="Times New Roman"/>
                <a:cs typeface="Arial" panose="020B0604020202020204" pitchFamily="34" charset="0"/>
              </a:rPr>
              <a:t>The patient hit their head during the fall</a:t>
            </a:r>
            <a:endParaRPr lang="en-GB" sz="1050" dirty="0">
              <a:effectLst/>
              <a:latin typeface="Arial" panose="020B0604020202020204" pitchFamily="34" charset="0"/>
              <a:ea typeface="Times New Roman"/>
              <a:cs typeface="Arial" panose="020B0604020202020204" pitchFamily="34" charset="0"/>
            </a:endParaRPr>
          </a:p>
          <a:p>
            <a:pPr marL="342900" lvl="0" indent="-342900" algn="ctr">
              <a:spcAft>
                <a:spcPts val="0"/>
              </a:spcAft>
              <a:buSzPts val="1600"/>
              <a:buFont typeface="Arial"/>
              <a:buChar char="•"/>
            </a:pPr>
            <a:r>
              <a:rPr lang="en-GB" sz="1600" dirty="0">
                <a:effectLst/>
                <a:latin typeface="Arial" panose="020B0604020202020204" pitchFamily="34" charset="0"/>
                <a:ea typeface="Times New Roman"/>
                <a:cs typeface="Arial" panose="020B0604020202020204" pitchFamily="34" charset="0"/>
              </a:rPr>
              <a:t>There is a change in GCS post-fall</a:t>
            </a:r>
          </a:p>
          <a:p>
            <a:pPr lvl="0">
              <a:spcAft>
                <a:spcPts val="0"/>
              </a:spcAft>
              <a:buSzPts val="1600"/>
            </a:pPr>
            <a:endParaRPr lang="en-GB" sz="1600" dirty="0">
              <a:latin typeface="Arial" panose="020B0604020202020204" pitchFamily="34" charset="0"/>
              <a:ea typeface="Times New Roman"/>
              <a:cs typeface="Arial" panose="020B0604020202020204" pitchFamily="34" charset="0"/>
            </a:endParaRPr>
          </a:p>
          <a:p>
            <a:pPr algn="ctr"/>
            <a:r>
              <a:rPr lang="en-GB" sz="1400" dirty="0">
                <a:latin typeface="Arial" panose="020B0604020202020204" pitchFamily="34" charset="0"/>
                <a:cs typeface="Arial" panose="020B0604020202020204" pitchFamily="34" charset="0"/>
              </a:rPr>
              <a:t>Frequency of observations          </a:t>
            </a:r>
          </a:p>
          <a:p>
            <a:pPr algn="ctr"/>
            <a:r>
              <a:rPr lang="en-GB" sz="1400" b="1" dirty="0">
                <a:solidFill>
                  <a:srgbClr val="FF0000"/>
                </a:solidFill>
                <a:latin typeface="Arial" panose="020B0604020202020204" pitchFamily="34" charset="0"/>
                <a:cs typeface="Arial" panose="020B0604020202020204" pitchFamily="34" charset="0"/>
              </a:rPr>
              <a:t>Half hourly – two hours</a:t>
            </a:r>
            <a:endParaRPr lang="en-GB" sz="1400" dirty="0">
              <a:solidFill>
                <a:srgbClr val="FF0000"/>
              </a:solidFill>
              <a:latin typeface="Arial" panose="020B0604020202020204" pitchFamily="34" charset="0"/>
              <a:cs typeface="Arial" panose="020B0604020202020204" pitchFamily="34" charset="0"/>
            </a:endParaRPr>
          </a:p>
          <a:p>
            <a:pPr algn="ctr"/>
            <a:r>
              <a:rPr lang="en-GB" sz="1400" b="1" dirty="0">
                <a:solidFill>
                  <a:srgbClr val="FF0000"/>
                </a:solidFill>
                <a:latin typeface="Arial" panose="020B0604020202020204" pitchFamily="34" charset="0"/>
                <a:cs typeface="Arial" panose="020B0604020202020204" pitchFamily="34" charset="0"/>
              </a:rPr>
              <a:t>One hourly – four hours</a:t>
            </a:r>
            <a:endParaRPr lang="en-GB" sz="1400" dirty="0">
              <a:solidFill>
                <a:srgbClr val="FF0000"/>
              </a:solidFill>
              <a:latin typeface="Arial" panose="020B0604020202020204" pitchFamily="34" charset="0"/>
              <a:cs typeface="Arial" panose="020B0604020202020204" pitchFamily="34" charset="0"/>
            </a:endParaRPr>
          </a:p>
          <a:p>
            <a:pPr algn="ctr"/>
            <a:r>
              <a:rPr lang="en-GB" sz="1400" b="1" dirty="0">
                <a:solidFill>
                  <a:srgbClr val="FF0000"/>
                </a:solidFill>
                <a:latin typeface="Arial" panose="020B0604020202020204" pitchFamily="34" charset="0"/>
                <a:cs typeface="Arial" panose="020B0604020202020204" pitchFamily="34" charset="0"/>
              </a:rPr>
              <a:t>Two hourly – ongoing</a:t>
            </a:r>
            <a:endParaRPr lang="en-GB" sz="1400" dirty="0">
              <a:solidFill>
                <a:srgbClr val="FF0000"/>
              </a:solidFill>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If there is </a:t>
            </a:r>
            <a:r>
              <a:rPr lang="en-GB" sz="1400" b="1" dirty="0">
                <a:latin typeface="Arial" panose="020B0604020202020204" pitchFamily="34" charset="0"/>
                <a:cs typeface="Arial" panose="020B0604020202020204" pitchFamily="34" charset="0"/>
              </a:rPr>
              <a:t>any</a:t>
            </a:r>
            <a:r>
              <a:rPr lang="en-GB" sz="1400" dirty="0">
                <a:latin typeface="Arial" panose="020B0604020202020204" pitchFamily="34" charset="0"/>
                <a:cs typeface="Arial" panose="020B0604020202020204" pitchFamily="34" charset="0"/>
              </a:rPr>
              <a:t> deterioration in GCS during the above period, escalate and continue half hourly neurological observations until advised otherwise by the medical team</a:t>
            </a:r>
            <a:endParaRPr lang="en-GB" sz="1400" dirty="0">
              <a:effectLst/>
              <a:latin typeface="Arial" panose="020B0604020202020204" pitchFamily="34" charset="0"/>
              <a:ea typeface="Times New Roman"/>
              <a:cs typeface="Arial" panose="020B0604020202020204" pitchFamily="34" charset="0"/>
            </a:endParaRPr>
          </a:p>
        </p:txBody>
      </p:sp>
      <p:sp>
        <p:nvSpPr>
          <p:cNvPr id="6" name="Rectangle 5"/>
          <p:cNvSpPr/>
          <p:nvPr/>
        </p:nvSpPr>
        <p:spPr>
          <a:xfrm>
            <a:off x="251520" y="5445224"/>
            <a:ext cx="8656562" cy="923330"/>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The patient</a:t>
            </a:r>
            <a:r>
              <a:rPr lang="en-GB" b="1" dirty="0">
                <a:latin typeface="Arial" panose="020B0604020202020204" pitchFamily="34" charset="0"/>
                <a:cs typeface="Arial" panose="020B0604020202020204" pitchFamily="34" charset="0"/>
              </a:rPr>
              <a:t> MUST </a:t>
            </a:r>
            <a:r>
              <a:rPr lang="en-GB" dirty="0">
                <a:latin typeface="Arial" panose="020B0604020202020204" pitchFamily="34" charset="0"/>
                <a:cs typeface="Arial" panose="020B0604020202020204" pitchFamily="34" charset="0"/>
              </a:rPr>
              <a:t>be woken</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up for neurological observations if asleep</a:t>
            </a:r>
          </a:p>
          <a:p>
            <a:pPr algn="ctr"/>
            <a:r>
              <a:rPr lang="en-GB" dirty="0">
                <a:latin typeface="Arial" panose="020B0604020202020204" pitchFamily="34" charset="0"/>
                <a:cs typeface="Arial" panose="020B0604020202020204" pitchFamily="34" charset="0"/>
              </a:rPr>
              <a:t>Ensure any changes in GCS, limb power, pupil reaction or size are</a:t>
            </a:r>
            <a:r>
              <a:rPr lang="en-GB" b="1" dirty="0">
                <a:latin typeface="Arial" panose="020B0604020202020204" pitchFamily="34" charset="0"/>
                <a:cs typeface="Arial" panose="020B0604020202020204" pitchFamily="34" charset="0"/>
              </a:rPr>
              <a:t> ESCALATED IMMEDIATELY TO A MEMBER OF THE MEDICAL TEAM</a:t>
            </a:r>
            <a:endParaRPr lang="en-GB" dirty="0">
              <a:latin typeface="Arial" panose="020B0604020202020204" pitchFamily="34" charset="0"/>
              <a:cs typeface="Arial" panose="020B0604020202020204" pitchFamily="34" charset="0"/>
            </a:endParaRPr>
          </a:p>
        </p:txBody>
      </p:sp>
      <p:pic>
        <p:nvPicPr>
          <p:cNvPr id="7" name="Picture 6" descr="C:\Users\clan01\AppData\Local\Microsoft\Windows\INetCache\IE\8P2XE2ZL\Rainbow_brain_Aug_2014-263x300[1].png"/>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68960"/>
            <a:ext cx="1224136" cy="1080120"/>
          </a:xfrm>
          <a:prstGeom prst="rect">
            <a:avLst/>
          </a:prstGeom>
          <a:noFill/>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980" y="3825044"/>
            <a:ext cx="2751906" cy="77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2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228600"/>
            <a:ext cx="8534400" cy="154421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r>
              <a:rPr lang="en-GB" sz="3700" dirty="0">
                <a:latin typeface="Arial" panose="020B0604020202020204" pitchFamily="34" charset="0"/>
                <a:cs typeface="Arial" panose="020B0604020202020204" pitchFamily="34" charset="0"/>
              </a:rPr>
              <a:t>Post Fall Document</a:t>
            </a:r>
            <a:br>
              <a:rPr lang="en-GB" sz="2900" b="1" dirty="0"/>
            </a:br>
            <a:br>
              <a:rPr lang="en-GB" sz="3100" b="1" dirty="0"/>
            </a:br>
            <a:endParaRPr lang="en-GB" sz="2200"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p:txBody>
          <a:bodyPr>
            <a:normAutofit/>
          </a:bodyPr>
          <a:lstStyle/>
          <a:p>
            <a:r>
              <a:rPr lang="en-GB" sz="1100" dirty="0">
                <a:latin typeface="Arial" panose="020B0604020202020204" pitchFamily="34" charset="0"/>
                <a:cs typeface="Arial" panose="020B0604020202020204" pitchFamily="34" charset="0"/>
              </a:rPr>
              <a:t>The Post Fall Document can be found on Sunrise (Select patient &gt; Enter document &gt; Search for Post Fall Document by typing into search field &gt; Complete document and save)</a:t>
            </a:r>
          </a:p>
          <a:p>
            <a:r>
              <a:rPr lang="en-GB" sz="1100" dirty="0">
                <a:latin typeface="Arial" panose="020B0604020202020204" pitchFamily="34" charset="0"/>
                <a:cs typeface="Arial" panose="020B0604020202020204" pitchFamily="34" charset="0"/>
              </a:rPr>
              <a:t>This is to be completed by the reviewing Doctor post fall</a:t>
            </a:r>
          </a:p>
        </p:txBody>
      </p:sp>
      <p:sp>
        <p:nvSpPr>
          <p:cNvPr id="7" name="Content Placeholder 6"/>
          <p:cNvSpPr>
            <a:spLocks noGrp="1"/>
          </p:cNvSpPr>
          <p:nvPr>
            <p:ph sz="half" idx="2"/>
          </p:nvPr>
        </p:nvSpPr>
        <p:spPr/>
        <p:txBody>
          <a:bodyPr>
            <a:normAutofit/>
          </a:bodyPr>
          <a:lstStyle/>
          <a:p>
            <a:r>
              <a:rPr lang="en-GB" sz="1100" dirty="0">
                <a:latin typeface="Arial" panose="020B0604020202020204" pitchFamily="34" charset="0"/>
                <a:cs typeface="Arial" panose="020B0604020202020204" pitchFamily="34" charset="0"/>
              </a:rPr>
              <a:t>The Post Fall Document on Sunrise (left) has replaced the paper document below which is now obsolete</a:t>
            </a:r>
          </a:p>
        </p:txBody>
      </p:sp>
      <p:pic>
        <p:nvPicPr>
          <p:cNvPr id="2" name="Picture 1"/>
          <p:cNvPicPr/>
          <p:nvPr/>
        </p:nvPicPr>
        <p:blipFill rotWithShape="1">
          <a:blip r:embed="rId2">
            <a:extLst>
              <a:ext uri="{28A0092B-C50C-407E-A947-70E740481C1C}">
                <a14:useLocalDpi xmlns:a14="http://schemas.microsoft.com/office/drawing/2010/main" val="0"/>
              </a:ext>
            </a:extLst>
          </a:blip>
          <a:srcRect l="59367" t="22440" r="25592" b="12363"/>
          <a:stretch/>
        </p:blipFill>
        <p:spPr bwMode="auto">
          <a:xfrm>
            <a:off x="5148064" y="1828800"/>
            <a:ext cx="3312368" cy="440851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2056" t="15844" r="58737" b="5620"/>
          <a:stretch/>
        </p:blipFill>
        <p:spPr bwMode="auto">
          <a:xfrm>
            <a:off x="539552" y="2348880"/>
            <a:ext cx="3744416"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799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556792"/>
            <a:ext cx="8928992" cy="4824536"/>
          </a:xfrm>
        </p:spPr>
        <p:txBody>
          <a:bodyPr>
            <a:normAutofit/>
          </a:bodyPr>
          <a:lstStyle/>
          <a:p>
            <a:pPr marL="0" indent="0">
              <a:buNone/>
            </a:pPr>
            <a:r>
              <a:rPr lang="en-GB" sz="1800" b="1" dirty="0">
                <a:latin typeface="Arial" panose="020B0604020202020204" pitchFamily="34" charset="0"/>
                <a:cs typeface="Arial" panose="020B0604020202020204" pitchFamily="34" charset="0"/>
              </a:rPr>
              <a:t>When any patient falls or a near miss occurs a Datix MUST be completed</a:t>
            </a:r>
          </a:p>
        </p:txBody>
      </p:sp>
      <p:sp>
        <p:nvSpPr>
          <p:cNvPr id="4" name="Title 1"/>
          <p:cNvSpPr>
            <a:spLocks noGrp="1"/>
          </p:cNvSpPr>
          <p:nvPr>
            <p:ph type="title"/>
          </p:nvPr>
        </p:nvSpPr>
        <p:spPr/>
        <p:txBody>
          <a:bodyPr>
            <a:normAutofit/>
          </a:bodyPr>
          <a:lstStyle/>
          <a:p>
            <a:r>
              <a:rPr lang="en-GB" dirty="0" err="1">
                <a:latin typeface="Arial" panose="020B0604020202020204" pitchFamily="34" charset="0"/>
                <a:cs typeface="Arial" panose="020B0604020202020204" pitchFamily="34" charset="0"/>
              </a:rPr>
              <a:t>Datix</a:t>
            </a:r>
            <a:r>
              <a:rPr lang="en-GB" dirty="0">
                <a:latin typeface="Arial" panose="020B0604020202020204" pitchFamily="34" charset="0"/>
                <a:cs typeface="Arial" panose="020B0604020202020204" pitchFamily="34" charset="0"/>
              </a:rPr>
              <a:t> – What To Include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0" t="17874" r="41296" b="8916"/>
          <a:stretch/>
        </p:blipFill>
        <p:spPr bwMode="auto">
          <a:xfrm>
            <a:off x="251520" y="2132856"/>
            <a:ext cx="5831780" cy="42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83300" y="2322163"/>
            <a:ext cx="2592288" cy="46166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Details of the person completing the </a:t>
            </a:r>
            <a:r>
              <a:rPr lang="en-GB" sz="1200" dirty="0" err="1">
                <a:latin typeface="Arial" panose="020B0604020202020204" pitchFamily="34" charset="0"/>
                <a:cs typeface="Arial" panose="020B0604020202020204" pitchFamily="34" charset="0"/>
              </a:rPr>
              <a:t>Datix</a:t>
            </a:r>
            <a:r>
              <a:rPr lang="en-GB" sz="1200" dirty="0">
                <a:latin typeface="Arial" panose="020B0604020202020204" pitchFamily="34" charset="0"/>
                <a:cs typeface="Arial" panose="020B0604020202020204" pitchFamily="34" charset="0"/>
              </a:rPr>
              <a:t> </a:t>
            </a:r>
          </a:p>
        </p:txBody>
      </p:sp>
      <p:sp>
        <p:nvSpPr>
          <p:cNvPr id="10" name="TextBox 9"/>
          <p:cNvSpPr txBox="1"/>
          <p:nvPr/>
        </p:nvSpPr>
        <p:spPr>
          <a:xfrm>
            <a:off x="6311205" y="3090155"/>
            <a:ext cx="2592288" cy="276999"/>
          </a:xfrm>
          <a:prstGeom prst="rect">
            <a:avLst/>
          </a:prstGeom>
          <a:noFill/>
        </p:spPr>
        <p:txBody>
          <a:bodyPr wrap="square" rtlCol="0">
            <a:spAutoFit/>
          </a:bodyPr>
          <a:lstStyle/>
          <a:p>
            <a:pPr algn="ctr"/>
            <a:r>
              <a:rPr lang="en-GB" sz="1200" dirty="0">
                <a:solidFill>
                  <a:schemeClr val="accent3">
                    <a:lumMod val="75000"/>
                  </a:schemeClr>
                </a:solidFill>
                <a:latin typeface="Arial" panose="020B0604020202020204" pitchFamily="34" charset="0"/>
                <a:cs typeface="Arial" panose="020B0604020202020204" pitchFamily="34" charset="0"/>
              </a:rPr>
              <a:t>When did the incident occur?</a:t>
            </a:r>
          </a:p>
        </p:txBody>
      </p:sp>
      <p:sp>
        <p:nvSpPr>
          <p:cNvPr id="9" name="TextBox 8"/>
          <p:cNvSpPr txBox="1"/>
          <p:nvPr/>
        </p:nvSpPr>
        <p:spPr>
          <a:xfrm>
            <a:off x="4427984" y="2137496"/>
            <a:ext cx="449162" cy="830997"/>
          </a:xfrm>
          <a:prstGeom prst="rect">
            <a:avLst/>
          </a:prstGeom>
          <a:noFill/>
        </p:spPr>
        <p:txBody>
          <a:bodyPr wrap="none" rtlCol="0">
            <a:spAutoFit/>
          </a:bodyPr>
          <a:lstStyle/>
          <a:p>
            <a:r>
              <a:rPr lang="en-GB" sz="4800" dirty="0"/>
              <a:t>}</a:t>
            </a:r>
          </a:p>
        </p:txBody>
      </p:sp>
      <p:sp>
        <p:nvSpPr>
          <p:cNvPr id="11" name="Rectangle 10"/>
          <p:cNvSpPr/>
          <p:nvPr/>
        </p:nvSpPr>
        <p:spPr>
          <a:xfrm>
            <a:off x="4510539" y="3136321"/>
            <a:ext cx="284052" cy="369332"/>
          </a:xfrm>
          <a:prstGeom prst="rect">
            <a:avLst/>
          </a:prstGeom>
        </p:spPr>
        <p:txBody>
          <a:bodyPr wrap="none">
            <a:spAutoFit/>
          </a:bodyPr>
          <a:lstStyle/>
          <a:p>
            <a:r>
              <a:rPr lang="en-GB" dirty="0"/>
              <a:t>}</a:t>
            </a:r>
          </a:p>
        </p:txBody>
      </p:sp>
      <p:cxnSp>
        <p:nvCxnSpPr>
          <p:cNvPr id="13" name="Straight Arrow Connector 12"/>
          <p:cNvCxnSpPr>
            <a:stCxn id="9" idx="3"/>
          </p:cNvCxnSpPr>
          <p:nvPr/>
        </p:nvCxnSpPr>
        <p:spPr>
          <a:xfrm>
            <a:off x="4877146" y="2552995"/>
            <a:ext cx="1206154"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77146" y="3320987"/>
            <a:ext cx="1567062"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27984" y="3988994"/>
            <a:ext cx="449162" cy="707886"/>
          </a:xfrm>
          <a:prstGeom prst="rect">
            <a:avLst/>
          </a:prstGeom>
          <a:noFill/>
        </p:spPr>
        <p:txBody>
          <a:bodyPr wrap="square" rtlCol="0">
            <a:spAutoFit/>
          </a:bodyPr>
          <a:lstStyle/>
          <a:p>
            <a:r>
              <a:rPr lang="en-GB" sz="4000" dirty="0"/>
              <a:t>}</a:t>
            </a:r>
          </a:p>
        </p:txBody>
      </p:sp>
      <p:cxnSp>
        <p:nvCxnSpPr>
          <p:cNvPr id="18" name="Straight Arrow Connector 17"/>
          <p:cNvCxnSpPr/>
          <p:nvPr/>
        </p:nvCxnSpPr>
        <p:spPr>
          <a:xfrm>
            <a:off x="4877146" y="4342937"/>
            <a:ext cx="1567062"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01656" y="4130691"/>
            <a:ext cx="2592288" cy="276999"/>
          </a:xfrm>
          <a:prstGeom prst="rect">
            <a:avLst/>
          </a:prstGeom>
          <a:noFill/>
        </p:spPr>
        <p:txBody>
          <a:bodyPr wrap="square" rtlCol="0">
            <a:spAutoFit/>
          </a:bodyPr>
          <a:lstStyle/>
          <a:p>
            <a:pPr algn="ctr"/>
            <a:r>
              <a:rPr lang="en-GB" sz="1200" dirty="0">
                <a:solidFill>
                  <a:schemeClr val="accent3">
                    <a:lumMod val="75000"/>
                  </a:schemeClr>
                </a:solidFill>
                <a:latin typeface="Arial" panose="020B0604020202020204" pitchFamily="34" charset="0"/>
                <a:cs typeface="Arial" panose="020B0604020202020204" pitchFamily="34" charset="0"/>
              </a:rPr>
              <a:t>Where the incident occur?</a:t>
            </a:r>
          </a:p>
        </p:txBody>
      </p:sp>
      <p:sp>
        <p:nvSpPr>
          <p:cNvPr id="20" name="Rectangle 19"/>
          <p:cNvSpPr/>
          <p:nvPr/>
        </p:nvSpPr>
        <p:spPr>
          <a:xfrm>
            <a:off x="4510539" y="3597374"/>
            <a:ext cx="284052" cy="369332"/>
          </a:xfrm>
          <a:prstGeom prst="rect">
            <a:avLst/>
          </a:prstGeom>
        </p:spPr>
        <p:txBody>
          <a:bodyPr wrap="none">
            <a:spAutoFit/>
          </a:bodyPr>
          <a:lstStyle/>
          <a:p>
            <a:r>
              <a:rPr lang="en-GB" dirty="0"/>
              <a:t>}</a:t>
            </a:r>
          </a:p>
        </p:txBody>
      </p:sp>
      <p:cxnSp>
        <p:nvCxnSpPr>
          <p:cNvPr id="21" name="Straight Arrow Connector 20"/>
          <p:cNvCxnSpPr/>
          <p:nvPr/>
        </p:nvCxnSpPr>
        <p:spPr>
          <a:xfrm>
            <a:off x="4877146" y="3782040"/>
            <a:ext cx="1567062"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44208" y="3551820"/>
            <a:ext cx="2592288" cy="46166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Who did the the incident affect? </a:t>
            </a:r>
          </a:p>
          <a:p>
            <a:pPr algn="ctr"/>
            <a:r>
              <a:rPr lang="en-GB" sz="1200" dirty="0">
                <a:latin typeface="Arial" panose="020B0604020202020204" pitchFamily="34" charset="0"/>
                <a:cs typeface="Arial" panose="020B0604020202020204" pitchFamily="34" charset="0"/>
              </a:rPr>
              <a:t>i.e. patient, staff, visitor</a:t>
            </a:r>
          </a:p>
        </p:txBody>
      </p:sp>
      <p:sp>
        <p:nvSpPr>
          <p:cNvPr id="23" name="TextBox 22"/>
          <p:cNvSpPr txBox="1"/>
          <p:nvPr/>
        </p:nvSpPr>
        <p:spPr>
          <a:xfrm>
            <a:off x="4427984" y="4568809"/>
            <a:ext cx="548548" cy="1107996"/>
          </a:xfrm>
          <a:prstGeom prst="rect">
            <a:avLst/>
          </a:prstGeom>
          <a:noFill/>
        </p:spPr>
        <p:txBody>
          <a:bodyPr wrap="none" rtlCol="0">
            <a:spAutoFit/>
          </a:bodyPr>
          <a:lstStyle/>
          <a:p>
            <a:r>
              <a:rPr lang="en-GB" sz="6600" dirty="0"/>
              <a:t>}</a:t>
            </a:r>
          </a:p>
        </p:txBody>
      </p:sp>
      <p:cxnSp>
        <p:nvCxnSpPr>
          <p:cNvPr id="24" name="Straight Arrow Connector 23"/>
          <p:cNvCxnSpPr/>
          <p:nvPr/>
        </p:nvCxnSpPr>
        <p:spPr>
          <a:xfrm>
            <a:off x="5023494" y="5157191"/>
            <a:ext cx="1420714"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44208" y="4557027"/>
            <a:ext cx="2592288" cy="120032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This section is for an incident description. What occurred and what happened leading up to the incident. This should be made up of factual details and should contain no identifiable information</a:t>
            </a:r>
          </a:p>
        </p:txBody>
      </p:sp>
      <p:sp>
        <p:nvSpPr>
          <p:cNvPr id="26" name="TextBox 25"/>
          <p:cNvSpPr txBox="1"/>
          <p:nvPr/>
        </p:nvSpPr>
        <p:spPr>
          <a:xfrm>
            <a:off x="4427984" y="5581752"/>
            <a:ext cx="449162" cy="707886"/>
          </a:xfrm>
          <a:prstGeom prst="rect">
            <a:avLst/>
          </a:prstGeom>
          <a:noFill/>
        </p:spPr>
        <p:txBody>
          <a:bodyPr wrap="square" rtlCol="0">
            <a:spAutoFit/>
          </a:bodyPr>
          <a:lstStyle/>
          <a:p>
            <a:r>
              <a:rPr lang="en-GB" sz="4000" dirty="0"/>
              <a:t>}</a:t>
            </a:r>
          </a:p>
        </p:txBody>
      </p:sp>
      <p:cxnSp>
        <p:nvCxnSpPr>
          <p:cNvPr id="27" name="Straight Arrow Connector 26"/>
          <p:cNvCxnSpPr/>
          <p:nvPr/>
        </p:nvCxnSpPr>
        <p:spPr>
          <a:xfrm>
            <a:off x="4877146" y="5935695"/>
            <a:ext cx="1567062"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58272" y="5757356"/>
            <a:ext cx="2592288" cy="646331"/>
          </a:xfrm>
          <a:prstGeom prst="rect">
            <a:avLst/>
          </a:prstGeom>
          <a:noFill/>
        </p:spPr>
        <p:txBody>
          <a:bodyPr wrap="square" rtlCol="0">
            <a:spAutoFit/>
          </a:bodyPr>
          <a:lstStyle/>
          <a:p>
            <a:pPr algn="ctr"/>
            <a:r>
              <a:rPr lang="en-GB" sz="1200" dirty="0">
                <a:solidFill>
                  <a:schemeClr val="accent3">
                    <a:lumMod val="75000"/>
                  </a:schemeClr>
                </a:solidFill>
                <a:latin typeface="Arial" panose="020B0604020202020204" pitchFamily="34" charset="0"/>
                <a:cs typeface="Arial" panose="020B0604020202020204" pitchFamily="34" charset="0"/>
              </a:rPr>
              <a:t>This section is for actions taken post fall. Please include how the patient was retrieved from the floor</a:t>
            </a:r>
          </a:p>
        </p:txBody>
      </p:sp>
    </p:spTree>
    <p:extLst>
      <p:ext uri="{BB962C8B-B14F-4D97-AF65-F5344CB8AC3E}">
        <p14:creationId xmlns:p14="http://schemas.microsoft.com/office/powerpoint/2010/main" val="134195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dirty="0" err="1">
                <a:latin typeface="Arial" panose="020B0604020202020204" pitchFamily="34" charset="0"/>
                <a:cs typeface="Arial" panose="020B0604020202020204" pitchFamily="34" charset="0"/>
              </a:rPr>
              <a:t>Datix</a:t>
            </a:r>
            <a:r>
              <a:rPr lang="en-GB" dirty="0">
                <a:latin typeface="Arial" panose="020B0604020202020204" pitchFamily="34" charset="0"/>
                <a:cs typeface="Arial" panose="020B0604020202020204" pitchFamily="34" charset="0"/>
              </a:rPr>
              <a:t> – What To Include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4" t="9453" r="58403" b="14357"/>
          <a:stretch/>
        </p:blipFill>
        <p:spPr bwMode="auto">
          <a:xfrm>
            <a:off x="251520" y="1484785"/>
            <a:ext cx="4896544" cy="483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6838584" y="1604022"/>
            <a:ext cx="1752678" cy="830997"/>
          </a:xfrm>
          <a:prstGeom prst="rect">
            <a:avLst/>
          </a:prstGeom>
          <a:noFill/>
        </p:spPr>
        <p:txBody>
          <a:bodyPr wrap="square" rtlCol="0">
            <a:spAutoFit/>
          </a:bodyPr>
          <a:lstStyle/>
          <a:p>
            <a:pPr algn="ctr"/>
            <a:r>
              <a:rPr lang="en-GB" sz="1200" dirty="0">
                <a:solidFill>
                  <a:schemeClr val="accent3">
                    <a:lumMod val="75000"/>
                  </a:schemeClr>
                </a:solidFill>
                <a:latin typeface="Arial" panose="020B0604020202020204" pitchFamily="34" charset="0"/>
                <a:cs typeface="Arial" panose="020B0604020202020204" pitchFamily="34" charset="0"/>
              </a:rPr>
              <a:t>What type of incident is it? Fall whilst alone, fall with staff, near miss etc.</a:t>
            </a:r>
          </a:p>
        </p:txBody>
      </p:sp>
      <p:sp>
        <p:nvSpPr>
          <p:cNvPr id="31" name="TextBox 30"/>
          <p:cNvSpPr txBox="1"/>
          <p:nvPr/>
        </p:nvSpPr>
        <p:spPr>
          <a:xfrm>
            <a:off x="4923483" y="1709165"/>
            <a:ext cx="426720" cy="769441"/>
          </a:xfrm>
          <a:prstGeom prst="rect">
            <a:avLst/>
          </a:prstGeom>
          <a:noFill/>
        </p:spPr>
        <p:txBody>
          <a:bodyPr wrap="none" rtlCol="0">
            <a:spAutoFit/>
          </a:bodyPr>
          <a:lstStyle/>
          <a:p>
            <a:r>
              <a:rPr lang="en-GB" sz="4400" dirty="0"/>
              <a:t>}</a:t>
            </a:r>
          </a:p>
        </p:txBody>
      </p:sp>
      <p:sp>
        <p:nvSpPr>
          <p:cNvPr id="32" name="Rectangle 31"/>
          <p:cNvSpPr/>
          <p:nvPr/>
        </p:nvSpPr>
        <p:spPr>
          <a:xfrm>
            <a:off x="4994817" y="2422083"/>
            <a:ext cx="284052" cy="369332"/>
          </a:xfrm>
          <a:prstGeom prst="rect">
            <a:avLst/>
          </a:prstGeom>
        </p:spPr>
        <p:txBody>
          <a:bodyPr wrap="none">
            <a:spAutoFit/>
          </a:bodyPr>
          <a:lstStyle/>
          <a:p>
            <a:r>
              <a:rPr lang="en-GB" dirty="0"/>
              <a:t>}</a:t>
            </a:r>
          </a:p>
        </p:txBody>
      </p:sp>
      <p:sp>
        <p:nvSpPr>
          <p:cNvPr id="48" name="TextBox 47"/>
          <p:cNvSpPr txBox="1"/>
          <p:nvPr/>
        </p:nvSpPr>
        <p:spPr>
          <a:xfrm>
            <a:off x="4923483" y="2821242"/>
            <a:ext cx="449162" cy="707886"/>
          </a:xfrm>
          <a:prstGeom prst="rect">
            <a:avLst/>
          </a:prstGeom>
          <a:noFill/>
        </p:spPr>
        <p:txBody>
          <a:bodyPr wrap="square" rtlCol="0">
            <a:spAutoFit/>
          </a:bodyPr>
          <a:lstStyle/>
          <a:p>
            <a:r>
              <a:rPr lang="en-GB" sz="4000" dirty="0"/>
              <a:t>}</a:t>
            </a:r>
          </a:p>
        </p:txBody>
      </p:sp>
      <p:sp>
        <p:nvSpPr>
          <p:cNvPr id="49" name="TextBox 48"/>
          <p:cNvSpPr txBox="1"/>
          <p:nvPr/>
        </p:nvSpPr>
        <p:spPr>
          <a:xfrm>
            <a:off x="4923483" y="3672062"/>
            <a:ext cx="449162" cy="1015663"/>
          </a:xfrm>
          <a:prstGeom prst="rect">
            <a:avLst/>
          </a:prstGeom>
          <a:noFill/>
        </p:spPr>
        <p:txBody>
          <a:bodyPr wrap="square" rtlCol="0">
            <a:spAutoFit/>
          </a:bodyPr>
          <a:lstStyle/>
          <a:p>
            <a:r>
              <a:rPr lang="en-GB" sz="6000" dirty="0"/>
              <a:t>}</a:t>
            </a:r>
          </a:p>
        </p:txBody>
      </p:sp>
      <p:sp>
        <p:nvSpPr>
          <p:cNvPr id="50" name="TextBox 49"/>
          <p:cNvSpPr txBox="1"/>
          <p:nvPr/>
        </p:nvSpPr>
        <p:spPr>
          <a:xfrm>
            <a:off x="4923483" y="5157192"/>
            <a:ext cx="449162" cy="1015663"/>
          </a:xfrm>
          <a:prstGeom prst="rect">
            <a:avLst/>
          </a:prstGeom>
          <a:noFill/>
        </p:spPr>
        <p:txBody>
          <a:bodyPr wrap="square" rtlCol="0">
            <a:spAutoFit/>
          </a:bodyPr>
          <a:lstStyle/>
          <a:p>
            <a:r>
              <a:rPr lang="en-GB" sz="6000" dirty="0"/>
              <a:t>}</a:t>
            </a:r>
          </a:p>
        </p:txBody>
      </p:sp>
      <p:cxnSp>
        <p:nvCxnSpPr>
          <p:cNvPr id="51" name="Straight Arrow Connector 50"/>
          <p:cNvCxnSpPr/>
          <p:nvPr/>
        </p:nvCxnSpPr>
        <p:spPr>
          <a:xfrm>
            <a:off x="5350203" y="2145084"/>
            <a:ext cx="1567062"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278869" y="2606749"/>
            <a:ext cx="854865"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78869" y="3212976"/>
            <a:ext cx="1567062"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372645" y="4187495"/>
            <a:ext cx="1143571"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372645" y="5665023"/>
            <a:ext cx="1567062"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156176" y="2478606"/>
            <a:ext cx="2592288"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Potential safeguarding issue?</a:t>
            </a:r>
          </a:p>
        </p:txBody>
      </p:sp>
      <p:sp>
        <p:nvSpPr>
          <p:cNvPr id="57" name="TextBox 56"/>
          <p:cNvSpPr txBox="1"/>
          <p:nvPr/>
        </p:nvSpPr>
        <p:spPr>
          <a:xfrm>
            <a:off x="6914164" y="2889810"/>
            <a:ext cx="2050324" cy="1015663"/>
          </a:xfrm>
          <a:prstGeom prst="rect">
            <a:avLst/>
          </a:prstGeom>
          <a:noFill/>
        </p:spPr>
        <p:txBody>
          <a:bodyPr wrap="square" rtlCol="0">
            <a:spAutoFit/>
          </a:bodyPr>
          <a:lstStyle/>
          <a:p>
            <a:pPr algn="ctr"/>
            <a:r>
              <a:rPr lang="en-GB" sz="1200" dirty="0">
                <a:solidFill>
                  <a:schemeClr val="accent3">
                    <a:lumMod val="75000"/>
                  </a:schemeClr>
                </a:solidFill>
                <a:latin typeface="Arial" panose="020B0604020202020204" pitchFamily="34" charset="0"/>
                <a:cs typeface="Arial" panose="020B0604020202020204" pitchFamily="34" charset="0"/>
              </a:rPr>
              <a:t>Level of harm caused by fall:- No harm/ low harm/severe harm. What kind of impact will this have in the long term?</a:t>
            </a:r>
          </a:p>
        </p:txBody>
      </p:sp>
      <p:sp>
        <p:nvSpPr>
          <p:cNvPr id="58" name="TextBox 57"/>
          <p:cNvSpPr txBox="1"/>
          <p:nvPr/>
        </p:nvSpPr>
        <p:spPr>
          <a:xfrm>
            <a:off x="6570712" y="4041393"/>
            <a:ext cx="2393776" cy="646331"/>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Any witnesses? Anybody else involved? Any supporting documents?</a:t>
            </a:r>
          </a:p>
        </p:txBody>
      </p:sp>
      <p:sp>
        <p:nvSpPr>
          <p:cNvPr id="59" name="TextBox 58"/>
          <p:cNvSpPr txBox="1"/>
          <p:nvPr/>
        </p:nvSpPr>
        <p:spPr>
          <a:xfrm>
            <a:off x="6997496" y="5064858"/>
            <a:ext cx="1972155" cy="1200329"/>
          </a:xfrm>
          <a:prstGeom prst="rect">
            <a:avLst/>
          </a:prstGeom>
          <a:noFill/>
        </p:spPr>
        <p:txBody>
          <a:bodyPr wrap="square" rtlCol="0">
            <a:spAutoFit/>
          </a:bodyPr>
          <a:lstStyle/>
          <a:p>
            <a:pPr algn="ctr"/>
            <a:r>
              <a:rPr lang="en-GB" sz="1200" dirty="0">
                <a:solidFill>
                  <a:schemeClr val="accent3">
                    <a:lumMod val="75000"/>
                  </a:schemeClr>
                </a:solidFill>
                <a:latin typeface="Arial" panose="020B0604020202020204" pitchFamily="34" charset="0"/>
                <a:cs typeface="Arial" panose="020B0604020202020204" pitchFamily="34" charset="0"/>
              </a:rPr>
              <a:t>Who manages the incident? This is usually the area where the fall occurred and is the nursing team NOT operations</a:t>
            </a:r>
          </a:p>
        </p:txBody>
      </p:sp>
    </p:spTree>
    <p:extLst>
      <p:ext uri="{BB962C8B-B14F-4D97-AF65-F5344CB8AC3E}">
        <p14:creationId xmlns:p14="http://schemas.microsoft.com/office/powerpoint/2010/main" val="201105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Ongoing Care</a:t>
            </a:r>
          </a:p>
        </p:txBody>
      </p:sp>
      <p:sp>
        <p:nvSpPr>
          <p:cNvPr id="22" name="Content Placeholder 2"/>
          <p:cNvSpPr>
            <a:spLocks noGrp="1"/>
          </p:cNvSpPr>
          <p:nvPr>
            <p:ph sz="quarter" idx="1"/>
          </p:nvPr>
        </p:nvSpPr>
        <p:spPr>
          <a:xfrm>
            <a:off x="107504" y="1484784"/>
            <a:ext cx="8928992" cy="4896544"/>
          </a:xfrm>
        </p:spPr>
        <p:txBody>
          <a:bodyPr vert="horz" lIns="91440" tIns="45720" rIns="91440" bIns="45720" anchor="t">
            <a:normAutofit fontScale="92500" lnSpcReduction="10000"/>
          </a:bodyPr>
          <a:lstStyle/>
          <a:p>
            <a:pPr marL="0" indent="0" algn="ctr">
              <a:buNone/>
            </a:pPr>
            <a:r>
              <a:rPr lang="en-GB" sz="2400" b="1" dirty="0">
                <a:latin typeface="Arial" panose="020B0604020202020204" pitchFamily="34" charset="0"/>
                <a:cs typeface="Arial" panose="020B0604020202020204" pitchFamily="34" charset="0"/>
              </a:rPr>
              <a:t>How do we keep patients on their feet once they leave hospital? </a:t>
            </a:r>
          </a:p>
          <a:p>
            <a:pPr marL="0" indent="0" algn="ctr">
              <a:buNone/>
            </a:pPr>
            <a:endParaRPr lang="en-GB" sz="2400" dirty="0">
              <a:latin typeface="Arial" panose="020B0604020202020204" pitchFamily="34" charset="0"/>
              <a:cs typeface="Arial" panose="020B0604020202020204" pitchFamily="34" charset="0"/>
            </a:endParaRPr>
          </a:p>
          <a:p>
            <a:pPr marL="0" indent="0" algn="ctr">
              <a:buNone/>
            </a:pPr>
            <a:r>
              <a:rPr lang="en-GB" sz="1900" dirty="0">
                <a:latin typeface="Arial" panose="020B0604020202020204" pitchFamily="34" charset="0"/>
                <a:cs typeface="Arial" panose="020B0604020202020204" pitchFamily="34" charset="0"/>
              </a:rPr>
              <a:t>Just like preventing a patient from falling whilst in hospital, it is very difficult to prevent all falls once a patient is discharged. What we can do is make sure that patients have access to the right support and with education we can help minimise their risk of falls once at home. As healthcare professionals, we can refer our patients to the Community Falls Team. This specialist team will visit the patient in their home, conduct a holistic assessment and identify any hazards in the home. They can also carry out a full medication review and refer on to the Consultant-led falls clinic</a:t>
            </a:r>
          </a:p>
          <a:p>
            <a:pPr marL="0" indent="0" algn="ctr">
              <a:buNone/>
            </a:pPr>
            <a:r>
              <a:rPr lang="en-GB" sz="1900" dirty="0">
                <a:latin typeface="Arial" panose="020B0604020202020204" pitchFamily="34" charset="0"/>
                <a:cs typeface="Arial" panose="020B0604020202020204" pitchFamily="34" charset="0"/>
                <a:hlinkClick r:id="rId2"/>
              </a:rPr>
              <a:t>Community falls pathway referral</a:t>
            </a:r>
            <a:endParaRPr lang="en-GB" sz="1900" dirty="0">
              <a:latin typeface="Arial" panose="020B0604020202020204" pitchFamily="34" charset="0"/>
              <a:cs typeface="Arial" panose="020B0604020202020204" pitchFamily="34" charset="0"/>
            </a:endParaRPr>
          </a:p>
          <a:p>
            <a:pPr marL="0" indent="0" algn="ctr">
              <a:buNone/>
            </a:pPr>
            <a:r>
              <a:rPr lang="en-GB" sz="1900" dirty="0">
                <a:latin typeface="Arial" panose="020B0604020202020204" pitchFamily="34" charset="0"/>
                <a:cs typeface="Arial" panose="020B0604020202020204" pitchFamily="34" charset="0"/>
              </a:rPr>
              <a:t>It is our responsibility to keep patients mobile wherever possible. The Therapy team in your area will be able to signpost local groups and ability-appropriate activities that could help prevent patients from deconditioning and future readmissions</a:t>
            </a:r>
          </a:p>
          <a:p>
            <a:pPr marL="0" indent="0" algn="ctr">
              <a:buNone/>
            </a:pPr>
            <a:endParaRPr lang="en-GB" sz="1900" dirty="0">
              <a:latin typeface="Arial" panose="020B0604020202020204" pitchFamily="34" charset="0"/>
              <a:cs typeface="Arial" panose="020B0604020202020204" pitchFamily="34" charset="0"/>
            </a:endParaRPr>
          </a:p>
          <a:p>
            <a:pPr marL="0" indent="0" algn="ctr">
              <a:buNone/>
            </a:pPr>
            <a:r>
              <a:rPr lang="en-GB" sz="1900" dirty="0">
                <a:latin typeface="Arial" panose="020B0604020202020204" pitchFamily="34" charset="0"/>
                <a:cs typeface="Arial" panose="020B0604020202020204" pitchFamily="34" charset="0"/>
              </a:rPr>
              <a:t>We can’t (and shouldn't) keep people still, so let’s get them as safely mobile as possible</a:t>
            </a:r>
          </a:p>
        </p:txBody>
      </p:sp>
    </p:spTree>
    <p:extLst>
      <p:ext uri="{BB962C8B-B14F-4D97-AF65-F5344CB8AC3E}">
        <p14:creationId xmlns:p14="http://schemas.microsoft.com/office/powerpoint/2010/main" val="86723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So, Remember</a:t>
            </a:r>
          </a:p>
        </p:txBody>
      </p:sp>
      <p:sp>
        <p:nvSpPr>
          <p:cNvPr id="22" name="Content Placeholder 2"/>
          <p:cNvSpPr>
            <a:spLocks noGrp="1"/>
          </p:cNvSpPr>
          <p:nvPr>
            <p:ph sz="quarter" idx="1"/>
          </p:nvPr>
        </p:nvSpPr>
        <p:spPr>
          <a:xfrm>
            <a:off x="107504" y="1484784"/>
            <a:ext cx="8928992" cy="4896544"/>
          </a:xfrm>
        </p:spPr>
        <p:txBody>
          <a:bodyPr>
            <a:normAutofit/>
          </a:bodyPr>
          <a:lstStyle/>
          <a:p>
            <a:pPr algn="ctr">
              <a:buFontTx/>
              <a:buChar char="-"/>
            </a:pPr>
            <a:r>
              <a:rPr lang="en-GB" sz="2000" dirty="0">
                <a:latin typeface="Arial" panose="020B0604020202020204" pitchFamily="34" charset="0"/>
                <a:cs typeface="Arial" panose="020B0604020202020204" pitchFamily="34" charset="0"/>
              </a:rPr>
              <a:t>Falls risk assessment carried out on admission (including to ED), after a significant even or change in condition and as a minimum every week</a:t>
            </a:r>
          </a:p>
          <a:p>
            <a:pPr algn="ctr">
              <a:buFontTx/>
              <a:buChar char="-"/>
            </a:pPr>
            <a:endParaRPr lang="en-GB" sz="2000" dirty="0">
              <a:latin typeface="Arial" panose="020B0604020202020204" pitchFamily="34" charset="0"/>
              <a:cs typeface="Arial" panose="020B0604020202020204" pitchFamily="34" charset="0"/>
            </a:endParaRPr>
          </a:p>
          <a:p>
            <a:pPr algn="ctr">
              <a:buFontTx/>
              <a:buChar char="-"/>
            </a:pPr>
            <a:r>
              <a:rPr lang="en-GB" sz="2000" dirty="0">
                <a:latin typeface="Arial" panose="020B0604020202020204" pitchFamily="34" charset="0"/>
                <a:cs typeface="Arial" panose="020B0604020202020204" pitchFamily="34" charset="0"/>
              </a:rPr>
              <a:t>Ensure falls prevention strategies are considered and implemented if identified as being appropriate for the individual </a:t>
            </a:r>
          </a:p>
          <a:p>
            <a:pPr algn="ctr">
              <a:buFontTx/>
              <a:buChar char="-"/>
            </a:pPr>
            <a:endParaRPr lang="en-GB" sz="2000" dirty="0">
              <a:latin typeface="Arial" panose="020B0604020202020204" pitchFamily="34" charset="0"/>
              <a:cs typeface="Arial" panose="020B0604020202020204" pitchFamily="34" charset="0"/>
            </a:endParaRPr>
          </a:p>
          <a:p>
            <a:pPr algn="ctr">
              <a:buFontTx/>
              <a:buChar char="-"/>
            </a:pPr>
            <a:r>
              <a:rPr lang="en-GB" sz="2000" dirty="0">
                <a:latin typeface="Arial" panose="020B0604020202020204" pitchFamily="34" charset="0"/>
                <a:cs typeface="Arial" panose="020B0604020202020204" pitchFamily="34" charset="0"/>
              </a:rPr>
              <a:t>DATIX should include as much </a:t>
            </a:r>
            <a:r>
              <a:rPr lang="en-GB" sz="2000" b="1" dirty="0">
                <a:latin typeface="Arial" panose="020B0604020202020204" pitchFamily="34" charset="0"/>
                <a:cs typeface="Arial" panose="020B0604020202020204" pitchFamily="34" charset="0"/>
              </a:rPr>
              <a:t>factual</a:t>
            </a:r>
            <a:r>
              <a:rPr lang="en-GB" sz="2000" dirty="0">
                <a:latin typeface="Arial" panose="020B0604020202020204" pitchFamily="34" charset="0"/>
                <a:cs typeface="Arial" panose="020B0604020202020204" pitchFamily="34" charset="0"/>
              </a:rPr>
              <a:t> detail as possible</a:t>
            </a:r>
          </a:p>
          <a:p>
            <a:pPr algn="ctr">
              <a:buFontTx/>
              <a:buChar char="-"/>
            </a:pPr>
            <a:endParaRPr lang="en-GB" sz="2000" dirty="0">
              <a:latin typeface="Arial" panose="020B0604020202020204" pitchFamily="34" charset="0"/>
              <a:cs typeface="Arial" panose="020B0604020202020204" pitchFamily="34" charset="0"/>
            </a:endParaRPr>
          </a:p>
          <a:p>
            <a:pPr algn="ctr">
              <a:buFontTx/>
              <a:buChar char="-"/>
            </a:pPr>
            <a:r>
              <a:rPr lang="en-GB" sz="2000" dirty="0">
                <a:latin typeface="Arial" panose="020B0604020202020204" pitchFamily="34" charset="0"/>
                <a:cs typeface="Arial" panose="020B0604020202020204" pitchFamily="34" charset="0"/>
              </a:rPr>
              <a:t>Ensure your patient is monitored correctly following a fall and any new strategies to prevent further falls are utilised</a:t>
            </a:r>
          </a:p>
          <a:p>
            <a:pPr marL="0" indent="0" algn="ctr">
              <a:buNone/>
            </a:pPr>
            <a:endParaRPr lang="en-GB" sz="2000" dirty="0">
              <a:latin typeface="Arial" panose="020B0604020202020204" pitchFamily="34" charset="0"/>
              <a:cs typeface="Arial" panose="020B0604020202020204" pitchFamily="34" charset="0"/>
            </a:endParaRPr>
          </a:p>
          <a:p>
            <a:pPr algn="ctr">
              <a:buFontTx/>
              <a:buChar char="-"/>
            </a:pPr>
            <a:r>
              <a:rPr lang="en-GB" sz="2000" dirty="0">
                <a:latin typeface="Arial" panose="020B0604020202020204" pitchFamily="34" charset="0"/>
                <a:cs typeface="Arial" panose="020B0604020202020204" pitchFamily="34" charset="0"/>
              </a:rPr>
              <a:t>Refer any patients you are concerned about to the community falls service</a:t>
            </a:r>
          </a:p>
          <a:p>
            <a:pPr algn="ctr">
              <a:buFontTx/>
              <a:buChar char="-"/>
            </a:pPr>
            <a:endParaRPr lang="en-GB" sz="2000" dirty="0">
              <a:latin typeface="Arial" panose="020B0604020202020204" pitchFamily="34" charset="0"/>
              <a:cs typeface="Arial" panose="020B0604020202020204" pitchFamily="34" charset="0"/>
            </a:endParaRPr>
          </a:p>
          <a:p>
            <a:pPr algn="ctr">
              <a:buFontTx/>
              <a:buChar char="-"/>
            </a:pPr>
            <a:endParaRPr lang="en-GB" sz="2000" dirty="0"/>
          </a:p>
        </p:txBody>
      </p:sp>
      <p:pic>
        <p:nvPicPr>
          <p:cNvPr id="3075" name="Picture 3" descr="C:\Users\jfox03\AppData\Local\Microsoft\Windows\INetCache\IE\VKY9CEPK\AxvtC[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5445224"/>
            <a:ext cx="1298964" cy="110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8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D904-EBA2-15C6-7D92-2FE1B803CB29}"/>
              </a:ext>
            </a:extLst>
          </p:cNvPr>
          <p:cNvSpPr>
            <a:spLocks noGrp="1"/>
          </p:cNvSpPr>
          <p:nvPr>
            <p:ph type="title"/>
          </p:nvPr>
        </p:nvSpPr>
        <p:spPr>
          <a:xfrm>
            <a:off x="301752" y="228600"/>
            <a:ext cx="8534400" cy="968152"/>
          </a:xfrm>
        </p:spPr>
        <p:txBody>
          <a:bodyPr>
            <a:noAutofit/>
          </a:bodyPr>
          <a:lstStyle/>
          <a:p>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Falls Prevention and Management Training Declaration </a:t>
            </a:r>
          </a:p>
        </p:txBody>
      </p:sp>
      <p:sp>
        <p:nvSpPr>
          <p:cNvPr id="3" name="Content Placeholder 2">
            <a:extLst>
              <a:ext uri="{FF2B5EF4-FFF2-40B4-BE49-F238E27FC236}">
                <a16:creationId xmlns:a16="http://schemas.microsoft.com/office/drawing/2014/main" id="{01840E1B-6B55-E284-0FE3-D796A2C6B449}"/>
              </a:ext>
            </a:extLst>
          </p:cNvPr>
          <p:cNvSpPr>
            <a:spLocks noGrp="1"/>
          </p:cNvSpPr>
          <p:nvPr>
            <p:ph sz="quarter" idx="1"/>
          </p:nvPr>
        </p:nvSpPr>
        <p:spPr>
          <a:xfrm>
            <a:off x="301752" y="1628800"/>
            <a:ext cx="8503920" cy="4470248"/>
          </a:xfrm>
        </p:spPr>
        <p:txBody>
          <a:bodyPr>
            <a:normAutofit lnSpcReduction="10000"/>
          </a:bodyPr>
          <a:lstStyle/>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lgn="l">
              <a:buNone/>
            </a:pPr>
            <a:r>
              <a:rPr lang="en-GB" sz="1200" dirty="0">
                <a:latin typeface="Arial" panose="020B0604020202020204" pitchFamily="34" charset="0"/>
                <a:cs typeface="Arial" panose="020B0604020202020204" pitchFamily="34" charset="0"/>
              </a:rPr>
              <a:t>Once you have read this training package, please ensure you send an email to Learning and Development confirming that you have completed the training. The email for Learning and Development is - </a:t>
            </a:r>
            <a:r>
              <a:rPr lang="en-GB" sz="1200" b="0" i="0" dirty="0">
                <a:solidFill>
                  <a:srgbClr val="242424"/>
                </a:solidFill>
                <a:effectLst/>
                <a:latin typeface="Arial" panose="020B0604020202020204" pitchFamily="34" charset="0"/>
                <a:cs typeface="Arial" panose="020B0604020202020204" pitchFamily="34" charset="0"/>
              </a:rPr>
              <a:t> </a:t>
            </a:r>
            <a:r>
              <a:rPr lang="en-GB" sz="1200" b="0" i="0" u="sng" dirty="0">
                <a:solidFill>
                  <a:schemeClr val="accent3">
                    <a:lumMod val="50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dgft.learning@nhs.net</a:t>
            </a:r>
            <a:endParaRPr lang="en-GB" sz="1200" b="0" i="0" u="sng" dirty="0">
              <a:solidFill>
                <a:schemeClr val="accent3">
                  <a:lumMod val="50000"/>
                </a:schemeClr>
              </a:solidFill>
              <a:effectLst/>
              <a:latin typeface="Arial" panose="020B0604020202020204" pitchFamily="34" charset="0"/>
              <a:cs typeface="Arial" panose="020B0604020202020204" pitchFamily="34" charset="0"/>
            </a:endParaRPr>
          </a:p>
          <a:p>
            <a:pPr marL="0" indent="0" algn="l">
              <a:buNone/>
            </a:pPr>
            <a:endParaRPr lang="en-GB" sz="1200" b="0" i="0" dirty="0">
              <a:solidFill>
                <a:schemeClr val="accent3">
                  <a:lumMod val="50000"/>
                </a:schemeClr>
              </a:solidFill>
              <a:effectLst/>
              <a:latin typeface="Arial" panose="020B0604020202020204" pitchFamily="34" charset="0"/>
              <a:cs typeface="Arial" panose="020B0604020202020204" pitchFamily="34" charset="0"/>
            </a:endParaRPr>
          </a:p>
          <a:p>
            <a:pPr marL="0" indent="0" algn="l">
              <a:buNone/>
            </a:pPr>
            <a:r>
              <a:rPr lang="en-GB" sz="1200" dirty="0">
                <a:latin typeface="Arial" panose="020B0604020202020204" pitchFamily="34" charset="0"/>
                <a:cs typeface="Arial" panose="020B0604020202020204" pitchFamily="34" charset="0"/>
              </a:rPr>
              <a:t>On updating of your training record the following will be accepted:</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0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 confirm that I have read the entire Falls Prevention and Management Training and understood its contents</a:t>
            </a:r>
          </a:p>
          <a:p>
            <a:r>
              <a:rPr lang="en-GB" sz="1200" dirty="0">
                <a:latin typeface="Arial" panose="020B0604020202020204" pitchFamily="34" charset="0"/>
                <a:cs typeface="Arial" panose="020B0604020202020204" pitchFamily="34" charset="0"/>
              </a:rPr>
              <a:t>I understand that there are supporting Policies and Guidelines available on the Trust HUB</a:t>
            </a:r>
          </a:p>
          <a:p>
            <a:r>
              <a:rPr lang="en-GB" sz="1200" dirty="0">
                <a:latin typeface="Arial" panose="020B0604020202020204" pitchFamily="34" charset="0"/>
                <a:cs typeface="Arial" panose="020B0604020202020204" pitchFamily="34" charset="0"/>
              </a:rPr>
              <a:t>I confirm that I have a responsibility to follow the guidance set out in this training and the associated Policies and Guidelines</a:t>
            </a:r>
          </a:p>
          <a:p>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If you do not email confirmation of completion, your training record will NOT be updated</a:t>
            </a: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lgn="ctr">
              <a:buNone/>
            </a:pPr>
            <a:r>
              <a:rPr lang="en-GB" sz="1200" dirty="0">
                <a:latin typeface="Arial" panose="020B0604020202020204" pitchFamily="34" charset="0"/>
                <a:cs typeface="Arial" panose="020B0604020202020204" pitchFamily="34" charset="0"/>
              </a:rPr>
              <a:t>Please contact Soaad </a:t>
            </a:r>
            <a:r>
              <a:rPr lang="en-GB" sz="1200" dirty="0" err="1">
                <a:latin typeface="Arial" panose="020B0604020202020204" pitchFamily="34" charset="0"/>
                <a:cs typeface="Arial" panose="020B0604020202020204" pitchFamily="34" charset="0"/>
              </a:rPr>
              <a:t>Gheleh,</a:t>
            </a:r>
            <a:r>
              <a:rPr lang="en-GB" sz="1200" dirty="0">
                <a:latin typeface="Arial" panose="020B0604020202020204" pitchFamily="34" charset="0"/>
                <a:cs typeface="Arial" panose="020B0604020202020204" pitchFamily="34" charset="0"/>
              </a:rPr>
              <a:t> Falls Lead , if you have any falls related queries</a:t>
            </a:r>
          </a:p>
          <a:p>
            <a:pPr marL="0" indent="0" algn="ctr">
              <a:buNone/>
            </a:pPr>
            <a:r>
              <a:rPr lang="en-GB"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Email – </a:t>
            </a:r>
            <a:r>
              <a:rPr lang="en-GB" sz="1200" u="sng" dirty="0">
                <a:solidFill>
                  <a:schemeClr val="accent3">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Soaad.gheleh@nhs.net</a:t>
            </a:r>
            <a:endParaRPr lang="en-GB" sz="1200" u="sng" dirty="0">
              <a:solidFill>
                <a:schemeClr val="accent3">
                  <a:lumMod val="50000"/>
                </a:schemeClr>
              </a:solidFill>
              <a:latin typeface="Arial" panose="020B0604020202020204" pitchFamily="34" charset="0"/>
              <a:cs typeface="Arial" panose="020B0604020202020204" pitchFamily="34" charset="0"/>
            </a:endParaRPr>
          </a:p>
          <a:p>
            <a:pPr marL="0" indent="0" algn="ctr">
              <a:buNone/>
            </a:pPr>
            <a:r>
              <a:rPr lang="en-GB" sz="1200" dirty="0">
                <a:latin typeface="Arial" panose="020B0604020202020204" pitchFamily="34" charset="0"/>
                <a:cs typeface="Arial" panose="020B0604020202020204" pitchFamily="34" charset="0"/>
              </a:rPr>
              <a:t>Tel - 01384 456 111 Ext 3758</a:t>
            </a:r>
          </a:p>
          <a:p>
            <a:pPr marL="0" indent="0" algn="ctr">
              <a:buNone/>
            </a:pPr>
            <a:endParaRPr lang="en-GB" sz="1200" dirty="0">
              <a:latin typeface="Arial" panose="020B0604020202020204" pitchFamily="34" charset="0"/>
              <a:cs typeface="Arial" panose="020B0604020202020204" pitchFamily="34" charset="0"/>
            </a:endParaRPr>
          </a:p>
          <a:p>
            <a:pPr marL="0" indent="0" algn="ctr">
              <a:buNone/>
            </a:pPr>
            <a:r>
              <a:rPr lang="en-GB" sz="1200" dirty="0">
                <a:latin typeface="Arial" panose="020B0604020202020204" pitchFamily="34" charset="0"/>
                <a:cs typeface="Arial" panose="020B0604020202020204" pitchFamily="34" charset="0"/>
              </a:rPr>
              <a:t>Thank you</a:t>
            </a:r>
          </a:p>
          <a:p>
            <a:pPr marL="0" indent="0" algn="ctr">
              <a:buNone/>
            </a:pPr>
            <a:endParaRPr lang="en-GB" sz="1200" dirty="0">
              <a:latin typeface="Arial" panose="020B0604020202020204" pitchFamily="34" charset="0"/>
              <a:cs typeface="Arial" panose="020B0604020202020204" pitchFamily="34" charset="0"/>
            </a:endParaRPr>
          </a:p>
          <a:p>
            <a:pPr marL="0" indent="0">
              <a:buNone/>
            </a:pPr>
            <a:endParaRPr lang="en-GB" sz="800" dirty="0"/>
          </a:p>
          <a:p>
            <a:pPr marL="0" indent="0">
              <a:buNone/>
            </a:pPr>
            <a:endParaRPr lang="en-GB" sz="800" dirty="0"/>
          </a:p>
          <a:p>
            <a:pPr marL="0" indent="0">
              <a:buNone/>
            </a:pPr>
            <a:endParaRPr lang="en-GB" sz="800" dirty="0"/>
          </a:p>
          <a:p>
            <a:pPr marL="0" indent="0">
              <a:buNone/>
            </a:pPr>
            <a:endParaRPr lang="en-GB" sz="800" dirty="0"/>
          </a:p>
          <a:p>
            <a:pPr marL="0" indent="0">
              <a:buNone/>
            </a:pPr>
            <a:endParaRPr lang="en-GB" sz="800" dirty="0"/>
          </a:p>
          <a:p>
            <a:pPr marL="0" indent="0">
              <a:buNone/>
            </a:pPr>
            <a:endParaRPr lang="en-GB" sz="800" dirty="0"/>
          </a:p>
          <a:p>
            <a:pPr marL="0" indent="0">
              <a:buNone/>
            </a:pPr>
            <a:endParaRPr lang="en-GB" sz="800" dirty="0"/>
          </a:p>
        </p:txBody>
      </p:sp>
    </p:spTree>
    <p:extLst>
      <p:ext uri="{BB962C8B-B14F-4D97-AF65-F5344CB8AC3E}">
        <p14:creationId xmlns:p14="http://schemas.microsoft.com/office/powerpoint/2010/main" val="307597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The Implications Of Falls</a:t>
            </a:r>
          </a:p>
        </p:txBody>
      </p:sp>
      <p:sp>
        <p:nvSpPr>
          <p:cNvPr id="3" name="Content Placeholder 2"/>
          <p:cNvSpPr>
            <a:spLocks noGrp="1"/>
          </p:cNvSpPr>
          <p:nvPr>
            <p:ph sz="quarter" idx="1"/>
          </p:nvPr>
        </p:nvSpPr>
        <p:spPr/>
        <p:txBody>
          <a:bodyPr>
            <a:normAutofit/>
          </a:bodyPr>
          <a:lstStyle/>
          <a:p>
            <a:pPr marL="0" indent="0" algn="ctr">
              <a:buNone/>
            </a:pPr>
            <a:r>
              <a:rPr lang="en-GB" dirty="0">
                <a:latin typeface="Arial" panose="020B0604020202020204" pitchFamily="34" charset="0"/>
                <a:cs typeface="Arial" panose="020B0604020202020204" pitchFamily="34" charset="0"/>
              </a:rPr>
              <a:t>280,000 falls a year are reported to the National Patient Safety Agency</a:t>
            </a:r>
          </a:p>
          <a:p>
            <a:pPr marL="0" indent="0" algn="ctr">
              <a:buNone/>
            </a:pPr>
            <a:endParaRPr lang="en-GB" sz="1800" dirty="0">
              <a:latin typeface="Arial" panose="020B0604020202020204" pitchFamily="34" charset="0"/>
              <a:cs typeface="Arial" panose="020B0604020202020204" pitchFamily="34" charset="0"/>
            </a:endParaRPr>
          </a:p>
          <a:p>
            <a:pPr marL="0" indent="0" algn="ctr">
              <a:buNone/>
            </a:pPr>
            <a:r>
              <a:rPr lang="en-GB" sz="1800" dirty="0">
                <a:latin typeface="Arial" panose="020B0604020202020204" pitchFamily="34" charset="0"/>
                <a:cs typeface="Arial" panose="020B0604020202020204" pitchFamily="34" charset="0"/>
              </a:rPr>
              <a:t>An inpatient fall is the most common Patient Safety Incident </a:t>
            </a:r>
            <a:r>
              <a:rPr lang="en-GB" sz="900" i="1" dirty="0">
                <a:latin typeface="Arial" panose="020B0604020202020204" pitchFamily="34" charset="0"/>
                <a:cs typeface="Arial" panose="020B0604020202020204" pitchFamily="34" charset="0"/>
              </a:rPr>
              <a:t>National Patient Safety Agency (2007)</a:t>
            </a:r>
          </a:p>
          <a:p>
            <a:pPr marL="0" indent="0" algn="ctr">
              <a:buNone/>
            </a:pPr>
            <a:r>
              <a:rPr lang="en-GB" sz="1800" dirty="0">
                <a:latin typeface="Arial" panose="020B0604020202020204" pitchFamily="34" charset="0"/>
                <a:cs typeface="Arial" panose="020B0604020202020204" pitchFamily="34" charset="0"/>
              </a:rPr>
              <a:t>One in every 3 people aged 65 and over fall at least once per year </a:t>
            </a:r>
            <a:r>
              <a:rPr lang="en-GB" sz="900" i="1" dirty="0">
                <a:latin typeface="Arial" panose="020B0604020202020204" pitchFamily="34" charset="0"/>
                <a:cs typeface="Arial" panose="020B0604020202020204" pitchFamily="34" charset="0"/>
              </a:rPr>
              <a:t>NHS Choices 2015</a:t>
            </a:r>
          </a:p>
          <a:p>
            <a:pPr marL="0" indent="0" algn="ctr">
              <a:buNone/>
            </a:pPr>
            <a:endParaRPr lang="en-GB" sz="1600" b="1" dirty="0">
              <a:latin typeface="Arial" panose="020B0604020202020204" pitchFamily="34" charset="0"/>
              <a:cs typeface="Arial" panose="020B0604020202020204" pitchFamily="34" charset="0"/>
            </a:endParaRPr>
          </a:p>
          <a:p>
            <a:pPr marL="0" indent="0" algn="ctr">
              <a:buNone/>
            </a:pPr>
            <a:r>
              <a:rPr lang="en-GB" sz="1600" b="1" dirty="0">
                <a:latin typeface="Arial" panose="020B0604020202020204" pitchFamily="34" charset="0"/>
                <a:cs typeface="Arial" panose="020B0604020202020204" pitchFamily="34" charset="0"/>
              </a:rPr>
              <a:t>Financially the cost of inpatient falls is around </a:t>
            </a:r>
          </a:p>
          <a:p>
            <a:pPr marL="0" indent="0" algn="ctr">
              <a:buNone/>
            </a:pPr>
            <a:r>
              <a:rPr lang="en-GB" sz="1600" b="1" dirty="0">
                <a:latin typeface="Arial" panose="020B0604020202020204" pitchFamily="34" charset="0"/>
                <a:cs typeface="Arial" panose="020B0604020202020204" pitchFamily="34" charset="0"/>
              </a:rPr>
              <a:t>£2.3 billion annually. This is due to:</a:t>
            </a:r>
          </a:p>
          <a:p>
            <a:pPr marL="0" indent="0" algn="ctr">
              <a:buNone/>
            </a:pPr>
            <a:r>
              <a:rPr lang="en-GB" sz="1600" dirty="0">
                <a:latin typeface="Arial" panose="020B0604020202020204" pitchFamily="34" charset="0"/>
                <a:cs typeface="Arial" panose="020B0604020202020204" pitchFamily="34" charset="0"/>
              </a:rPr>
              <a:t>-Prolonged inpatient stay</a:t>
            </a:r>
          </a:p>
          <a:p>
            <a:pPr marL="0" indent="0" algn="ctr">
              <a:buNone/>
            </a:pPr>
            <a:r>
              <a:rPr lang="en-GB" sz="1600" dirty="0">
                <a:latin typeface="Arial" panose="020B0604020202020204" pitchFamily="34" charset="0"/>
                <a:cs typeface="Arial" panose="020B0604020202020204" pitchFamily="34" charset="0"/>
              </a:rPr>
              <a:t>-Additional investigations</a:t>
            </a:r>
          </a:p>
          <a:p>
            <a:pPr marL="0" indent="0" algn="ctr">
              <a:buNone/>
            </a:pPr>
            <a:r>
              <a:rPr lang="en-GB" sz="1600" dirty="0">
                <a:latin typeface="Arial" panose="020B0604020202020204" pitchFamily="34" charset="0"/>
                <a:cs typeface="Arial" panose="020B0604020202020204" pitchFamily="34" charset="0"/>
              </a:rPr>
              <a:t>-Chronic and long-term support</a:t>
            </a:r>
          </a:p>
          <a:p>
            <a:pPr marL="0" indent="0" algn="ctr">
              <a:buNone/>
            </a:pPr>
            <a:r>
              <a:rPr lang="en-GB" sz="1600" dirty="0">
                <a:latin typeface="Arial" panose="020B0604020202020204" pitchFamily="34" charset="0"/>
                <a:cs typeface="Arial" panose="020B0604020202020204" pitchFamily="34" charset="0"/>
              </a:rPr>
              <a:t>-Staff injury and sickness</a:t>
            </a:r>
          </a:p>
          <a:p>
            <a:pPr marL="0" indent="0" algn="ctr">
              <a:buNone/>
            </a:pPr>
            <a:r>
              <a:rPr lang="en-GB" sz="1600" dirty="0">
                <a:latin typeface="Arial" panose="020B0604020202020204" pitchFamily="34" charset="0"/>
                <a:cs typeface="Arial" panose="020B0604020202020204" pitchFamily="34" charset="0"/>
              </a:rPr>
              <a:t>-Litigation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07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What Causes Falls?</a:t>
            </a:r>
          </a:p>
        </p:txBody>
      </p:sp>
      <p:sp>
        <p:nvSpPr>
          <p:cNvPr id="3" name="Content Placeholder 2"/>
          <p:cNvSpPr>
            <a:spLocks noGrp="1"/>
          </p:cNvSpPr>
          <p:nvPr>
            <p:ph sz="quarter" idx="1"/>
          </p:nvPr>
        </p:nvSpPr>
        <p:spPr>
          <a:xfrm>
            <a:off x="2015902" y="1440200"/>
            <a:ext cx="5350368" cy="1037856"/>
          </a:xfrm>
        </p:spPr>
        <p:txBody>
          <a:bodyPr>
            <a:normAutofit/>
          </a:bodyPr>
          <a:lstStyle/>
          <a:p>
            <a:pPr marL="0" indent="0" algn="ctr">
              <a:buNone/>
            </a:pPr>
            <a:r>
              <a:rPr lang="en-GB" sz="2000" dirty="0">
                <a:solidFill>
                  <a:schemeClr val="tx1">
                    <a:lumMod val="65000"/>
                    <a:lumOff val="35000"/>
                  </a:schemeClr>
                </a:solidFill>
                <a:latin typeface="Arial" panose="020B0604020202020204" pitchFamily="34" charset="0"/>
                <a:cs typeface="Arial" panose="020B0604020202020204" pitchFamily="34" charset="0"/>
              </a:rPr>
              <a:t>There are lots of reasons people fall</a:t>
            </a:r>
          </a:p>
          <a:p>
            <a:pPr marL="0" indent="0" algn="ctr">
              <a:buNone/>
            </a:pPr>
            <a:r>
              <a:rPr lang="en-GB" sz="2000" dirty="0">
                <a:solidFill>
                  <a:schemeClr val="tx1">
                    <a:lumMod val="65000"/>
                    <a:lumOff val="35000"/>
                  </a:schemeClr>
                </a:solidFill>
                <a:latin typeface="Arial" panose="020B0604020202020204" pitchFamily="34" charset="0"/>
                <a:cs typeface="Arial" panose="020B0604020202020204" pitchFamily="34" charset="0"/>
              </a:rPr>
              <a:t>They include:</a:t>
            </a:r>
          </a:p>
        </p:txBody>
      </p:sp>
      <p:sp>
        <p:nvSpPr>
          <p:cNvPr id="4" name="TextBox 3"/>
          <p:cNvSpPr txBox="1"/>
          <p:nvPr/>
        </p:nvSpPr>
        <p:spPr>
          <a:xfrm>
            <a:off x="235571" y="3806325"/>
            <a:ext cx="3344746" cy="2831544"/>
          </a:xfrm>
          <a:prstGeom prst="rect">
            <a:avLst/>
          </a:prstGeom>
          <a:noFill/>
        </p:spPr>
        <p:txBody>
          <a:bodyPr wrap="square" rtlCol="0">
            <a:spAutoFit/>
          </a:bodyPr>
          <a:lstStyle/>
          <a:p>
            <a:pPr algn="ctr"/>
            <a:r>
              <a:rPr lang="en-GB" sz="2000" u="sng" dirty="0">
                <a:latin typeface="Arial" panose="020B0604020202020204" pitchFamily="34" charset="0"/>
                <a:cs typeface="Arial" panose="020B0604020202020204" pitchFamily="34" charset="0"/>
              </a:rPr>
              <a:t>Intrinsic (factors specific to the individual)</a:t>
            </a:r>
          </a:p>
          <a:p>
            <a:r>
              <a:rPr lang="en-GB" sz="20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Balance and gait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Reaction times</a:t>
            </a:r>
          </a:p>
          <a:p>
            <a:r>
              <a:rPr lang="en-GB" sz="20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Medications</a:t>
            </a:r>
          </a:p>
          <a:p>
            <a:r>
              <a:rPr lang="en-GB" sz="20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Sensory impairment </a:t>
            </a:r>
          </a:p>
          <a:p>
            <a:r>
              <a:rPr lang="en-GB" sz="20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Cognitive impairment</a:t>
            </a:r>
          </a:p>
          <a:p>
            <a:r>
              <a:rPr lang="en-GB" sz="20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Cardiovascular causes</a:t>
            </a:r>
          </a:p>
          <a:p>
            <a:pPr algn="ctr"/>
            <a:endParaRPr lang="en-GB" dirty="0"/>
          </a:p>
        </p:txBody>
      </p:sp>
      <p:sp>
        <p:nvSpPr>
          <p:cNvPr id="5" name="TextBox 4"/>
          <p:cNvSpPr txBox="1"/>
          <p:nvPr/>
        </p:nvSpPr>
        <p:spPr>
          <a:xfrm>
            <a:off x="5702562" y="2179340"/>
            <a:ext cx="3168352" cy="2769989"/>
          </a:xfrm>
          <a:prstGeom prst="rect">
            <a:avLst/>
          </a:prstGeom>
          <a:noFill/>
        </p:spPr>
        <p:txBody>
          <a:bodyPr wrap="square" rtlCol="0">
            <a:spAutoFit/>
          </a:bodyPr>
          <a:lstStyle/>
          <a:p>
            <a:pPr algn="ctr"/>
            <a:r>
              <a:rPr lang="en-GB" sz="2000" u="sng" dirty="0">
                <a:latin typeface="Arial" panose="020B0604020202020204" pitchFamily="34" charset="0"/>
                <a:cs typeface="Arial" panose="020B0604020202020204" pitchFamily="34" charset="0"/>
              </a:rPr>
              <a:t>Extrinsic (factors that we may impose on the individual)</a:t>
            </a:r>
          </a:p>
          <a:p>
            <a:r>
              <a:rPr lang="en-GB" sz="1600" dirty="0">
                <a:latin typeface="Arial" panose="020B0604020202020204" pitchFamily="34" charset="0"/>
                <a:cs typeface="Arial" panose="020B0604020202020204" pitchFamily="34" charset="0"/>
              </a:rPr>
              <a:t>- Poor lighting</a:t>
            </a:r>
          </a:p>
          <a:p>
            <a:r>
              <a:rPr lang="en-GB" sz="1600" dirty="0">
                <a:latin typeface="Arial" panose="020B0604020202020204" pitchFamily="34" charset="0"/>
                <a:cs typeface="Arial" panose="020B0604020202020204" pitchFamily="34" charset="0"/>
              </a:rPr>
              <a:t>- Regular bed or ward moves</a:t>
            </a:r>
          </a:p>
          <a:p>
            <a:r>
              <a:rPr lang="en-GB" sz="1600" dirty="0">
                <a:latin typeface="Arial" panose="020B0604020202020204" pitchFamily="34" charset="0"/>
                <a:cs typeface="Arial" panose="020B0604020202020204" pitchFamily="34" charset="0"/>
              </a:rPr>
              <a:t>- Obstacles</a:t>
            </a:r>
          </a:p>
          <a:p>
            <a:r>
              <a:rPr lang="en-GB" sz="1600" dirty="0">
                <a:latin typeface="Arial" panose="020B0604020202020204" pitchFamily="34" charset="0"/>
                <a:cs typeface="Arial" panose="020B0604020202020204" pitchFamily="34" charset="0"/>
              </a:rPr>
              <a:t>- Lack of walking aids</a:t>
            </a:r>
          </a:p>
          <a:p>
            <a:r>
              <a:rPr lang="en-GB" sz="1600" dirty="0">
                <a:latin typeface="Arial" panose="020B0604020202020204" pitchFamily="34" charset="0"/>
                <a:cs typeface="Arial" panose="020B0604020202020204" pitchFamily="34" charset="0"/>
              </a:rPr>
              <a:t>- Unfamiliar surroundings</a:t>
            </a:r>
          </a:p>
          <a:p>
            <a:r>
              <a:rPr lang="en-GB" sz="1600" dirty="0">
                <a:latin typeface="Arial" panose="020B0604020202020204" pitchFamily="34" charset="0"/>
                <a:cs typeface="Arial" panose="020B0604020202020204" pitchFamily="34" charset="0"/>
              </a:rPr>
              <a:t>- Lack of suitable footwear</a:t>
            </a:r>
          </a:p>
          <a:p>
            <a:pPr algn="ctr"/>
            <a:endParaRPr lang="en-GB" dirty="0"/>
          </a:p>
        </p:txBody>
      </p:sp>
      <p:pic>
        <p:nvPicPr>
          <p:cNvPr id="1027" name="Picture 3" descr="C:\Users\jfox03\AppData\Local\Microsoft\Windows\INetCache\IE\HOMLWLA2\Beauty-Boomer-L-L-Bean-Wicked-Good-slippers-chocolate-brow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71" y="1477205"/>
            <a:ext cx="1152129" cy="1329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fox03\AppData\Local\Microsoft\Windows\INetCache\IE\YX2NF1VP\ZimmerFram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83521"/>
            <a:ext cx="1266183" cy="12119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fox03\AppData\Local\Microsoft\Windows\INetCache\IE\GTQ1X2I0\d4a5op6-117527e4-a77f-4fce-a818-329f3af62b0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596686"/>
            <a:ext cx="1772235" cy="8660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fox03\AppData\Local\Microsoft\Windows\INetCache\IE\GTQ1X2I0\medicine-296966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9611" y="3256558"/>
            <a:ext cx="1193722" cy="12384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fox03\AppData\Local\Microsoft\Windows\Temporary Internet Files\Content.IE5\TV82TTTI\Lamp_Silhouett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6738" y="5046817"/>
            <a:ext cx="1163591" cy="159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9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5017"/>
            <a:ext cx="8534400" cy="872535"/>
          </a:xfrm>
        </p:spPr>
        <p:txBody>
          <a:bodyPr>
            <a:normAutofit/>
          </a:bodyPr>
          <a:lstStyle/>
          <a:p>
            <a:r>
              <a:rPr lang="en-GB" sz="2400" dirty="0">
                <a:latin typeface="Arial" panose="020B0604020202020204" pitchFamily="34" charset="0"/>
                <a:cs typeface="Arial" panose="020B0604020202020204" pitchFamily="34" charset="0"/>
              </a:rPr>
              <a:t>Inpatient Falls Risk Assessment </a:t>
            </a:r>
            <a:br>
              <a:rPr lang="en-GB" sz="2400" dirty="0">
                <a:latin typeface="Arial" panose="020B0604020202020204" pitchFamily="34" charset="0"/>
                <a:cs typeface="Arial" panose="020B0604020202020204" pitchFamily="34" charset="0"/>
              </a:rPr>
            </a:br>
            <a:r>
              <a:rPr lang="en-GB" sz="2400" dirty="0">
                <a:solidFill>
                  <a:srgbClr val="FF0000"/>
                </a:solidFill>
                <a:latin typeface="Arial" panose="020B0604020202020204" pitchFamily="34" charset="0"/>
                <a:cs typeface="Arial" panose="020B0604020202020204" pitchFamily="34" charset="0"/>
              </a:rPr>
              <a:t>(Outdated document  see the digital version in further slides)</a:t>
            </a:r>
          </a:p>
        </p:txBody>
      </p:sp>
      <p:sp>
        <p:nvSpPr>
          <p:cNvPr id="3" name="Content Placeholder 2"/>
          <p:cNvSpPr>
            <a:spLocks noGrp="1"/>
          </p:cNvSpPr>
          <p:nvPr>
            <p:ph sz="quarter" idx="1"/>
          </p:nvPr>
        </p:nvSpPr>
        <p:spPr>
          <a:xfrm>
            <a:off x="307630" y="1527048"/>
            <a:ext cx="8503920" cy="605808"/>
          </a:xfrm>
        </p:spPr>
        <p:txBody>
          <a:bodyPr>
            <a:normAutofit/>
          </a:bodyPr>
          <a:lstStyle/>
          <a:p>
            <a:pPr marL="0" indent="0" algn="ctr">
              <a:buNone/>
            </a:pPr>
            <a:r>
              <a:rPr lang="en-GB" sz="1600" b="1" dirty="0">
                <a:latin typeface="Arial" panose="020B0604020202020204" pitchFamily="34" charset="0"/>
                <a:cs typeface="Arial" panose="020B0604020202020204" pitchFamily="34" charset="0"/>
              </a:rPr>
              <a:t>Every adult patient should have a Falls Risk Assessment completed or reviewed within 4 hours of admission to a new area and then at least weekly</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33" t="19260" r="34635" b="8981"/>
          <a:stretch/>
        </p:blipFill>
        <p:spPr bwMode="auto">
          <a:xfrm>
            <a:off x="251520" y="2132856"/>
            <a:ext cx="3312368" cy="417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cxnSpLocks/>
          </p:cNvCxnSpPr>
          <p:nvPr/>
        </p:nvCxnSpPr>
        <p:spPr>
          <a:xfrm flipH="1">
            <a:off x="1907704" y="2924944"/>
            <a:ext cx="20882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7" idx="1"/>
          </p:cNvCxnSpPr>
          <p:nvPr/>
        </p:nvCxnSpPr>
        <p:spPr>
          <a:xfrm flipH="1">
            <a:off x="2195736" y="4539511"/>
            <a:ext cx="1903188" cy="6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13" idx="1"/>
          </p:cNvCxnSpPr>
          <p:nvPr/>
        </p:nvCxnSpPr>
        <p:spPr>
          <a:xfrm flipH="1" flipV="1">
            <a:off x="1469475" y="5590484"/>
            <a:ext cx="2611415" cy="342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98924" y="4216345"/>
            <a:ext cx="4368504" cy="646331"/>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If none of the above question apply, but on making a clinical </a:t>
            </a:r>
          </a:p>
          <a:p>
            <a:r>
              <a:rPr lang="en-GB" sz="1200" dirty="0">
                <a:latin typeface="Arial" panose="020B0604020202020204" pitchFamily="34" charset="0"/>
                <a:cs typeface="Arial" panose="020B0604020202020204" pitchFamily="34" charset="0"/>
              </a:rPr>
              <a:t>judgement you still feel the patient is at risk of falls, then your </a:t>
            </a:r>
          </a:p>
          <a:p>
            <a:r>
              <a:rPr lang="en-GB" sz="1200" dirty="0">
                <a:latin typeface="Arial" panose="020B0604020202020204" pitchFamily="34" charset="0"/>
                <a:cs typeface="Arial" panose="020B0604020202020204" pitchFamily="34" charset="0"/>
              </a:rPr>
              <a:t>reasoning for doing this should be documented here</a:t>
            </a:r>
          </a:p>
        </p:txBody>
      </p:sp>
      <p:sp>
        <p:nvSpPr>
          <p:cNvPr id="12" name="TextBox 11"/>
          <p:cNvSpPr txBox="1"/>
          <p:nvPr/>
        </p:nvSpPr>
        <p:spPr>
          <a:xfrm>
            <a:off x="4067943" y="2780556"/>
            <a:ext cx="4783682" cy="830997"/>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question should be answered. If the answer to any of </a:t>
            </a:r>
          </a:p>
          <a:p>
            <a:r>
              <a:rPr lang="en-GB" sz="1200" dirty="0">
                <a:latin typeface="Arial" panose="020B0604020202020204" pitchFamily="34" charset="0"/>
                <a:cs typeface="Arial" panose="020B0604020202020204" pitchFamily="34" charset="0"/>
              </a:rPr>
              <a:t>the questions is </a:t>
            </a:r>
            <a:r>
              <a:rPr lang="en-GB" sz="1200" dirty="0">
                <a:solidFill>
                  <a:srgbClr val="FF0000"/>
                </a:solidFill>
                <a:latin typeface="Arial" panose="020B0604020202020204" pitchFamily="34" charset="0"/>
                <a:cs typeface="Arial" panose="020B0604020202020204" pitchFamily="34" charset="0"/>
              </a:rPr>
              <a:t>yes</a:t>
            </a:r>
            <a:r>
              <a:rPr lang="en-GB" sz="1200" dirty="0">
                <a:latin typeface="Arial" panose="020B0604020202020204" pitchFamily="34" charset="0"/>
                <a:cs typeface="Arial" panose="020B0604020202020204" pitchFamily="34" charset="0"/>
              </a:rPr>
              <a:t> (yellow boxes), the Patient Fall Prevention and </a:t>
            </a:r>
          </a:p>
          <a:p>
            <a:r>
              <a:rPr lang="en-GB" sz="1200" dirty="0">
                <a:latin typeface="Arial" panose="020B0604020202020204" pitchFamily="34" charset="0"/>
                <a:cs typeface="Arial" panose="020B0604020202020204" pitchFamily="34" charset="0"/>
              </a:rPr>
              <a:t>Management Document (Hospital) should be commenced. </a:t>
            </a:r>
          </a:p>
          <a:p>
            <a:r>
              <a:rPr lang="en-GB" sz="1200" dirty="0">
                <a:latin typeface="Arial" panose="020B0604020202020204" pitchFamily="34" charset="0"/>
                <a:cs typeface="Arial" panose="020B0604020202020204" pitchFamily="34" charset="0"/>
              </a:rPr>
              <a:t>This document incorporates the Falls Bundle</a:t>
            </a:r>
          </a:p>
        </p:txBody>
      </p:sp>
      <p:sp>
        <p:nvSpPr>
          <p:cNvPr id="13" name="TextBox 12"/>
          <p:cNvSpPr txBox="1"/>
          <p:nvPr/>
        </p:nvSpPr>
        <p:spPr>
          <a:xfrm>
            <a:off x="4080890" y="5517232"/>
            <a:ext cx="4983256"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person completing the assessment must sign and date at point of completion. This assessment should be reviewed upon admission, upon moving to a new area, following any change in the patient’s condition and also post fall</a:t>
            </a:r>
          </a:p>
        </p:txBody>
      </p:sp>
    </p:spTree>
    <p:extLst>
      <p:ext uri="{BB962C8B-B14F-4D97-AF65-F5344CB8AC3E}">
        <p14:creationId xmlns:p14="http://schemas.microsoft.com/office/powerpoint/2010/main" val="2739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83" y="0"/>
            <a:ext cx="8532858" cy="1357807"/>
          </a:xfrm>
        </p:spPr>
        <p:txBody>
          <a:bodyPr>
            <a:normAutofit fontScale="90000"/>
          </a:bodyPr>
          <a:lstStyle/>
          <a:p>
            <a:r>
              <a:rPr lang="en-GB" sz="3100" dirty="0">
                <a:latin typeface="Arial" panose="020B0604020202020204" pitchFamily="34" charset="0"/>
                <a:cs typeface="Arial" panose="020B0604020202020204" pitchFamily="34" charset="0"/>
              </a:rPr>
              <a:t>Inpatient Fall Prevention And Management Document</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 (</a:t>
            </a:r>
            <a:r>
              <a:rPr lang="en-GB" sz="3100" dirty="0">
                <a:solidFill>
                  <a:srgbClr val="FF0000"/>
                </a:solidFill>
                <a:latin typeface="Arial" panose="020B0604020202020204" pitchFamily="34" charset="0"/>
                <a:cs typeface="Arial" panose="020B0604020202020204" pitchFamily="34" charset="0"/>
              </a:rPr>
              <a:t>see digital the updated document in further slides</a:t>
            </a:r>
            <a:r>
              <a:rPr lang="en-GB" dirty="0">
                <a:latin typeface="Arial" panose="020B0604020202020204" pitchFamily="34" charset="0"/>
                <a:cs typeface="Arial" panose="020B0604020202020204" pitchFamily="34" charset="0"/>
              </a:rPr>
              <a:t>) </a:t>
            </a:r>
            <a:endParaRPr lang="en-GB" dirty="0">
              <a:solidFill>
                <a:srgbClr val="FF000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764" t="9177" r="34674" b="11564"/>
          <a:stretch/>
        </p:blipFill>
        <p:spPr bwMode="auto">
          <a:xfrm>
            <a:off x="4848806" y="1468247"/>
            <a:ext cx="2063333" cy="291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751" t="9445" r="34687" b="11852"/>
          <a:stretch/>
        </p:blipFill>
        <p:spPr bwMode="auto">
          <a:xfrm>
            <a:off x="2056995" y="1468247"/>
            <a:ext cx="2077896" cy="291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250" t="9629" r="17084" b="7408"/>
          <a:stretch/>
        </p:blipFill>
        <p:spPr bwMode="auto">
          <a:xfrm>
            <a:off x="323528" y="4509120"/>
            <a:ext cx="2652288" cy="173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146" t="9445" r="16979" b="11482"/>
          <a:stretch/>
        </p:blipFill>
        <p:spPr bwMode="auto">
          <a:xfrm>
            <a:off x="3228185" y="4509294"/>
            <a:ext cx="2652288" cy="176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938" t="9444" r="17083" b="6482"/>
          <a:stretch/>
        </p:blipFill>
        <p:spPr bwMode="auto">
          <a:xfrm>
            <a:off x="6171753" y="4544714"/>
            <a:ext cx="2652288" cy="172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2186" y="3308791"/>
            <a:ext cx="1728192" cy="120032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The risk assessment/action plan below should be completed for every patient commenced on the falls bundle</a:t>
            </a:r>
          </a:p>
        </p:txBody>
      </p:sp>
      <p:sp>
        <p:nvSpPr>
          <p:cNvPr id="10" name="TextBox 9"/>
          <p:cNvSpPr txBox="1"/>
          <p:nvPr/>
        </p:nvSpPr>
        <p:spPr>
          <a:xfrm>
            <a:off x="6732240" y="1426117"/>
            <a:ext cx="1728192" cy="830997"/>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The front section should be completed as soon as the bundle is instigated</a:t>
            </a:r>
          </a:p>
        </p:txBody>
      </p:sp>
      <p:sp>
        <p:nvSpPr>
          <p:cNvPr id="11" name="TextBox 10"/>
          <p:cNvSpPr txBox="1"/>
          <p:nvPr/>
        </p:nvSpPr>
        <p:spPr>
          <a:xfrm>
            <a:off x="7308304" y="2453771"/>
            <a:ext cx="1728192" cy="1938992"/>
          </a:xfrm>
          <a:prstGeom prst="rect">
            <a:avLst/>
          </a:prstGeom>
          <a:noFill/>
        </p:spPr>
        <p:txBody>
          <a:bodyPr wrap="square" rtlCol="0">
            <a:spAutoFit/>
          </a:bodyPr>
          <a:lstStyle/>
          <a:p>
            <a:pPr algn="ctr"/>
            <a:r>
              <a:rPr lang="en-GB" sz="1200" dirty="0">
                <a:solidFill>
                  <a:srgbClr val="C00000"/>
                </a:solidFill>
                <a:latin typeface="Arial" panose="020B0604020202020204" pitchFamily="34" charset="0"/>
                <a:cs typeface="Arial" panose="020B0604020202020204" pitchFamily="34" charset="0"/>
              </a:rPr>
              <a:t>At the back of the bundle are tear out information pages to be given to the patient for advice on falls prevention in hospital </a:t>
            </a:r>
            <a:r>
              <a:rPr lang="en-GB" sz="1200" b="1" dirty="0">
                <a:solidFill>
                  <a:srgbClr val="C00000"/>
                </a:solidFill>
                <a:latin typeface="Arial" panose="020B0604020202020204" pitchFamily="34" charset="0"/>
                <a:cs typeface="Arial" panose="020B0604020202020204" pitchFamily="34" charset="0"/>
              </a:rPr>
              <a:t>please sign at the front of the bundle to say you have given this to the patient</a:t>
            </a:r>
          </a:p>
        </p:txBody>
      </p:sp>
      <p:sp>
        <p:nvSpPr>
          <p:cNvPr id="4" name="TextBox 3">
            <a:extLst>
              <a:ext uri="{FF2B5EF4-FFF2-40B4-BE49-F238E27FC236}">
                <a16:creationId xmlns:a16="http://schemas.microsoft.com/office/drawing/2014/main" id="{0628EA0E-696A-CD45-2396-322DE4E79AB2}"/>
              </a:ext>
            </a:extLst>
          </p:cNvPr>
          <p:cNvSpPr txBox="1"/>
          <p:nvPr/>
        </p:nvSpPr>
        <p:spPr>
          <a:xfrm>
            <a:off x="971600" y="1841615"/>
            <a:ext cx="864096"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is the falls bundle</a:t>
            </a:r>
          </a:p>
        </p:txBody>
      </p:sp>
      <p:cxnSp>
        <p:nvCxnSpPr>
          <p:cNvPr id="6" name="Straight Arrow Connector 5">
            <a:extLst>
              <a:ext uri="{FF2B5EF4-FFF2-40B4-BE49-F238E27FC236}">
                <a16:creationId xmlns:a16="http://schemas.microsoft.com/office/drawing/2014/main" id="{32BFFDD5-2070-C26F-F25B-A7FAB411BD7E}"/>
              </a:ext>
            </a:extLst>
          </p:cNvPr>
          <p:cNvCxnSpPr>
            <a:cxnSpLocks/>
          </p:cNvCxnSpPr>
          <p:nvPr/>
        </p:nvCxnSpPr>
        <p:spPr>
          <a:xfrm>
            <a:off x="1619672" y="2242356"/>
            <a:ext cx="4373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54A1E6B-4246-45B5-FDD9-68DCAB9F6D23}"/>
              </a:ext>
            </a:extLst>
          </p:cNvPr>
          <p:cNvCxnSpPr/>
          <p:nvPr/>
        </p:nvCxnSpPr>
        <p:spPr>
          <a:xfrm>
            <a:off x="1619672" y="4382788"/>
            <a:ext cx="310706" cy="194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DC0AA-6A02-9ED2-4798-D3E15242E9CA}"/>
              </a:ext>
            </a:extLst>
          </p:cNvPr>
          <p:cNvCxnSpPr>
            <a:cxnSpLocks/>
          </p:cNvCxnSpPr>
          <p:nvPr/>
        </p:nvCxnSpPr>
        <p:spPr>
          <a:xfrm flipH="1" flipV="1">
            <a:off x="6660232" y="3561766"/>
            <a:ext cx="648072" cy="299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9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3013-B7E5-F1C6-AA15-377422517A16}"/>
              </a:ext>
            </a:extLst>
          </p:cNvPr>
          <p:cNvSpPr>
            <a:spLocks noGrp="1"/>
          </p:cNvSpPr>
          <p:nvPr>
            <p:ph type="title"/>
          </p:nvPr>
        </p:nvSpPr>
        <p:spPr/>
        <p:txBody>
          <a:bodyPr>
            <a:noAutofit/>
          </a:bodyPr>
          <a:lstStyle/>
          <a:p>
            <a:r>
              <a:rPr lang="en-GB" dirty="0">
                <a:latin typeface="Arial" panose="020B0604020202020204" pitchFamily="34" charset="0"/>
                <a:cs typeface="Arial" panose="020B0604020202020204" pitchFamily="34" charset="0"/>
              </a:rPr>
              <a:t>Digital update </a:t>
            </a:r>
          </a:p>
        </p:txBody>
      </p:sp>
      <p:sp>
        <p:nvSpPr>
          <p:cNvPr id="3" name="Content Placeholder 2">
            <a:extLst>
              <a:ext uri="{FF2B5EF4-FFF2-40B4-BE49-F238E27FC236}">
                <a16:creationId xmlns:a16="http://schemas.microsoft.com/office/drawing/2014/main" id="{9BBE8FBC-2B0C-3D3D-AF0B-9FF3EB062679}"/>
              </a:ext>
            </a:extLst>
          </p:cNvPr>
          <p:cNvSpPr>
            <a:spLocks noGrp="1"/>
          </p:cNvSpPr>
          <p:nvPr>
            <p:ph sz="quarter" idx="1"/>
          </p:nvPr>
        </p:nvSpPr>
        <p:spPr/>
        <p:txBody>
          <a:bodyPr vert="horz" lIns="91440" tIns="45720" rIns="91440" bIns="45720" anchor="t">
            <a:normAutofit/>
          </a:bodyPr>
          <a:lstStyle/>
          <a:p>
            <a:endParaRPr lang="en-GB" dirty="0">
              <a:latin typeface="Arial"/>
              <a:cs typeface="Arial"/>
            </a:endParaRPr>
          </a:p>
          <a:p>
            <a:endParaRPr lang="en-GB" dirty="0">
              <a:latin typeface="Arial"/>
              <a:cs typeface="Arial"/>
            </a:endParaRPr>
          </a:p>
          <a:p>
            <a:pPr marL="0" indent="0">
              <a:buNone/>
            </a:pPr>
            <a:r>
              <a:rPr lang="en-GB" dirty="0">
                <a:latin typeface="Arial"/>
                <a:cs typeface="Arial"/>
              </a:rPr>
              <a:t>All falls prevention and management documents have been moved to a </a:t>
            </a:r>
            <a:r>
              <a:rPr lang="en-GB" b="1" dirty="0">
                <a:latin typeface="Arial"/>
                <a:cs typeface="Arial"/>
              </a:rPr>
              <a:t>digital platform </a:t>
            </a:r>
            <a:r>
              <a:rPr lang="en-GB" dirty="0">
                <a:latin typeface="Arial"/>
                <a:cs typeface="Arial"/>
              </a:rPr>
              <a:t>and can be found on </a:t>
            </a:r>
            <a:r>
              <a:rPr lang="en-GB" b="1" dirty="0">
                <a:latin typeface="Arial"/>
                <a:cs typeface="Arial"/>
              </a:rPr>
              <a:t>Sunrise</a:t>
            </a:r>
            <a:r>
              <a:rPr lang="en-GB" dirty="0">
                <a:latin typeface="Arial"/>
                <a:cs typeface="Arial"/>
              </a:rPr>
              <a:t>. This includes the falls risk assessment, falls bundles, bedrail risk assessment, post-fall documentation, and patient advice leaflet. </a:t>
            </a:r>
            <a:endParaRPr lang="en-GB" dirty="0">
              <a:latin typeface="Georgia"/>
              <a:cs typeface="Arial"/>
            </a:endParaRPr>
          </a:p>
        </p:txBody>
      </p:sp>
    </p:spTree>
    <p:extLst>
      <p:ext uri="{BB962C8B-B14F-4D97-AF65-F5344CB8AC3E}">
        <p14:creationId xmlns:p14="http://schemas.microsoft.com/office/powerpoint/2010/main" val="279692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34400" cy="758952"/>
          </a:xfrm>
        </p:spPr>
        <p:txBody>
          <a:bodyPr>
            <a:normAutofit/>
          </a:bodyPr>
          <a:lstStyle/>
          <a:p>
            <a:r>
              <a:rPr lang="en-GB" dirty="0">
                <a:latin typeface="Arial" panose="020B0604020202020204" pitchFamily="34" charset="0"/>
                <a:cs typeface="Arial" panose="020B0604020202020204" pitchFamily="34" charset="0"/>
              </a:rPr>
              <a:t>Falls Prevention Aids</a:t>
            </a:r>
          </a:p>
        </p:txBody>
      </p:sp>
      <p:sp>
        <p:nvSpPr>
          <p:cNvPr id="12" name="Content Placeholder 2"/>
          <p:cNvSpPr>
            <a:spLocks noGrp="1"/>
          </p:cNvSpPr>
          <p:nvPr>
            <p:ph sz="quarter" idx="1"/>
          </p:nvPr>
        </p:nvSpPr>
        <p:spPr>
          <a:xfrm>
            <a:off x="301752" y="1527048"/>
            <a:ext cx="8518720" cy="4572000"/>
          </a:xfrm>
        </p:spPr>
        <p:txBody>
          <a:bodyPr>
            <a:normAutofit fontScale="92500" lnSpcReduction="10000"/>
          </a:bodyPr>
          <a:lstStyle/>
          <a:p>
            <a:pPr marL="0" indent="0" algn="ctr">
              <a:buNone/>
            </a:pPr>
            <a:r>
              <a:rPr lang="en-GB" sz="1400" b="1" dirty="0">
                <a:latin typeface="Arial" panose="020B0604020202020204" pitchFamily="34" charset="0"/>
                <a:cs typeface="Arial" panose="020B0604020202020204" pitchFamily="34" charset="0"/>
              </a:rPr>
              <a:t>FALLS BUNDLE </a:t>
            </a:r>
            <a:r>
              <a:rPr lang="en-GB" sz="1400" dirty="0">
                <a:latin typeface="Arial" panose="020B0604020202020204" pitchFamily="34" charset="0"/>
                <a:cs typeface="Arial" panose="020B0604020202020204" pitchFamily="34" charset="0"/>
              </a:rPr>
              <a:t>– This should be completed for every patient identified as at risk of falls at a minimum of 4 hourly </a:t>
            </a:r>
            <a:r>
              <a:rPr lang="en-GB" sz="1400" u="sng" dirty="0">
                <a:latin typeface="Arial" panose="020B0604020202020204" pitchFamily="34" charset="0"/>
                <a:cs typeface="Arial" panose="020B0604020202020204" pitchFamily="34" charset="0"/>
              </a:rPr>
              <a:t>(at least once every 24 hours by a qualified nurse)</a:t>
            </a:r>
            <a:r>
              <a:rPr lang="en-GB" sz="1400" dirty="0">
                <a:latin typeface="Arial" panose="020B0604020202020204" pitchFamily="34" charset="0"/>
                <a:cs typeface="Arial" panose="020B0604020202020204" pitchFamily="34" charset="0"/>
              </a:rPr>
              <a:t>. This can be increased if necessary</a:t>
            </a:r>
          </a:p>
          <a:p>
            <a:pPr marL="0" indent="0" algn="ctr">
              <a:buNone/>
            </a:pPr>
            <a:endParaRPr lang="en-GB" sz="1400" dirty="0">
              <a:latin typeface="Arial" panose="020B0604020202020204" pitchFamily="34" charset="0"/>
              <a:cs typeface="Arial" panose="020B0604020202020204" pitchFamily="34" charset="0"/>
            </a:endParaRPr>
          </a:p>
          <a:p>
            <a:pPr marL="0" indent="0" algn="ctr">
              <a:buNone/>
            </a:pPr>
            <a:r>
              <a:rPr lang="en-GB" sz="1400" b="1" dirty="0">
                <a:latin typeface="Arial" panose="020B0604020202020204" pitchFamily="34" charset="0"/>
                <a:cs typeface="Arial" panose="020B0604020202020204" pitchFamily="34" charset="0"/>
              </a:rPr>
              <a:t>BED/TROLLEY RAILS </a:t>
            </a:r>
            <a:r>
              <a:rPr lang="en-GB" sz="1400" dirty="0">
                <a:latin typeface="Arial" panose="020B0604020202020204" pitchFamily="34" charset="0"/>
                <a:cs typeface="Arial" panose="020B0604020202020204" pitchFamily="34" charset="0"/>
              </a:rPr>
              <a:t>– These should NOT be used with patients who are agitated or confused as there is a high risk of entrapment or fall from a greater height</a:t>
            </a:r>
          </a:p>
          <a:p>
            <a:pPr marL="0" indent="0" algn="ctr">
              <a:buNone/>
            </a:pPr>
            <a:endParaRPr lang="en-GB" sz="1400" dirty="0">
              <a:latin typeface="Arial" panose="020B0604020202020204" pitchFamily="34" charset="0"/>
              <a:cs typeface="Arial" panose="020B0604020202020204" pitchFamily="34" charset="0"/>
            </a:endParaRPr>
          </a:p>
          <a:p>
            <a:pPr marL="0" indent="0" algn="ctr">
              <a:buNone/>
            </a:pPr>
            <a:r>
              <a:rPr lang="en-GB" sz="1400" b="1" dirty="0">
                <a:latin typeface="Arial" panose="020B0604020202020204" pitchFamily="34" charset="0"/>
                <a:cs typeface="Arial" panose="020B0604020202020204" pitchFamily="34" charset="0"/>
              </a:rPr>
              <a:t>ENHANCED OBSERVATION </a:t>
            </a:r>
            <a:r>
              <a:rPr lang="en-GB" sz="1400" dirty="0">
                <a:latin typeface="Arial" panose="020B0604020202020204" pitchFamily="34" charset="0"/>
                <a:cs typeface="Arial" panose="020B0604020202020204" pitchFamily="34" charset="0"/>
              </a:rPr>
              <a:t>- Assessing for additional staffing support may be necessary if the patient is showing high levels of confusion or lacks the mental capacity to understand/make rational decisions which is likely to affect their safety. Different levels of observation can be considered, however, please ensure least restrictive options are always considered</a:t>
            </a:r>
          </a:p>
          <a:p>
            <a:pPr marL="0" indent="0" algn="ctr">
              <a:buNone/>
            </a:pPr>
            <a:endParaRPr lang="en-GB" sz="1400" dirty="0">
              <a:latin typeface="Arial" panose="020B0604020202020204" pitchFamily="34" charset="0"/>
              <a:cs typeface="Arial" panose="020B0604020202020204" pitchFamily="34" charset="0"/>
            </a:endParaRPr>
          </a:p>
          <a:p>
            <a:pPr marL="0" indent="0" algn="ctr">
              <a:buNone/>
            </a:pPr>
            <a:r>
              <a:rPr lang="en-GB" sz="1400" b="1" dirty="0">
                <a:latin typeface="Arial" panose="020B0604020202020204" pitchFamily="34" charset="0"/>
                <a:cs typeface="Arial" panose="020B0604020202020204" pitchFamily="34" charset="0"/>
              </a:rPr>
              <a:t>FALLS LOGO </a:t>
            </a:r>
            <a:r>
              <a:rPr lang="en-GB" sz="1400" dirty="0">
                <a:latin typeface="Arial" panose="020B0604020202020204" pitchFamily="34" charset="0"/>
                <a:cs typeface="Arial" panose="020B0604020202020204" pitchFamily="34" charset="0"/>
              </a:rPr>
              <a:t>– All patients on a Falls Prevention Bundle should have a falls symbol displayed on ward/area patient whiteboards/tracking board</a:t>
            </a:r>
          </a:p>
          <a:p>
            <a:pPr marL="0" indent="0" algn="ctr">
              <a:buNone/>
            </a:pPr>
            <a:endParaRPr lang="en-GB" sz="1400" dirty="0">
              <a:latin typeface="Arial" panose="020B0604020202020204" pitchFamily="34" charset="0"/>
              <a:cs typeface="Arial" panose="020B0604020202020204" pitchFamily="34" charset="0"/>
            </a:endParaRPr>
          </a:p>
          <a:p>
            <a:pPr marL="0" indent="0" algn="ctr">
              <a:buNone/>
            </a:pPr>
            <a:r>
              <a:rPr lang="en-GB" sz="1400" b="1" dirty="0">
                <a:latin typeface="Arial" panose="020B0604020202020204" pitchFamily="34" charset="0"/>
                <a:cs typeface="Arial" panose="020B0604020202020204" pitchFamily="34" charset="0"/>
              </a:rPr>
              <a:t>FALLS RISK ALERT </a:t>
            </a:r>
            <a:r>
              <a:rPr lang="en-GB" sz="1400" dirty="0">
                <a:latin typeface="Arial" panose="020B0604020202020204" pitchFamily="34" charset="0"/>
                <a:cs typeface="Arial" panose="020B0604020202020204" pitchFamily="34" charset="0"/>
              </a:rPr>
              <a:t>- This must be manually added to Sunrise once your patient has been identified as a risk of falls. </a:t>
            </a:r>
            <a:r>
              <a:rPr lang="en-US" sz="1400" dirty="0">
                <a:latin typeface="Arial" panose="020B0604020202020204" pitchFamily="34" charset="0"/>
                <a:cs typeface="Arial" panose="020B0604020202020204" pitchFamily="34" charset="0"/>
              </a:rPr>
              <a:t>This can be done by clicking on the 'Falls Risk Status' dropdown option under the comments section in the patient info tab. Once chosen, this will then display a falls risk icon on the patient alert column on the tracking board</a:t>
            </a:r>
            <a:endParaRPr lang="en-GB" sz="1400" dirty="0">
              <a:latin typeface="Arial" panose="020B0604020202020204" pitchFamily="34" charset="0"/>
              <a:cs typeface="Arial" panose="020B0604020202020204" pitchFamily="34" charset="0"/>
            </a:endParaRPr>
          </a:p>
          <a:p>
            <a:pPr marL="0" indent="0" algn="ctr">
              <a:buNone/>
            </a:pPr>
            <a:endParaRPr lang="en-GB" sz="1400" dirty="0">
              <a:latin typeface="Arial" panose="020B0604020202020204" pitchFamily="34" charset="0"/>
              <a:cs typeface="Arial" panose="020B0604020202020204" pitchFamily="34" charset="0"/>
            </a:endParaRPr>
          </a:p>
          <a:p>
            <a:pPr marL="0" indent="0" algn="ctr">
              <a:buNone/>
            </a:pPr>
            <a:r>
              <a:rPr lang="en-GB" sz="1400" b="1" dirty="0">
                <a:latin typeface="Arial" panose="020B0604020202020204" pitchFamily="34" charset="0"/>
                <a:cs typeface="Arial" panose="020B0604020202020204" pitchFamily="34" charset="0"/>
              </a:rPr>
              <a:t>LYING/STANDING BLOOD PRESSURE </a:t>
            </a:r>
            <a:r>
              <a:rPr lang="en-GB" sz="1400" dirty="0">
                <a:latin typeface="Arial" panose="020B0604020202020204" pitchFamily="34" charset="0"/>
                <a:cs typeface="Arial" panose="020B0604020202020204" pitchFamily="34" charset="0"/>
              </a:rPr>
              <a:t>– Needs recording on Sunrise for every patient over 65 years and above, and/or all patients who have a history of falling or complain of dizziness on standing/walking.</a:t>
            </a:r>
          </a:p>
          <a:p>
            <a:pPr marL="0" indent="0" algn="ctr">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75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E609-09A0-648C-C3F8-AAB744874553}"/>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Lying and Standing Blood Pressure</a:t>
            </a:r>
          </a:p>
        </p:txBody>
      </p:sp>
      <p:sp>
        <p:nvSpPr>
          <p:cNvPr id="4" name="Content Placeholder 3">
            <a:extLst>
              <a:ext uri="{FF2B5EF4-FFF2-40B4-BE49-F238E27FC236}">
                <a16:creationId xmlns:a16="http://schemas.microsoft.com/office/drawing/2014/main" id="{81926B0F-B2D2-44B0-BF51-C3C6BEC93DEA}"/>
              </a:ext>
            </a:extLst>
          </p:cNvPr>
          <p:cNvSpPr>
            <a:spLocks noGrp="1"/>
          </p:cNvSpPr>
          <p:nvPr>
            <p:ph sz="half" idx="1"/>
          </p:nvPr>
        </p:nvSpPr>
        <p:spPr/>
        <p:txBody>
          <a:bodyPr>
            <a:noAutofit/>
          </a:bodyPr>
          <a:lstStyle/>
          <a:p>
            <a:pPr marL="0" indent="0">
              <a:buNone/>
            </a:pPr>
            <a:r>
              <a:rPr lang="en-GB" sz="1100" dirty="0">
                <a:latin typeface="Arial" panose="020B0604020202020204" pitchFamily="34" charset="0"/>
                <a:cs typeface="Arial" panose="020B0604020202020204" pitchFamily="34" charset="0"/>
              </a:rPr>
              <a:t>In line with NICE Guidelines all patients aged 65 and over, and patients aged 50 to 64 years who are considered to be at higher risk of falling because of an underlying condition should have their lying and standing blood pressure on admission.</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This is because postural (orthostatic) hypotension, a drop in BP on standing, is a contributing high risk factor to falls.</a:t>
            </a: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a:pPr marL="0" indent="0">
              <a:buNone/>
            </a:pPr>
            <a:r>
              <a:rPr lang="en-GB" sz="1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Postural hypotension</a:t>
            </a:r>
          </a:p>
          <a:p>
            <a:pPr marL="0" indent="0">
              <a:buNone/>
            </a:pP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A positive result is: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 drop in systolic BP of 20mmHg or more (with or without symptoms)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 drop to below 90mmHg on standing even if the drop is less than 20mmHg (with or without symptoms)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 drop in diastolic BP of 10mmHg with symptoms (although clinically less significant than a drop in systolic BP)</a:t>
            </a:r>
            <a:br>
              <a:rPr lang="en-GB" sz="1100" dirty="0">
                <a:latin typeface="Arial" panose="020B0604020202020204" pitchFamily="34" charset="0"/>
                <a:cs typeface="Arial" panose="020B0604020202020204" pitchFamily="34" charset="0"/>
              </a:rPr>
            </a:b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What to do:</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-Notice and document symptoms of dizziness, light-headedness, vagueness, pallor, visual disturbance, feelings of weakness and palpitations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-Advise the patient of results and if the result is positive</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-Inform the Medical and Nursing team</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-Take immediate actions to prevent falls and/or unsteadiness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br>
              <a:rPr lang="en-GB" sz="1100" dirty="0">
                <a:latin typeface="Arial" panose="020B0604020202020204" pitchFamily="34" charset="0"/>
                <a:cs typeface="Arial" panose="020B0604020202020204" pitchFamily="34" charset="0"/>
              </a:rPr>
            </a:b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7E93A43B-935F-D9A7-AC22-0148495EF9C7}"/>
              </a:ext>
            </a:extLst>
          </p:cNvPr>
          <p:cNvPicPr>
            <a:picLocks noGrp="1"/>
          </p:cNvPicPr>
          <p:nvPr>
            <p:ph sz="half" idx="2"/>
          </p:nvPr>
        </p:nvPicPr>
        <p:blipFill rotWithShape="1">
          <a:blip r:embed="rId2"/>
          <a:srcRect l="32456" t="32964" r="33536" b="21489"/>
          <a:stretch/>
        </p:blipFill>
        <p:spPr bwMode="auto">
          <a:xfrm>
            <a:off x="4800600" y="1556792"/>
            <a:ext cx="4038600" cy="4496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01357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5D1241A31BE041879D57E36F8C8CEE" ma:contentTypeVersion="0" ma:contentTypeDescription="Create a new document." ma:contentTypeScope="" ma:versionID="1f33494e2d028ea39d70fa1029eb43d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6459F-A2A3-4821-BE80-288877B59279}">
  <ds:schemaRefs>
    <ds:schemaRef ds:uri="http://schemas.microsoft.com/sharepoint/v3/contenttype/forms"/>
  </ds:schemaRefs>
</ds:datastoreItem>
</file>

<file path=customXml/itemProps2.xml><?xml version="1.0" encoding="utf-8"?>
<ds:datastoreItem xmlns:ds="http://schemas.openxmlformats.org/officeDocument/2006/customXml" ds:itemID="{8141D99B-E4B6-41AB-87A5-6DF461A29A9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E0A572D-C15E-4AF8-93E9-D846810BCB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Civic</Template>
  <TotalTime>1668</TotalTime>
  <Words>3116</Words>
  <Application>Microsoft Office PowerPoint</Application>
  <PresentationFormat>On-screen Show (4:3)</PresentationFormat>
  <Paragraphs>279</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Georgia</vt:lpstr>
      <vt:lpstr>Lucida Sans</vt:lpstr>
      <vt:lpstr>Symbol</vt:lpstr>
      <vt:lpstr>Wingdings</vt:lpstr>
      <vt:lpstr>Wingdings 2</vt:lpstr>
      <vt:lpstr>Civic</vt:lpstr>
      <vt:lpstr>    Falls Prevention and Management</vt:lpstr>
      <vt:lpstr>What is a fall?</vt:lpstr>
      <vt:lpstr>The Implications Of Falls</vt:lpstr>
      <vt:lpstr>What Causes Falls?</vt:lpstr>
      <vt:lpstr>Inpatient Falls Risk Assessment  (Outdated document  see the digital version in further slides)</vt:lpstr>
      <vt:lpstr>Inpatient Fall Prevention And Management Document  (see digital the updated document in further slides) </vt:lpstr>
      <vt:lpstr>Digital update </vt:lpstr>
      <vt:lpstr>Falls Prevention Aids</vt:lpstr>
      <vt:lpstr>Lying and Standing Blood Pressure</vt:lpstr>
      <vt:lpstr>Sunrise Lying and standing blood pressure</vt:lpstr>
      <vt:lpstr>Inpatient Falls Digital Risk Assessment</vt:lpstr>
      <vt:lpstr>Inpatient Falls Digital Falls Bundle</vt:lpstr>
      <vt:lpstr>Emergency Department Falls Assessment</vt:lpstr>
      <vt:lpstr>Bed Rail Assessment</vt:lpstr>
      <vt:lpstr>Adult Bed/Trolley risk assessment</vt:lpstr>
      <vt:lpstr>Risk Management</vt:lpstr>
      <vt:lpstr>Case study 2</vt:lpstr>
      <vt:lpstr>Case study 3</vt:lpstr>
      <vt:lpstr> Safety with children and small adults </vt:lpstr>
      <vt:lpstr>Paediatric Bed/Trolley risk assessment</vt:lpstr>
      <vt:lpstr>What To Do When Someone Falls</vt:lpstr>
      <vt:lpstr>Neurological Observations</vt:lpstr>
      <vt:lpstr>       Post Fall Document  </vt:lpstr>
      <vt:lpstr>Datix – What To Include</vt:lpstr>
      <vt:lpstr>Datix – What To Include</vt:lpstr>
      <vt:lpstr>Ongoing Care</vt:lpstr>
      <vt:lpstr>So, Remember</vt:lpstr>
      <vt:lpstr>  Falls Prevention and Management Training Declaration </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 Prevention and Management Training Package</dc:title>
  <dc:creator>Windows User</dc:creator>
  <cp:lastModifiedBy>PROBERT, Jordan (THE DUDLEY GROUP NHS FOUNDATION TRUST)</cp:lastModifiedBy>
  <cp:revision>342</cp:revision>
  <dcterms:created xsi:type="dcterms:W3CDTF">2019-11-04T12:10:43Z</dcterms:created>
  <dcterms:modified xsi:type="dcterms:W3CDTF">2025-10-31T11:41:59Z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0x0101002A5D1241A31BE041879D57E36F8C8CEE</vt:lpwstr>
  </property>
</Properties>
</file>