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4"/>
    <p:sldMasterId id="2147483660" r:id="rId5"/>
    <p:sldMasterId id="2147483663" r:id="rId6"/>
    <p:sldMasterId id="2147483665" r:id="rId7"/>
    <p:sldMasterId id="2147483667" r:id="rId8"/>
    <p:sldMasterId id="2147483669" r:id="rId9"/>
    <p:sldMasterId id="2147483671" r:id="rId10"/>
  </p:sldMasterIdLst>
  <p:notesMasterIdLst>
    <p:notesMasterId r:id="rId59"/>
  </p:notesMasterIdLst>
  <p:handoutMasterIdLst>
    <p:handoutMasterId r:id="rId60"/>
  </p:handoutMasterIdLst>
  <p:sldIdLst>
    <p:sldId id="264" r:id="rId11"/>
    <p:sldId id="317" r:id="rId12"/>
    <p:sldId id="319" r:id="rId13"/>
    <p:sldId id="269" r:id="rId14"/>
    <p:sldId id="271" r:id="rId15"/>
    <p:sldId id="272" r:id="rId16"/>
    <p:sldId id="314" r:id="rId17"/>
    <p:sldId id="315" r:id="rId18"/>
    <p:sldId id="273" r:id="rId19"/>
    <p:sldId id="274" r:id="rId20"/>
    <p:sldId id="276" r:id="rId21"/>
    <p:sldId id="277" r:id="rId22"/>
    <p:sldId id="278" r:id="rId23"/>
    <p:sldId id="279" r:id="rId24"/>
    <p:sldId id="280" r:id="rId25"/>
    <p:sldId id="281" r:id="rId26"/>
    <p:sldId id="282" r:id="rId27"/>
    <p:sldId id="283" r:id="rId28"/>
    <p:sldId id="284" r:id="rId29"/>
    <p:sldId id="289" r:id="rId30"/>
    <p:sldId id="290" r:id="rId31"/>
    <p:sldId id="291" r:id="rId32"/>
    <p:sldId id="285" r:id="rId33"/>
    <p:sldId id="286" r:id="rId34"/>
    <p:sldId id="287" r:id="rId35"/>
    <p:sldId id="293" r:id="rId36"/>
    <p:sldId id="288" r:id="rId37"/>
    <p:sldId id="292" r:id="rId38"/>
    <p:sldId id="310" r:id="rId39"/>
    <p:sldId id="294" r:id="rId40"/>
    <p:sldId id="295" r:id="rId41"/>
    <p:sldId id="296" r:id="rId42"/>
    <p:sldId id="298" r:id="rId43"/>
    <p:sldId id="307" r:id="rId44"/>
    <p:sldId id="311" r:id="rId45"/>
    <p:sldId id="313" r:id="rId46"/>
    <p:sldId id="299" r:id="rId47"/>
    <p:sldId id="300" r:id="rId48"/>
    <p:sldId id="301" r:id="rId49"/>
    <p:sldId id="302" r:id="rId50"/>
    <p:sldId id="303" r:id="rId51"/>
    <p:sldId id="304" r:id="rId52"/>
    <p:sldId id="305" r:id="rId53"/>
    <p:sldId id="306" r:id="rId54"/>
    <p:sldId id="308" r:id="rId55"/>
    <p:sldId id="309" r:id="rId56"/>
    <p:sldId id="312" r:id="rId57"/>
    <p:sldId id="29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4">
          <p15:clr>
            <a:srgbClr val="A4A3A4"/>
          </p15:clr>
        </p15:guide>
        <p15:guide id="3" orient="horz" pos="4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BCB"/>
    <a:srgbClr val="184FA6"/>
    <a:srgbClr val="68E7E8"/>
    <a:srgbClr val="174894"/>
    <a:srgbClr val="B61E9B"/>
    <a:srgbClr val="3458D7"/>
    <a:srgbClr val="1B6BF6"/>
    <a:srgbClr val="244489"/>
    <a:srgbClr val="1C62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E9D5E-7597-4D11-BC8B-AE728E0B208C}" v="47" dt="2024-06-11T09:27:56.334"/>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758" autoAdjust="0"/>
    <p:restoredTop sz="87757" autoAdjust="0"/>
  </p:normalViewPr>
  <p:slideViewPr>
    <p:cSldViewPr snapToGrid="0" snapToObjects="1">
      <p:cViewPr varScale="1">
        <p:scale>
          <a:sx n="77" d="100"/>
          <a:sy n="77" d="100"/>
        </p:scale>
        <p:origin x="1320" y="56"/>
      </p:cViewPr>
      <p:guideLst>
        <p:guide orient="horz" pos="2160"/>
        <p:guide pos="2884"/>
        <p:guide orient="horz" pos="4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D146F0-60C0-42DE-BA43-35A607237E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2664E0A1-A39B-4A82-B155-2759E2A21D35}">
      <dgm:prSet/>
      <dgm:spPr/>
      <dgm:t>
        <a:bodyPr/>
        <a:lstStyle/>
        <a:p>
          <a:pPr rtl="0"/>
          <a:r>
            <a:rPr lang="en-GB" dirty="0"/>
            <a:t>What is Type 1 Diabetes ? - Causes, Incidence and Symptoms</a:t>
          </a:r>
        </a:p>
      </dgm:t>
    </dgm:pt>
    <dgm:pt modelId="{AFE04BC0-1F7E-4F29-9B3A-04A35815F714}" type="parTrans" cxnId="{25DD0762-2882-4C23-B296-9A70CAA66178}">
      <dgm:prSet/>
      <dgm:spPr/>
      <dgm:t>
        <a:bodyPr/>
        <a:lstStyle/>
        <a:p>
          <a:endParaRPr lang="en-GB"/>
        </a:p>
      </dgm:t>
    </dgm:pt>
    <dgm:pt modelId="{FD27E292-1424-4A99-AE6A-0F26267135DD}" type="sibTrans" cxnId="{25DD0762-2882-4C23-B296-9A70CAA66178}">
      <dgm:prSet/>
      <dgm:spPr/>
      <dgm:t>
        <a:bodyPr/>
        <a:lstStyle/>
        <a:p>
          <a:endParaRPr lang="en-GB"/>
        </a:p>
      </dgm:t>
    </dgm:pt>
    <dgm:pt modelId="{6B43D822-D3F0-40CE-9876-130B5EEDD962}">
      <dgm:prSet/>
      <dgm:spPr/>
      <dgm:t>
        <a:bodyPr/>
        <a:lstStyle/>
        <a:p>
          <a:pPr rtl="0"/>
          <a:r>
            <a:rPr lang="en-GB" dirty="0"/>
            <a:t>Key messages for Patients</a:t>
          </a:r>
        </a:p>
      </dgm:t>
    </dgm:pt>
    <dgm:pt modelId="{F6958276-784A-482C-8963-041E86FAA82C}" type="parTrans" cxnId="{7F0687DD-58C1-45DC-9109-0D8895393BC1}">
      <dgm:prSet/>
      <dgm:spPr/>
      <dgm:t>
        <a:bodyPr/>
        <a:lstStyle/>
        <a:p>
          <a:endParaRPr lang="en-GB"/>
        </a:p>
      </dgm:t>
    </dgm:pt>
    <dgm:pt modelId="{20C7DC1E-C43E-4583-B8CB-103FE432A6C8}" type="sibTrans" cxnId="{7F0687DD-58C1-45DC-9109-0D8895393BC1}">
      <dgm:prSet/>
      <dgm:spPr/>
      <dgm:t>
        <a:bodyPr/>
        <a:lstStyle/>
        <a:p>
          <a:endParaRPr lang="en-GB"/>
        </a:p>
      </dgm:t>
    </dgm:pt>
    <dgm:pt modelId="{ED109F66-3C06-4AE8-86C9-32EAC9EDF35E}">
      <dgm:prSet/>
      <dgm:spPr/>
      <dgm:t>
        <a:bodyPr/>
        <a:lstStyle/>
        <a:p>
          <a:pPr rtl="0"/>
          <a:r>
            <a:rPr lang="en-GB" dirty="0"/>
            <a:t>Presentation and Initial Management</a:t>
          </a:r>
        </a:p>
      </dgm:t>
    </dgm:pt>
    <dgm:pt modelId="{8A37A21A-ABE6-46A9-B270-28FE6B6967D2}" type="parTrans" cxnId="{BAF75B93-0202-45F1-941E-3C775F34B2FC}">
      <dgm:prSet/>
      <dgm:spPr/>
      <dgm:t>
        <a:bodyPr/>
        <a:lstStyle/>
        <a:p>
          <a:endParaRPr lang="en-GB"/>
        </a:p>
      </dgm:t>
    </dgm:pt>
    <dgm:pt modelId="{F16E7C29-10B5-446E-A671-61523205016F}" type="sibTrans" cxnId="{BAF75B93-0202-45F1-941E-3C775F34B2FC}">
      <dgm:prSet/>
      <dgm:spPr/>
      <dgm:t>
        <a:bodyPr/>
        <a:lstStyle/>
        <a:p>
          <a:endParaRPr lang="en-GB"/>
        </a:p>
      </dgm:t>
    </dgm:pt>
    <dgm:pt modelId="{45519835-622B-444A-951E-082BB786FDC6}">
      <dgm:prSet/>
      <dgm:spPr/>
      <dgm:t>
        <a:bodyPr/>
        <a:lstStyle/>
        <a:p>
          <a:pPr rtl="0"/>
          <a:r>
            <a:rPr lang="en-GB" dirty="0"/>
            <a:t>Blood Glucose Testing</a:t>
          </a:r>
        </a:p>
      </dgm:t>
    </dgm:pt>
    <dgm:pt modelId="{FED2E387-AEC9-4C52-B099-69DCCE19A4F7}" type="parTrans" cxnId="{8594C61D-4EA5-4DBE-A988-7ACDA443312D}">
      <dgm:prSet/>
      <dgm:spPr/>
      <dgm:t>
        <a:bodyPr/>
        <a:lstStyle/>
        <a:p>
          <a:endParaRPr lang="en-GB"/>
        </a:p>
      </dgm:t>
    </dgm:pt>
    <dgm:pt modelId="{0DCAD277-3B5F-4965-9ABD-7F69CB0FADBC}" type="sibTrans" cxnId="{8594C61D-4EA5-4DBE-A988-7ACDA443312D}">
      <dgm:prSet/>
      <dgm:spPr/>
      <dgm:t>
        <a:bodyPr/>
        <a:lstStyle/>
        <a:p>
          <a:endParaRPr lang="en-GB"/>
        </a:p>
      </dgm:t>
    </dgm:pt>
    <dgm:pt modelId="{EA6CD17D-3C25-4BA8-A2AC-E69217F4150D}">
      <dgm:prSet/>
      <dgm:spPr/>
      <dgm:t>
        <a:bodyPr/>
        <a:lstStyle/>
        <a:p>
          <a:pPr rtl="0"/>
          <a:r>
            <a:rPr lang="en-GB" dirty="0"/>
            <a:t>Ward Care Plan and Daily Record Sheet</a:t>
          </a:r>
        </a:p>
      </dgm:t>
    </dgm:pt>
    <dgm:pt modelId="{2EAF66CB-13F5-4374-B308-20FBCA2B46F5}" type="parTrans" cxnId="{9A3CC4DC-0792-494C-B299-E13476B935EE}">
      <dgm:prSet/>
      <dgm:spPr/>
      <dgm:t>
        <a:bodyPr/>
        <a:lstStyle/>
        <a:p>
          <a:endParaRPr lang="en-GB"/>
        </a:p>
      </dgm:t>
    </dgm:pt>
    <dgm:pt modelId="{C89E4D12-9F5F-4EB9-99A5-66F29EBA73ED}" type="sibTrans" cxnId="{9A3CC4DC-0792-494C-B299-E13476B935EE}">
      <dgm:prSet/>
      <dgm:spPr/>
      <dgm:t>
        <a:bodyPr/>
        <a:lstStyle/>
        <a:p>
          <a:endParaRPr lang="en-GB"/>
        </a:p>
      </dgm:t>
    </dgm:pt>
    <dgm:pt modelId="{27DBDB43-B63C-4843-8A74-28C949ED40DD}">
      <dgm:prSet/>
      <dgm:spPr/>
      <dgm:t>
        <a:bodyPr/>
        <a:lstStyle/>
        <a:p>
          <a:pPr rtl="0"/>
          <a:r>
            <a:rPr lang="en-GB" dirty="0"/>
            <a:t>Insulin Therapy</a:t>
          </a:r>
        </a:p>
      </dgm:t>
    </dgm:pt>
    <dgm:pt modelId="{22BCCC68-7063-4EB8-A7C2-F30EF412157B}" type="parTrans" cxnId="{17E7753D-5C40-441F-9B90-000F9F075A48}">
      <dgm:prSet/>
      <dgm:spPr/>
      <dgm:t>
        <a:bodyPr/>
        <a:lstStyle/>
        <a:p>
          <a:endParaRPr lang="en-GB"/>
        </a:p>
      </dgm:t>
    </dgm:pt>
    <dgm:pt modelId="{57B660DC-9619-4839-B001-31F4D57D06DF}" type="sibTrans" cxnId="{17E7753D-5C40-441F-9B90-000F9F075A48}">
      <dgm:prSet/>
      <dgm:spPr/>
      <dgm:t>
        <a:bodyPr/>
        <a:lstStyle/>
        <a:p>
          <a:endParaRPr lang="en-GB"/>
        </a:p>
      </dgm:t>
    </dgm:pt>
    <dgm:pt modelId="{6A87B1E9-3C59-407B-B3AF-AF947A615625}">
      <dgm:prSet/>
      <dgm:spPr/>
      <dgm:t>
        <a:bodyPr/>
        <a:lstStyle/>
        <a:p>
          <a:pPr rtl="0"/>
          <a:r>
            <a:rPr lang="en-GB" dirty="0"/>
            <a:t>Injections &amp; Pen Devices</a:t>
          </a:r>
        </a:p>
      </dgm:t>
    </dgm:pt>
    <dgm:pt modelId="{026F5212-8E7F-4787-B326-442B1567CC76}" type="parTrans" cxnId="{7CAEAA11-9A4E-4BD7-8877-93B0153B0B74}">
      <dgm:prSet/>
      <dgm:spPr/>
      <dgm:t>
        <a:bodyPr/>
        <a:lstStyle/>
        <a:p>
          <a:endParaRPr lang="en-GB"/>
        </a:p>
      </dgm:t>
    </dgm:pt>
    <dgm:pt modelId="{6A28C07E-C850-4221-9EAD-7AAA608D044B}" type="sibTrans" cxnId="{7CAEAA11-9A4E-4BD7-8877-93B0153B0B74}">
      <dgm:prSet/>
      <dgm:spPr/>
      <dgm:t>
        <a:bodyPr/>
        <a:lstStyle/>
        <a:p>
          <a:endParaRPr lang="en-GB"/>
        </a:p>
      </dgm:t>
    </dgm:pt>
    <dgm:pt modelId="{C8D832F9-5043-4FF8-9B63-817E000F7CA2}">
      <dgm:prSet/>
      <dgm:spPr/>
      <dgm:t>
        <a:bodyPr/>
        <a:lstStyle/>
        <a:p>
          <a:pPr rtl="0"/>
          <a:r>
            <a:rPr lang="en-GB" dirty="0"/>
            <a:t>Safe Sharps</a:t>
          </a:r>
        </a:p>
      </dgm:t>
    </dgm:pt>
    <dgm:pt modelId="{FBF8DD29-E486-4943-B851-FEE362117643}" type="parTrans" cxnId="{EF851EAE-0152-421B-BB74-23E36460E8E3}">
      <dgm:prSet/>
      <dgm:spPr/>
      <dgm:t>
        <a:bodyPr/>
        <a:lstStyle/>
        <a:p>
          <a:endParaRPr lang="en-GB"/>
        </a:p>
      </dgm:t>
    </dgm:pt>
    <dgm:pt modelId="{258C184F-F154-483A-8306-D21C6CB47444}" type="sibTrans" cxnId="{EF851EAE-0152-421B-BB74-23E36460E8E3}">
      <dgm:prSet/>
      <dgm:spPr/>
      <dgm:t>
        <a:bodyPr/>
        <a:lstStyle/>
        <a:p>
          <a:endParaRPr lang="en-GB"/>
        </a:p>
      </dgm:t>
    </dgm:pt>
    <dgm:pt modelId="{78398E7C-E7FB-4A54-A7D7-5B006D9AFFA6}">
      <dgm:prSet/>
      <dgm:spPr/>
      <dgm:t>
        <a:bodyPr/>
        <a:lstStyle/>
        <a:p>
          <a:pPr rtl="0"/>
          <a:r>
            <a:rPr lang="en-GB" dirty="0"/>
            <a:t>Carbohydrate Counting</a:t>
          </a:r>
        </a:p>
      </dgm:t>
    </dgm:pt>
    <dgm:pt modelId="{BA2D7BC1-BCCD-478A-923D-A0A8D16B200E}" type="parTrans" cxnId="{213445BA-9A35-4D04-A1B9-9C1005556F5C}">
      <dgm:prSet/>
      <dgm:spPr/>
      <dgm:t>
        <a:bodyPr/>
        <a:lstStyle/>
        <a:p>
          <a:endParaRPr lang="en-GB"/>
        </a:p>
      </dgm:t>
    </dgm:pt>
    <dgm:pt modelId="{D7859041-96EE-4CE2-991F-E86A1BCA0185}" type="sibTrans" cxnId="{213445BA-9A35-4D04-A1B9-9C1005556F5C}">
      <dgm:prSet/>
      <dgm:spPr/>
      <dgm:t>
        <a:bodyPr/>
        <a:lstStyle/>
        <a:p>
          <a:endParaRPr lang="en-GB"/>
        </a:p>
      </dgm:t>
    </dgm:pt>
    <dgm:pt modelId="{350543CF-2EB9-4FE0-915C-901D8D407FEA}" type="pres">
      <dgm:prSet presAssocID="{25D146F0-60C0-42DE-BA43-35A607237EFD}" presName="linear" presStyleCnt="0">
        <dgm:presLayoutVars>
          <dgm:animLvl val="lvl"/>
          <dgm:resizeHandles val="exact"/>
        </dgm:presLayoutVars>
      </dgm:prSet>
      <dgm:spPr/>
    </dgm:pt>
    <dgm:pt modelId="{8AA4A634-AE33-4602-89CA-5E05773D4C06}" type="pres">
      <dgm:prSet presAssocID="{2664E0A1-A39B-4A82-B155-2759E2A21D35}" presName="parentText" presStyleLbl="node1" presStyleIdx="0" presStyleCnt="9">
        <dgm:presLayoutVars>
          <dgm:chMax val="0"/>
          <dgm:bulletEnabled val="1"/>
        </dgm:presLayoutVars>
      </dgm:prSet>
      <dgm:spPr/>
    </dgm:pt>
    <dgm:pt modelId="{7D81C958-5CA8-4335-85F3-08CF282FCDB1}" type="pres">
      <dgm:prSet presAssocID="{FD27E292-1424-4A99-AE6A-0F26267135DD}" presName="spacer" presStyleCnt="0"/>
      <dgm:spPr/>
    </dgm:pt>
    <dgm:pt modelId="{960D2DF0-7FD3-4AB7-B448-0B974B730C19}" type="pres">
      <dgm:prSet presAssocID="{6B43D822-D3F0-40CE-9876-130B5EEDD962}" presName="parentText" presStyleLbl="node1" presStyleIdx="1" presStyleCnt="9">
        <dgm:presLayoutVars>
          <dgm:chMax val="0"/>
          <dgm:bulletEnabled val="1"/>
        </dgm:presLayoutVars>
      </dgm:prSet>
      <dgm:spPr/>
    </dgm:pt>
    <dgm:pt modelId="{38530817-A83D-4B7E-9B16-FD1EC4F3B3C0}" type="pres">
      <dgm:prSet presAssocID="{20C7DC1E-C43E-4583-B8CB-103FE432A6C8}" presName="spacer" presStyleCnt="0"/>
      <dgm:spPr/>
    </dgm:pt>
    <dgm:pt modelId="{993EFEC6-4D9D-4408-AC53-F8AC0588471A}" type="pres">
      <dgm:prSet presAssocID="{ED109F66-3C06-4AE8-86C9-32EAC9EDF35E}" presName="parentText" presStyleLbl="node1" presStyleIdx="2" presStyleCnt="9">
        <dgm:presLayoutVars>
          <dgm:chMax val="0"/>
          <dgm:bulletEnabled val="1"/>
        </dgm:presLayoutVars>
      </dgm:prSet>
      <dgm:spPr/>
    </dgm:pt>
    <dgm:pt modelId="{9925849D-C2D0-457E-915A-E6C5680A9E98}" type="pres">
      <dgm:prSet presAssocID="{F16E7C29-10B5-446E-A671-61523205016F}" presName="spacer" presStyleCnt="0"/>
      <dgm:spPr/>
    </dgm:pt>
    <dgm:pt modelId="{576B8A23-F62B-4B87-AA6B-1F9471C02301}" type="pres">
      <dgm:prSet presAssocID="{45519835-622B-444A-951E-082BB786FDC6}" presName="parentText" presStyleLbl="node1" presStyleIdx="3" presStyleCnt="9">
        <dgm:presLayoutVars>
          <dgm:chMax val="0"/>
          <dgm:bulletEnabled val="1"/>
        </dgm:presLayoutVars>
      </dgm:prSet>
      <dgm:spPr/>
    </dgm:pt>
    <dgm:pt modelId="{A59AE401-222A-446E-92AF-F9DAE7F5E9DF}" type="pres">
      <dgm:prSet presAssocID="{0DCAD277-3B5F-4965-9ABD-7F69CB0FADBC}" presName="spacer" presStyleCnt="0"/>
      <dgm:spPr/>
    </dgm:pt>
    <dgm:pt modelId="{1D1CDA03-0D70-4D7F-8C9F-E608CDB3E133}" type="pres">
      <dgm:prSet presAssocID="{EA6CD17D-3C25-4BA8-A2AC-E69217F4150D}" presName="parentText" presStyleLbl="node1" presStyleIdx="4" presStyleCnt="9">
        <dgm:presLayoutVars>
          <dgm:chMax val="0"/>
          <dgm:bulletEnabled val="1"/>
        </dgm:presLayoutVars>
      </dgm:prSet>
      <dgm:spPr/>
    </dgm:pt>
    <dgm:pt modelId="{36DF99D6-2FAF-48CB-9087-23DF21052ED0}" type="pres">
      <dgm:prSet presAssocID="{C89E4D12-9F5F-4EB9-99A5-66F29EBA73ED}" presName="spacer" presStyleCnt="0"/>
      <dgm:spPr/>
    </dgm:pt>
    <dgm:pt modelId="{AECBC52A-2388-4C19-AA19-0B511954995F}" type="pres">
      <dgm:prSet presAssocID="{27DBDB43-B63C-4843-8A74-28C949ED40DD}" presName="parentText" presStyleLbl="node1" presStyleIdx="5" presStyleCnt="9">
        <dgm:presLayoutVars>
          <dgm:chMax val="0"/>
          <dgm:bulletEnabled val="1"/>
        </dgm:presLayoutVars>
      </dgm:prSet>
      <dgm:spPr/>
    </dgm:pt>
    <dgm:pt modelId="{4141DD2B-8675-47D1-BF87-D27BA2DD3F58}" type="pres">
      <dgm:prSet presAssocID="{57B660DC-9619-4839-B001-31F4D57D06DF}" presName="spacer" presStyleCnt="0"/>
      <dgm:spPr/>
    </dgm:pt>
    <dgm:pt modelId="{2E99F471-AE36-4D0B-8043-244AAAA71916}" type="pres">
      <dgm:prSet presAssocID="{6A87B1E9-3C59-407B-B3AF-AF947A615625}" presName="parentText" presStyleLbl="node1" presStyleIdx="6" presStyleCnt="9">
        <dgm:presLayoutVars>
          <dgm:chMax val="0"/>
          <dgm:bulletEnabled val="1"/>
        </dgm:presLayoutVars>
      </dgm:prSet>
      <dgm:spPr/>
    </dgm:pt>
    <dgm:pt modelId="{52112FD7-3829-4692-8829-21BD06FAF57A}" type="pres">
      <dgm:prSet presAssocID="{6A28C07E-C850-4221-9EAD-7AAA608D044B}" presName="spacer" presStyleCnt="0"/>
      <dgm:spPr/>
    </dgm:pt>
    <dgm:pt modelId="{052E8835-88C5-41E3-8598-4176880383C7}" type="pres">
      <dgm:prSet presAssocID="{C8D832F9-5043-4FF8-9B63-817E000F7CA2}" presName="parentText" presStyleLbl="node1" presStyleIdx="7" presStyleCnt="9">
        <dgm:presLayoutVars>
          <dgm:chMax val="0"/>
          <dgm:bulletEnabled val="1"/>
        </dgm:presLayoutVars>
      </dgm:prSet>
      <dgm:spPr/>
    </dgm:pt>
    <dgm:pt modelId="{107C1D4A-C4AB-4BB0-BF35-0EEA6AAB90E3}" type="pres">
      <dgm:prSet presAssocID="{258C184F-F154-483A-8306-D21C6CB47444}" presName="spacer" presStyleCnt="0"/>
      <dgm:spPr/>
    </dgm:pt>
    <dgm:pt modelId="{1E43AC1F-DABC-4A74-92E2-2F7511730A0D}" type="pres">
      <dgm:prSet presAssocID="{78398E7C-E7FB-4A54-A7D7-5B006D9AFFA6}" presName="parentText" presStyleLbl="node1" presStyleIdx="8" presStyleCnt="9">
        <dgm:presLayoutVars>
          <dgm:chMax val="0"/>
          <dgm:bulletEnabled val="1"/>
        </dgm:presLayoutVars>
      </dgm:prSet>
      <dgm:spPr/>
    </dgm:pt>
  </dgm:ptLst>
  <dgm:cxnLst>
    <dgm:cxn modelId="{A0F00A0F-5526-412E-81B2-D0CD91501FEA}" type="presOf" srcId="{6A87B1E9-3C59-407B-B3AF-AF947A615625}" destId="{2E99F471-AE36-4D0B-8043-244AAAA71916}" srcOrd="0" destOrd="0" presId="urn:microsoft.com/office/officeart/2005/8/layout/vList2"/>
    <dgm:cxn modelId="{7CAEAA11-9A4E-4BD7-8877-93B0153B0B74}" srcId="{25D146F0-60C0-42DE-BA43-35A607237EFD}" destId="{6A87B1E9-3C59-407B-B3AF-AF947A615625}" srcOrd="6" destOrd="0" parTransId="{026F5212-8E7F-4787-B326-442B1567CC76}" sibTransId="{6A28C07E-C850-4221-9EAD-7AAA608D044B}"/>
    <dgm:cxn modelId="{8594C61D-4EA5-4DBE-A988-7ACDA443312D}" srcId="{25D146F0-60C0-42DE-BA43-35A607237EFD}" destId="{45519835-622B-444A-951E-082BB786FDC6}" srcOrd="3" destOrd="0" parTransId="{FED2E387-AEC9-4C52-B099-69DCCE19A4F7}" sibTransId="{0DCAD277-3B5F-4965-9ABD-7F69CB0FADBC}"/>
    <dgm:cxn modelId="{7738A922-2C3B-4210-8564-8D5CB2E9A1C8}" type="presOf" srcId="{EA6CD17D-3C25-4BA8-A2AC-E69217F4150D}" destId="{1D1CDA03-0D70-4D7F-8C9F-E608CDB3E133}" srcOrd="0" destOrd="0" presId="urn:microsoft.com/office/officeart/2005/8/layout/vList2"/>
    <dgm:cxn modelId="{8AA97533-D9E8-40B7-AB83-2AFF2A5E24EA}" type="presOf" srcId="{C8D832F9-5043-4FF8-9B63-817E000F7CA2}" destId="{052E8835-88C5-41E3-8598-4176880383C7}" srcOrd="0" destOrd="0" presId="urn:microsoft.com/office/officeart/2005/8/layout/vList2"/>
    <dgm:cxn modelId="{D906C234-8EE0-430C-8F10-897B23F6BC0D}" type="presOf" srcId="{2664E0A1-A39B-4A82-B155-2759E2A21D35}" destId="{8AA4A634-AE33-4602-89CA-5E05773D4C06}" srcOrd="0" destOrd="0" presId="urn:microsoft.com/office/officeart/2005/8/layout/vList2"/>
    <dgm:cxn modelId="{17E7753D-5C40-441F-9B90-000F9F075A48}" srcId="{25D146F0-60C0-42DE-BA43-35A607237EFD}" destId="{27DBDB43-B63C-4843-8A74-28C949ED40DD}" srcOrd="5" destOrd="0" parTransId="{22BCCC68-7063-4EB8-A7C2-F30EF412157B}" sibTransId="{57B660DC-9619-4839-B001-31F4D57D06DF}"/>
    <dgm:cxn modelId="{25DD0762-2882-4C23-B296-9A70CAA66178}" srcId="{25D146F0-60C0-42DE-BA43-35A607237EFD}" destId="{2664E0A1-A39B-4A82-B155-2759E2A21D35}" srcOrd="0" destOrd="0" parTransId="{AFE04BC0-1F7E-4F29-9B3A-04A35815F714}" sibTransId="{FD27E292-1424-4A99-AE6A-0F26267135DD}"/>
    <dgm:cxn modelId="{9E7B476F-79A5-45C1-94AA-CEB296D9F618}" type="presOf" srcId="{ED109F66-3C06-4AE8-86C9-32EAC9EDF35E}" destId="{993EFEC6-4D9D-4408-AC53-F8AC0588471A}" srcOrd="0" destOrd="0" presId="urn:microsoft.com/office/officeart/2005/8/layout/vList2"/>
    <dgm:cxn modelId="{B8D67175-AEBF-4B0F-AB71-ADFBE1D2373F}" type="presOf" srcId="{27DBDB43-B63C-4843-8A74-28C949ED40DD}" destId="{AECBC52A-2388-4C19-AA19-0B511954995F}" srcOrd="0" destOrd="0" presId="urn:microsoft.com/office/officeart/2005/8/layout/vList2"/>
    <dgm:cxn modelId="{C69B097D-D492-4BE5-9200-6F3F2D450D2F}" type="presOf" srcId="{45519835-622B-444A-951E-082BB786FDC6}" destId="{576B8A23-F62B-4B87-AA6B-1F9471C02301}" srcOrd="0" destOrd="0" presId="urn:microsoft.com/office/officeart/2005/8/layout/vList2"/>
    <dgm:cxn modelId="{BAF75B93-0202-45F1-941E-3C775F34B2FC}" srcId="{25D146F0-60C0-42DE-BA43-35A607237EFD}" destId="{ED109F66-3C06-4AE8-86C9-32EAC9EDF35E}" srcOrd="2" destOrd="0" parTransId="{8A37A21A-ABE6-46A9-B270-28FE6B6967D2}" sibTransId="{F16E7C29-10B5-446E-A671-61523205016F}"/>
    <dgm:cxn modelId="{C27E5E9B-4102-471E-880A-B9C3DF0BE63B}" type="presOf" srcId="{6B43D822-D3F0-40CE-9876-130B5EEDD962}" destId="{960D2DF0-7FD3-4AB7-B448-0B974B730C19}" srcOrd="0" destOrd="0" presId="urn:microsoft.com/office/officeart/2005/8/layout/vList2"/>
    <dgm:cxn modelId="{EF851EAE-0152-421B-BB74-23E36460E8E3}" srcId="{25D146F0-60C0-42DE-BA43-35A607237EFD}" destId="{C8D832F9-5043-4FF8-9B63-817E000F7CA2}" srcOrd="7" destOrd="0" parTransId="{FBF8DD29-E486-4943-B851-FEE362117643}" sibTransId="{258C184F-F154-483A-8306-D21C6CB47444}"/>
    <dgm:cxn modelId="{213445BA-9A35-4D04-A1B9-9C1005556F5C}" srcId="{25D146F0-60C0-42DE-BA43-35A607237EFD}" destId="{78398E7C-E7FB-4A54-A7D7-5B006D9AFFA6}" srcOrd="8" destOrd="0" parTransId="{BA2D7BC1-BCCD-478A-923D-A0A8D16B200E}" sibTransId="{D7859041-96EE-4CE2-991F-E86A1BCA0185}"/>
    <dgm:cxn modelId="{9A3CC4DC-0792-494C-B299-E13476B935EE}" srcId="{25D146F0-60C0-42DE-BA43-35A607237EFD}" destId="{EA6CD17D-3C25-4BA8-A2AC-E69217F4150D}" srcOrd="4" destOrd="0" parTransId="{2EAF66CB-13F5-4374-B308-20FBCA2B46F5}" sibTransId="{C89E4D12-9F5F-4EB9-99A5-66F29EBA73ED}"/>
    <dgm:cxn modelId="{7F0687DD-58C1-45DC-9109-0D8895393BC1}" srcId="{25D146F0-60C0-42DE-BA43-35A607237EFD}" destId="{6B43D822-D3F0-40CE-9876-130B5EEDD962}" srcOrd="1" destOrd="0" parTransId="{F6958276-784A-482C-8963-041E86FAA82C}" sibTransId="{20C7DC1E-C43E-4583-B8CB-103FE432A6C8}"/>
    <dgm:cxn modelId="{EA1093F0-EBE6-4563-99AF-2B04C3066217}" type="presOf" srcId="{25D146F0-60C0-42DE-BA43-35A607237EFD}" destId="{350543CF-2EB9-4FE0-915C-901D8D407FEA}" srcOrd="0" destOrd="0" presId="urn:microsoft.com/office/officeart/2005/8/layout/vList2"/>
    <dgm:cxn modelId="{BA3F82F7-E557-4585-AD94-C72CD049D9D1}" type="presOf" srcId="{78398E7C-E7FB-4A54-A7D7-5B006D9AFFA6}" destId="{1E43AC1F-DABC-4A74-92E2-2F7511730A0D}" srcOrd="0" destOrd="0" presId="urn:microsoft.com/office/officeart/2005/8/layout/vList2"/>
    <dgm:cxn modelId="{07526472-3684-4766-87C6-D5A92FCA59A9}" type="presParOf" srcId="{350543CF-2EB9-4FE0-915C-901D8D407FEA}" destId="{8AA4A634-AE33-4602-89CA-5E05773D4C06}" srcOrd="0" destOrd="0" presId="urn:microsoft.com/office/officeart/2005/8/layout/vList2"/>
    <dgm:cxn modelId="{C21309AE-A630-4A97-B17A-EE21B559E515}" type="presParOf" srcId="{350543CF-2EB9-4FE0-915C-901D8D407FEA}" destId="{7D81C958-5CA8-4335-85F3-08CF282FCDB1}" srcOrd="1" destOrd="0" presId="urn:microsoft.com/office/officeart/2005/8/layout/vList2"/>
    <dgm:cxn modelId="{CEFFC572-8ADB-46FE-9569-840D3144EE75}" type="presParOf" srcId="{350543CF-2EB9-4FE0-915C-901D8D407FEA}" destId="{960D2DF0-7FD3-4AB7-B448-0B974B730C19}" srcOrd="2" destOrd="0" presId="urn:microsoft.com/office/officeart/2005/8/layout/vList2"/>
    <dgm:cxn modelId="{77F4479C-EFCC-4B48-9A38-88A9E2A194F9}" type="presParOf" srcId="{350543CF-2EB9-4FE0-915C-901D8D407FEA}" destId="{38530817-A83D-4B7E-9B16-FD1EC4F3B3C0}" srcOrd="3" destOrd="0" presId="urn:microsoft.com/office/officeart/2005/8/layout/vList2"/>
    <dgm:cxn modelId="{35FDCA8A-1CBD-409B-82B3-4F234607288D}" type="presParOf" srcId="{350543CF-2EB9-4FE0-915C-901D8D407FEA}" destId="{993EFEC6-4D9D-4408-AC53-F8AC0588471A}" srcOrd="4" destOrd="0" presId="urn:microsoft.com/office/officeart/2005/8/layout/vList2"/>
    <dgm:cxn modelId="{3EABA9C8-308B-44BB-B5AD-6081651BE8E9}" type="presParOf" srcId="{350543CF-2EB9-4FE0-915C-901D8D407FEA}" destId="{9925849D-C2D0-457E-915A-E6C5680A9E98}" srcOrd="5" destOrd="0" presId="urn:microsoft.com/office/officeart/2005/8/layout/vList2"/>
    <dgm:cxn modelId="{F3C7A0AB-D952-46EF-9361-43FDDE4A7AE8}" type="presParOf" srcId="{350543CF-2EB9-4FE0-915C-901D8D407FEA}" destId="{576B8A23-F62B-4B87-AA6B-1F9471C02301}" srcOrd="6" destOrd="0" presId="urn:microsoft.com/office/officeart/2005/8/layout/vList2"/>
    <dgm:cxn modelId="{7217AE30-CD91-4B7E-8B73-E44F0D4AAF27}" type="presParOf" srcId="{350543CF-2EB9-4FE0-915C-901D8D407FEA}" destId="{A59AE401-222A-446E-92AF-F9DAE7F5E9DF}" srcOrd="7" destOrd="0" presId="urn:microsoft.com/office/officeart/2005/8/layout/vList2"/>
    <dgm:cxn modelId="{5C0A9838-BB4F-4536-910F-36ABA335FE31}" type="presParOf" srcId="{350543CF-2EB9-4FE0-915C-901D8D407FEA}" destId="{1D1CDA03-0D70-4D7F-8C9F-E608CDB3E133}" srcOrd="8" destOrd="0" presId="urn:microsoft.com/office/officeart/2005/8/layout/vList2"/>
    <dgm:cxn modelId="{47CE870C-783D-4A3D-BB80-BDC8BAD40CD6}" type="presParOf" srcId="{350543CF-2EB9-4FE0-915C-901D8D407FEA}" destId="{36DF99D6-2FAF-48CB-9087-23DF21052ED0}" srcOrd="9" destOrd="0" presId="urn:microsoft.com/office/officeart/2005/8/layout/vList2"/>
    <dgm:cxn modelId="{195C11D8-FF63-42BE-BF6F-BD7BC3BD2AA3}" type="presParOf" srcId="{350543CF-2EB9-4FE0-915C-901D8D407FEA}" destId="{AECBC52A-2388-4C19-AA19-0B511954995F}" srcOrd="10" destOrd="0" presId="urn:microsoft.com/office/officeart/2005/8/layout/vList2"/>
    <dgm:cxn modelId="{7D96C896-20C9-4B8C-ADC4-A6183374060E}" type="presParOf" srcId="{350543CF-2EB9-4FE0-915C-901D8D407FEA}" destId="{4141DD2B-8675-47D1-BF87-D27BA2DD3F58}" srcOrd="11" destOrd="0" presId="urn:microsoft.com/office/officeart/2005/8/layout/vList2"/>
    <dgm:cxn modelId="{0F4C85CF-BEB7-41BA-86F9-8BDABC5892C4}" type="presParOf" srcId="{350543CF-2EB9-4FE0-915C-901D8D407FEA}" destId="{2E99F471-AE36-4D0B-8043-244AAAA71916}" srcOrd="12" destOrd="0" presId="urn:microsoft.com/office/officeart/2005/8/layout/vList2"/>
    <dgm:cxn modelId="{CE7429AB-8078-4D81-BB7B-8553EE352D9B}" type="presParOf" srcId="{350543CF-2EB9-4FE0-915C-901D8D407FEA}" destId="{52112FD7-3829-4692-8829-21BD06FAF57A}" srcOrd="13" destOrd="0" presId="urn:microsoft.com/office/officeart/2005/8/layout/vList2"/>
    <dgm:cxn modelId="{FE433C56-1003-4470-B51D-6CF03C1B8BF0}" type="presParOf" srcId="{350543CF-2EB9-4FE0-915C-901D8D407FEA}" destId="{052E8835-88C5-41E3-8598-4176880383C7}" srcOrd="14" destOrd="0" presId="urn:microsoft.com/office/officeart/2005/8/layout/vList2"/>
    <dgm:cxn modelId="{A8E633BA-F23D-4C20-8C37-89E5E1D41A50}" type="presParOf" srcId="{350543CF-2EB9-4FE0-915C-901D8D407FEA}" destId="{107C1D4A-C4AB-4BB0-BF35-0EEA6AAB90E3}" srcOrd="15" destOrd="0" presId="urn:microsoft.com/office/officeart/2005/8/layout/vList2"/>
    <dgm:cxn modelId="{6348071C-3830-4764-BA36-065D973CF14F}" type="presParOf" srcId="{350543CF-2EB9-4FE0-915C-901D8D407FEA}" destId="{1E43AC1F-DABC-4A74-92E2-2F7511730A0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2A020B-E4EE-4AAF-B205-1750B2FA17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5C16738-EB6A-483C-9726-BBE99704EC03}">
      <dgm:prSet/>
      <dgm:spPr/>
      <dgm:t>
        <a:bodyPr/>
        <a:lstStyle/>
        <a:p>
          <a:pPr rtl="0"/>
          <a:r>
            <a:rPr lang="en-GB" dirty="0"/>
            <a:t>Hypoglycaemia</a:t>
          </a:r>
        </a:p>
      </dgm:t>
    </dgm:pt>
    <dgm:pt modelId="{A83B0DFC-666A-4042-9CD6-92A08A3D1632}" type="parTrans" cxnId="{FEDDB491-07F2-4BAB-BFC7-C46A96E2BEAB}">
      <dgm:prSet/>
      <dgm:spPr/>
      <dgm:t>
        <a:bodyPr/>
        <a:lstStyle/>
        <a:p>
          <a:endParaRPr lang="en-GB"/>
        </a:p>
      </dgm:t>
    </dgm:pt>
    <dgm:pt modelId="{0533E87D-D6EB-4BEC-8B5F-12F1C79A1A92}" type="sibTrans" cxnId="{FEDDB491-07F2-4BAB-BFC7-C46A96E2BEAB}">
      <dgm:prSet/>
      <dgm:spPr/>
      <dgm:t>
        <a:bodyPr/>
        <a:lstStyle/>
        <a:p>
          <a:endParaRPr lang="en-GB"/>
        </a:p>
      </dgm:t>
    </dgm:pt>
    <dgm:pt modelId="{2B0CC4E7-7DBB-4FD2-B3A3-65281FE962BF}">
      <dgm:prSet phldrT="[Text]"/>
      <dgm:spPr/>
      <dgm:t>
        <a:bodyPr/>
        <a:lstStyle/>
        <a:p>
          <a:r>
            <a:rPr lang="en-GB" dirty="0"/>
            <a:t>Support at Diagnosis</a:t>
          </a:r>
        </a:p>
      </dgm:t>
    </dgm:pt>
    <dgm:pt modelId="{B41C2619-2AA8-4E20-A5E5-A6E909B78BEB}" type="parTrans" cxnId="{45FFD347-D171-44CD-A2B8-749900AFEF31}">
      <dgm:prSet/>
      <dgm:spPr/>
      <dgm:t>
        <a:bodyPr/>
        <a:lstStyle/>
        <a:p>
          <a:endParaRPr lang="en-GB"/>
        </a:p>
      </dgm:t>
    </dgm:pt>
    <dgm:pt modelId="{6DCCF8CF-9448-4FAA-AF1F-3F64EDF79AD2}" type="sibTrans" cxnId="{45FFD347-D171-44CD-A2B8-749900AFEF31}">
      <dgm:prSet/>
      <dgm:spPr/>
      <dgm:t>
        <a:bodyPr/>
        <a:lstStyle/>
        <a:p>
          <a:endParaRPr lang="en-GB"/>
        </a:p>
      </dgm:t>
    </dgm:pt>
    <dgm:pt modelId="{3F3EA31C-9B37-4F97-AC74-5B3106F299B7}">
      <dgm:prSet/>
      <dgm:spPr/>
      <dgm:t>
        <a:bodyPr/>
        <a:lstStyle/>
        <a:p>
          <a:pPr rtl="0"/>
          <a:r>
            <a:rPr lang="en-GB" dirty="0"/>
            <a:t>Hyperglycaemia</a:t>
          </a:r>
        </a:p>
      </dgm:t>
    </dgm:pt>
    <dgm:pt modelId="{804182B5-9806-4AEA-916B-3BD8FA61D2BE}" type="parTrans" cxnId="{5B84F0B4-16EE-47A2-9175-96CC524836DD}">
      <dgm:prSet/>
      <dgm:spPr/>
      <dgm:t>
        <a:bodyPr/>
        <a:lstStyle/>
        <a:p>
          <a:endParaRPr lang="en-GB"/>
        </a:p>
      </dgm:t>
    </dgm:pt>
    <dgm:pt modelId="{B4EC2FB2-6A64-4C2F-8AFA-38C60FFEF9E2}" type="sibTrans" cxnId="{5B84F0B4-16EE-47A2-9175-96CC524836DD}">
      <dgm:prSet/>
      <dgm:spPr/>
      <dgm:t>
        <a:bodyPr/>
        <a:lstStyle/>
        <a:p>
          <a:endParaRPr lang="en-GB"/>
        </a:p>
      </dgm:t>
    </dgm:pt>
    <dgm:pt modelId="{8681825E-F1A3-4C25-A7F8-CAE7EF23EE20}">
      <dgm:prSet/>
      <dgm:spPr/>
      <dgm:t>
        <a:bodyPr/>
        <a:lstStyle/>
        <a:p>
          <a:pPr rtl="0"/>
          <a:r>
            <a:rPr lang="en-GB" dirty="0"/>
            <a:t>Ketones</a:t>
          </a:r>
        </a:p>
      </dgm:t>
    </dgm:pt>
    <dgm:pt modelId="{8B013F57-580E-4C8C-A19C-C10FE4C44E68}" type="parTrans" cxnId="{E5687675-052E-4091-B91E-A763AD32B449}">
      <dgm:prSet/>
      <dgm:spPr/>
      <dgm:t>
        <a:bodyPr/>
        <a:lstStyle/>
        <a:p>
          <a:endParaRPr lang="en-GB"/>
        </a:p>
      </dgm:t>
    </dgm:pt>
    <dgm:pt modelId="{2E944987-788B-42B5-9CC6-F1E27F8B8BDD}" type="sibTrans" cxnId="{E5687675-052E-4091-B91E-A763AD32B449}">
      <dgm:prSet/>
      <dgm:spPr/>
      <dgm:t>
        <a:bodyPr/>
        <a:lstStyle/>
        <a:p>
          <a:endParaRPr lang="en-GB"/>
        </a:p>
      </dgm:t>
    </dgm:pt>
    <dgm:pt modelId="{EDCDB6BE-4410-440A-9B52-FED6776A9BC9}">
      <dgm:prSet phldrT="[Text]"/>
      <dgm:spPr/>
      <dgm:t>
        <a:bodyPr/>
        <a:lstStyle/>
        <a:p>
          <a:r>
            <a:rPr lang="en-GB" dirty="0"/>
            <a:t>HbA1c</a:t>
          </a:r>
        </a:p>
      </dgm:t>
    </dgm:pt>
    <dgm:pt modelId="{28BB64CA-7C19-4D1B-98A9-46DFADD9ED72}" type="parTrans" cxnId="{E81A7692-09BD-474B-88BF-727AE33BFB59}">
      <dgm:prSet/>
      <dgm:spPr/>
      <dgm:t>
        <a:bodyPr/>
        <a:lstStyle/>
        <a:p>
          <a:endParaRPr lang="en-GB"/>
        </a:p>
      </dgm:t>
    </dgm:pt>
    <dgm:pt modelId="{C1D8793F-8A0E-4ED9-93C1-1EFAC77AF87D}" type="sibTrans" cxnId="{E81A7692-09BD-474B-88BF-727AE33BFB59}">
      <dgm:prSet/>
      <dgm:spPr/>
      <dgm:t>
        <a:bodyPr/>
        <a:lstStyle/>
        <a:p>
          <a:endParaRPr lang="en-GB"/>
        </a:p>
      </dgm:t>
    </dgm:pt>
    <dgm:pt modelId="{35F08B71-B30C-41F3-B96F-D71F2122FBBF}">
      <dgm:prSet phldrT="[Text]"/>
      <dgm:spPr/>
      <dgm:t>
        <a:bodyPr/>
        <a:lstStyle/>
        <a:p>
          <a:r>
            <a:rPr lang="en-GB" dirty="0"/>
            <a:t>Admission due to Illness or Surgery</a:t>
          </a:r>
        </a:p>
      </dgm:t>
    </dgm:pt>
    <dgm:pt modelId="{D6DEBBFF-CA86-4D07-AA48-58AB1DE9B65B}" type="parTrans" cxnId="{BD5320D7-7CAE-47EF-B9BC-6D58E3F95753}">
      <dgm:prSet/>
      <dgm:spPr/>
      <dgm:t>
        <a:bodyPr/>
        <a:lstStyle/>
        <a:p>
          <a:endParaRPr lang="en-GB"/>
        </a:p>
      </dgm:t>
    </dgm:pt>
    <dgm:pt modelId="{FBF6CB7B-E465-4472-ABF0-F69809FC747F}" type="sibTrans" cxnId="{BD5320D7-7CAE-47EF-B9BC-6D58E3F95753}">
      <dgm:prSet/>
      <dgm:spPr/>
      <dgm:t>
        <a:bodyPr/>
        <a:lstStyle/>
        <a:p>
          <a:endParaRPr lang="en-GB"/>
        </a:p>
      </dgm:t>
    </dgm:pt>
    <dgm:pt modelId="{C2DC88A9-7D5D-491D-B000-E38D950A179A}">
      <dgm:prSet phldrT="[Text]"/>
      <dgm:spPr/>
      <dgm:t>
        <a:bodyPr/>
        <a:lstStyle/>
        <a:p>
          <a:r>
            <a:rPr lang="en-GB" dirty="0"/>
            <a:t>Transition</a:t>
          </a:r>
        </a:p>
      </dgm:t>
    </dgm:pt>
    <dgm:pt modelId="{64C6ECEA-F48B-43C7-8719-CCFC1F319CEB}" type="parTrans" cxnId="{2070E1F4-3115-48F4-A8EB-0F30CD9E7587}">
      <dgm:prSet/>
      <dgm:spPr/>
      <dgm:t>
        <a:bodyPr/>
        <a:lstStyle/>
        <a:p>
          <a:endParaRPr lang="en-GB"/>
        </a:p>
      </dgm:t>
    </dgm:pt>
    <dgm:pt modelId="{07B2939C-852D-42AF-A63A-06F913A25B87}" type="sibTrans" cxnId="{2070E1F4-3115-48F4-A8EB-0F30CD9E7587}">
      <dgm:prSet/>
      <dgm:spPr/>
      <dgm:t>
        <a:bodyPr/>
        <a:lstStyle/>
        <a:p>
          <a:endParaRPr lang="en-GB"/>
        </a:p>
      </dgm:t>
    </dgm:pt>
    <dgm:pt modelId="{68173199-A68D-48A3-8593-3A9E5D510683}">
      <dgm:prSet phldrT="[Text]"/>
      <dgm:spPr/>
      <dgm:t>
        <a:bodyPr/>
        <a:lstStyle/>
        <a:p>
          <a:r>
            <a:rPr lang="en-GB" dirty="0"/>
            <a:t>Pumps and Sensors</a:t>
          </a:r>
        </a:p>
      </dgm:t>
    </dgm:pt>
    <dgm:pt modelId="{A0A27C81-E2BA-4958-BBB1-38FF7CA8E2EC}" type="parTrans" cxnId="{C200C7A2-70AB-4C2B-8E7A-79B7B4E5468F}">
      <dgm:prSet/>
      <dgm:spPr/>
      <dgm:t>
        <a:bodyPr/>
        <a:lstStyle/>
        <a:p>
          <a:endParaRPr lang="en-GB"/>
        </a:p>
      </dgm:t>
    </dgm:pt>
    <dgm:pt modelId="{39F6C377-09CA-4141-9C24-8FBE24920D47}" type="sibTrans" cxnId="{C200C7A2-70AB-4C2B-8E7A-79B7B4E5468F}">
      <dgm:prSet/>
      <dgm:spPr/>
      <dgm:t>
        <a:bodyPr/>
        <a:lstStyle/>
        <a:p>
          <a:endParaRPr lang="en-GB"/>
        </a:p>
      </dgm:t>
    </dgm:pt>
    <dgm:pt modelId="{378FDFCF-EC50-4175-AD9E-E73871300C06}">
      <dgm:prSet phldrT="[Text]"/>
      <dgm:spPr/>
      <dgm:t>
        <a:bodyPr/>
        <a:lstStyle/>
        <a:p>
          <a:r>
            <a:rPr lang="en-GB" dirty="0"/>
            <a:t>Life after Discharge</a:t>
          </a:r>
        </a:p>
      </dgm:t>
    </dgm:pt>
    <dgm:pt modelId="{2A37FA6E-C9A3-46C4-9F15-0C855B958E56}" type="parTrans" cxnId="{F9D06582-6B18-4693-BF91-730F3E4A2C10}">
      <dgm:prSet/>
      <dgm:spPr/>
      <dgm:t>
        <a:bodyPr/>
        <a:lstStyle/>
        <a:p>
          <a:endParaRPr lang="en-GB"/>
        </a:p>
      </dgm:t>
    </dgm:pt>
    <dgm:pt modelId="{CA3824B1-DE88-41C5-A96D-B6F2E5609C3A}" type="sibTrans" cxnId="{F9D06582-6B18-4693-BF91-730F3E4A2C10}">
      <dgm:prSet/>
      <dgm:spPr/>
      <dgm:t>
        <a:bodyPr/>
        <a:lstStyle/>
        <a:p>
          <a:endParaRPr lang="en-GB"/>
        </a:p>
      </dgm:t>
    </dgm:pt>
    <dgm:pt modelId="{0E9DFC18-39B5-4F31-8218-912FB3809A6A}">
      <dgm:prSet phldrT="[Text]"/>
      <dgm:spPr/>
      <dgm:t>
        <a:bodyPr/>
        <a:lstStyle/>
        <a:p>
          <a:r>
            <a:rPr lang="en-GB" dirty="0"/>
            <a:t>Further Support from the Team &amp; Other Sources</a:t>
          </a:r>
        </a:p>
      </dgm:t>
    </dgm:pt>
    <dgm:pt modelId="{4CBDFC2B-6623-412F-9C56-8D2BDAB7B66C}" type="parTrans" cxnId="{85CE8156-7DA2-4A8E-B9C1-BAAD69EA9472}">
      <dgm:prSet/>
      <dgm:spPr/>
      <dgm:t>
        <a:bodyPr/>
        <a:lstStyle/>
        <a:p>
          <a:endParaRPr lang="en-GB"/>
        </a:p>
      </dgm:t>
    </dgm:pt>
    <dgm:pt modelId="{8D95D9DC-D195-4663-A1E9-3C4CC9C40C5D}" type="sibTrans" cxnId="{85CE8156-7DA2-4A8E-B9C1-BAAD69EA9472}">
      <dgm:prSet/>
      <dgm:spPr/>
      <dgm:t>
        <a:bodyPr/>
        <a:lstStyle/>
        <a:p>
          <a:endParaRPr lang="en-GB"/>
        </a:p>
      </dgm:t>
    </dgm:pt>
    <dgm:pt modelId="{C47E2910-0DE9-4AD5-9810-7FE8270D612B}" type="pres">
      <dgm:prSet presAssocID="{FC2A020B-E4EE-4AAF-B205-1750B2FA1730}" presName="linear" presStyleCnt="0">
        <dgm:presLayoutVars>
          <dgm:animLvl val="lvl"/>
          <dgm:resizeHandles val="exact"/>
        </dgm:presLayoutVars>
      </dgm:prSet>
      <dgm:spPr/>
    </dgm:pt>
    <dgm:pt modelId="{CA951C46-213B-420F-96EF-4D9C1CFE7CDB}" type="pres">
      <dgm:prSet presAssocID="{F5C16738-EB6A-483C-9726-BBE99704EC03}" presName="parentText" presStyleLbl="node1" presStyleIdx="0" presStyleCnt="10">
        <dgm:presLayoutVars>
          <dgm:chMax val="0"/>
          <dgm:bulletEnabled val="1"/>
        </dgm:presLayoutVars>
      </dgm:prSet>
      <dgm:spPr/>
    </dgm:pt>
    <dgm:pt modelId="{34530DE3-2A83-4F20-9A06-16F7F807AA0A}" type="pres">
      <dgm:prSet presAssocID="{0533E87D-D6EB-4BEC-8B5F-12F1C79A1A92}" presName="spacer" presStyleCnt="0"/>
      <dgm:spPr/>
    </dgm:pt>
    <dgm:pt modelId="{175DB9D1-47EF-4427-B50F-C9AE5C0933CB}" type="pres">
      <dgm:prSet presAssocID="{3F3EA31C-9B37-4F97-AC74-5B3106F299B7}" presName="parentText" presStyleLbl="node1" presStyleIdx="1" presStyleCnt="10">
        <dgm:presLayoutVars>
          <dgm:chMax val="0"/>
          <dgm:bulletEnabled val="1"/>
        </dgm:presLayoutVars>
      </dgm:prSet>
      <dgm:spPr/>
    </dgm:pt>
    <dgm:pt modelId="{EA962DF7-8127-459D-B459-AADDA11750AE}" type="pres">
      <dgm:prSet presAssocID="{B4EC2FB2-6A64-4C2F-8AFA-38C60FFEF9E2}" presName="spacer" presStyleCnt="0"/>
      <dgm:spPr/>
    </dgm:pt>
    <dgm:pt modelId="{C0543DCA-A7C8-4B42-86EE-24D0B1C4510E}" type="pres">
      <dgm:prSet presAssocID="{8681825E-F1A3-4C25-A7F8-CAE7EF23EE20}" presName="parentText" presStyleLbl="node1" presStyleIdx="2" presStyleCnt="10">
        <dgm:presLayoutVars>
          <dgm:chMax val="0"/>
          <dgm:bulletEnabled val="1"/>
        </dgm:presLayoutVars>
      </dgm:prSet>
      <dgm:spPr/>
    </dgm:pt>
    <dgm:pt modelId="{5F728F4D-2CD9-4034-ABB3-9A537AA68153}" type="pres">
      <dgm:prSet presAssocID="{2E944987-788B-42B5-9CC6-F1E27F8B8BDD}" presName="spacer" presStyleCnt="0"/>
      <dgm:spPr/>
    </dgm:pt>
    <dgm:pt modelId="{ADA38B15-9848-45EA-80C3-7762B7D4F96F}" type="pres">
      <dgm:prSet presAssocID="{2B0CC4E7-7DBB-4FD2-B3A3-65281FE962BF}" presName="parentText" presStyleLbl="node1" presStyleIdx="3" presStyleCnt="10">
        <dgm:presLayoutVars>
          <dgm:chMax val="0"/>
          <dgm:bulletEnabled val="1"/>
        </dgm:presLayoutVars>
      </dgm:prSet>
      <dgm:spPr/>
    </dgm:pt>
    <dgm:pt modelId="{F8F50741-FEE3-4931-BC66-D08F790DC9C7}" type="pres">
      <dgm:prSet presAssocID="{6DCCF8CF-9448-4FAA-AF1F-3F64EDF79AD2}" presName="spacer" presStyleCnt="0"/>
      <dgm:spPr/>
    </dgm:pt>
    <dgm:pt modelId="{9469E3E5-1270-4CF9-8AE2-D90DF8DC5C0A}" type="pres">
      <dgm:prSet presAssocID="{EDCDB6BE-4410-440A-9B52-FED6776A9BC9}" presName="parentText" presStyleLbl="node1" presStyleIdx="4" presStyleCnt="10">
        <dgm:presLayoutVars>
          <dgm:chMax val="0"/>
          <dgm:bulletEnabled val="1"/>
        </dgm:presLayoutVars>
      </dgm:prSet>
      <dgm:spPr/>
    </dgm:pt>
    <dgm:pt modelId="{DE43BF8F-CBEB-44C4-AD0E-F1CAFF465DBA}" type="pres">
      <dgm:prSet presAssocID="{C1D8793F-8A0E-4ED9-93C1-1EFAC77AF87D}" presName="spacer" presStyleCnt="0"/>
      <dgm:spPr/>
    </dgm:pt>
    <dgm:pt modelId="{DC1497EE-1EBA-4B84-863D-1F9420123C72}" type="pres">
      <dgm:prSet presAssocID="{378FDFCF-EC50-4175-AD9E-E73871300C06}" presName="parentText" presStyleLbl="node1" presStyleIdx="5" presStyleCnt="10">
        <dgm:presLayoutVars>
          <dgm:chMax val="0"/>
          <dgm:bulletEnabled val="1"/>
        </dgm:presLayoutVars>
      </dgm:prSet>
      <dgm:spPr/>
    </dgm:pt>
    <dgm:pt modelId="{F617863D-2836-4304-9DFA-EED2C88F1CE6}" type="pres">
      <dgm:prSet presAssocID="{CA3824B1-DE88-41C5-A96D-B6F2E5609C3A}" presName="spacer" presStyleCnt="0"/>
      <dgm:spPr/>
    </dgm:pt>
    <dgm:pt modelId="{B1E1EEA7-5176-4ACF-A9E2-C6A9427896F2}" type="pres">
      <dgm:prSet presAssocID="{35F08B71-B30C-41F3-B96F-D71F2122FBBF}" presName="parentText" presStyleLbl="node1" presStyleIdx="6" presStyleCnt="10">
        <dgm:presLayoutVars>
          <dgm:chMax val="0"/>
          <dgm:bulletEnabled val="1"/>
        </dgm:presLayoutVars>
      </dgm:prSet>
      <dgm:spPr/>
    </dgm:pt>
    <dgm:pt modelId="{CC28BA40-373C-425B-8E23-90AF96718C23}" type="pres">
      <dgm:prSet presAssocID="{FBF6CB7B-E465-4472-ABF0-F69809FC747F}" presName="spacer" presStyleCnt="0"/>
      <dgm:spPr/>
    </dgm:pt>
    <dgm:pt modelId="{D6ACD84B-596B-407C-8AD8-CE3C831F7E5B}" type="pres">
      <dgm:prSet presAssocID="{C2DC88A9-7D5D-491D-B000-E38D950A179A}" presName="parentText" presStyleLbl="node1" presStyleIdx="7" presStyleCnt="10">
        <dgm:presLayoutVars>
          <dgm:chMax val="0"/>
          <dgm:bulletEnabled val="1"/>
        </dgm:presLayoutVars>
      </dgm:prSet>
      <dgm:spPr/>
    </dgm:pt>
    <dgm:pt modelId="{84D1B75E-6701-40E7-B13B-34E2D7EAE863}" type="pres">
      <dgm:prSet presAssocID="{07B2939C-852D-42AF-A63A-06F913A25B87}" presName="spacer" presStyleCnt="0"/>
      <dgm:spPr/>
    </dgm:pt>
    <dgm:pt modelId="{C0D7A380-3950-4C54-98A1-0F2A15341411}" type="pres">
      <dgm:prSet presAssocID="{68173199-A68D-48A3-8593-3A9E5D510683}" presName="parentText" presStyleLbl="node1" presStyleIdx="8" presStyleCnt="10">
        <dgm:presLayoutVars>
          <dgm:chMax val="0"/>
          <dgm:bulletEnabled val="1"/>
        </dgm:presLayoutVars>
      </dgm:prSet>
      <dgm:spPr/>
    </dgm:pt>
    <dgm:pt modelId="{E9BA7121-DF60-4C00-B9AD-88CE2DF98CE0}" type="pres">
      <dgm:prSet presAssocID="{39F6C377-09CA-4141-9C24-8FBE24920D47}" presName="spacer" presStyleCnt="0"/>
      <dgm:spPr/>
    </dgm:pt>
    <dgm:pt modelId="{62CEB67D-7106-41CE-B7FC-68F2F8FE232B}" type="pres">
      <dgm:prSet presAssocID="{0E9DFC18-39B5-4F31-8218-912FB3809A6A}" presName="parentText" presStyleLbl="node1" presStyleIdx="9" presStyleCnt="10">
        <dgm:presLayoutVars>
          <dgm:chMax val="0"/>
          <dgm:bulletEnabled val="1"/>
        </dgm:presLayoutVars>
      </dgm:prSet>
      <dgm:spPr/>
    </dgm:pt>
  </dgm:ptLst>
  <dgm:cxnLst>
    <dgm:cxn modelId="{973CE71C-C41D-411D-9BBE-8FD183B2E274}" type="presOf" srcId="{FC2A020B-E4EE-4AAF-B205-1750B2FA1730}" destId="{C47E2910-0DE9-4AD5-9810-7FE8270D612B}" srcOrd="0" destOrd="0" presId="urn:microsoft.com/office/officeart/2005/8/layout/vList2"/>
    <dgm:cxn modelId="{18D5C45B-4C88-4C24-94FD-161B59502C05}" type="presOf" srcId="{C2DC88A9-7D5D-491D-B000-E38D950A179A}" destId="{D6ACD84B-596B-407C-8AD8-CE3C831F7E5B}" srcOrd="0" destOrd="0" presId="urn:microsoft.com/office/officeart/2005/8/layout/vList2"/>
    <dgm:cxn modelId="{45FFD347-D171-44CD-A2B8-749900AFEF31}" srcId="{FC2A020B-E4EE-4AAF-B205-1750B2FA1730}" destId="{2B0CC4E7-7DBB-4FD2-B3A3-65281FE962BF}" srcOrd="3" destOrd="0" parTransId="{B41C2619-2AA8-4E20-A5E5-A6E909B78BEB}" sibTransId="{6DCCF8CF-9448-4FAA-AF1F-3F64EDF79AD2}"/>
    <dgm:cxn modelId="{D2AFD154-18CB-4013-9CB5-0347FE27332C}" type="presOf" srcId="{2B0CC4E7-7DBB-4FD2-B3A3-65281FE962BF}" destId="{ADA38B15-9848-45EA-80C3-7762B7D4F96F}" srcOrd="0" destOrd="0" presId="urn:microsoft.com/office/officeart/2005/8/layout/vList2"/>
    <dgm:cxn modelId="{E5687675-052E-4091-B91E-A763AD32B449}" srcId="{FC2A020B-E4EE-4AAF-B205-1750B2FA1730}" destId="{8681825E-F1A3-4C25-A7F8-CAE7EF23EE20}" srcOrd="2" destOrd="0" parTransId="{8B013F57-580E-4C8C-A19C-C10FE4C44E68}" sibTransId="{2E944987-788B-42B5-9CC6-F1E27F8B8BDD}"/>
    <dgm:cxn modelId="{85CE8156-7DA2-4A8E-B9C1-BAAD69EA9472}" srcId="{FC2A020B-E4EE-4AAF-B205-1750B2FA1730}" destId="{0E9DFC18-39B5-4F31-8218-912FB3809A6A}" srcOrd="9" destOrd="0" parTransId="{4CBDFC2B-6623-412F-9C56-8D2BDAB7B66C}" sibTransId="{8D95D9DC-D195-4663-A1E9-3C4CC9C40C5D}"/>
    <dgm:cxn modelId="{97A3B77C-12E6-4ED7-BC67-4B04FD52D748}" type="presOf" srcId="{F5C16738-EB6A-483C-9726-BBE99704EC03}" destId="{CA951C46-213B-420F-96EF-4D9C1CFE7CDB}" srcOrd="0" destOrd="0" presId="urn:microsoft.com/office/officeart/2005/8/layout/vList2"/>
    <dgm:cxn modelId="{AC44057D-8020-40F7-AF32-2CF228BA84BA}" type="presOf" srcId="{378FDFCF-EC50-4175-AD9E-E73871300C06}" destId="{DC1497EE-1EBA-4B84-863D-1F9420123C72}" srcOrd="0" destOrd="0" presId="urn:microsoft.com/office/officeart/2005/8/layout/vList2"/>
    <dgm:cxn modelId="{F9D06582-6B18-4693-BF91-730F3E4A2C10}" srcId="{FC2A020B-E4EE-4AAF-B205-1750B2FA1730}" destId="{378FDFCF-EC50-4175-AD9E-E73871300C06}" srcOrd="5" destOrd="0" parTransId="{2A37FA6E-C9A3-46C4-9F15-0C855B958E56}" sibTransId="{CA3824B1-DE88-41C5-A96D-B6F2E5609C3A}"/>
    <dgm:cxn modelId="{FEDDB491-07F2-4BAB-BFC7-C46A96E2BEAB}" srcId="{FC2A020B-E4EE-4AAF-B205-1750B2FA1730}" destId="{F5C16738-EB6A-483C-9726-BBE99704EC03}" srcOrd="0" destOrd="0" parTransId="{A83B0DFC-666A-4042-9CD6-92A08A3D1632}" sibTransId="{0533E87D-D6EB-4BEC-8B5F-12F1C79A1A92}"/>
    <dgm:cxn modelId="{E81A7692-09BD-474B-88BF-727AE33BFB59}" srcId="{FC2A020B-E4EE-4AAF-B205-1750B2FA1730}" destId="{EDCDB6BE-4410-440A-9B52-FED6776A9BC9}" srcOrd="4" destOrd="0" parTransId="{28BB64CA-7C19-4D1B-98A9-46DFADD9ED72}" sibTransId="{C1D8793F-8A0E-4ED9-93C1-1EFAC77AF87D}"/>
    <dgm:cxn modelId="{0FCCE793-6FE2-4CA7-BBC9-C7842E5D21E8}" type="presOf" srcId="{3F3EA31C-9B37-4F97-AC74-5B3106F299B7}" destId="{175DB9D1-47EF-4427-B50F-C9AE5C0933CB}" srcOrd="0" destOrd="0" presId="urn:microsoft.com/office/officeart/2005/8/layout/vList2"/>
    <dgm:cxn modelId="{1E8F519E-B170-4E36-9594-7313322A13E1}" type="presOf" srcId="{EDCDB6BE-4410-440A-9B52-FED6776A9BC9}" destId="{9469E3E5-1270-4CF9-8AE2-D90DF8DC5C0A}" srcOrd="0" destOrd="0" presId="urn:microsoft.com/office/officeart/2005/8/layout/vList2"/>
    <dgm:cxn modelId="{C200C7A2-70AB-4C2B-8E7A-79B7B4E5468F}" srcId="{FC2A020B-E4EE-4AAF-B205-1750B2FA1730}" destId="{68173199-A68D-48A3-8593-3A9E5D510683}" srcOrd="8" destOrd="0" parTransId="{A0A27C81-E2BA-4958-BBB1-38FF7CA8E2EC}" sibTransId="{39F6C377-09CA-4141-9C24-8FBE24920D47}"/>
    <dgm:cxn modelId="{5B84F0B4-16EE-47A2-9175-96CC524836DD}" srcId="{FC2A020B-E4EE-4AAF-B205-1750B2FA1730}" destId="{3F3EA31C-9B37-4F97-AC74-5B3106F299B7}" srcOrd="1" destOrd="0" parTransId="{804182B5-9806-4AEA-916B-3BD8FA61D2BE}" sibTransId="{B4EC2FB2-6A64-4C2F-8AFA-38C60FFEF9E2}"/>
    <dgm:cxn modelId="{AF0743C1-5BB6-4F7C-8E67-443755D8C41E}" type="presOf" srcId="{35F08B71-B30C-41F3-B96F-D71F2122FBBF}" destId="{B1E1EEA7-5176-4ACF-A9E2-C6A9427896F2}" srcOrd="0" destOrd="0" presId="urn:microsoft.com/office/officeart/2005/8/layout/vList2"/>
    <dgm:cxn modelId="{BD5320D7-7CAE-47EF-B9BC-6D58E3F95753}" srcId="{FC2A020B-E4EE-4AAF-B205-1750B2FA1730}" destId="{35F08B71-B30C-41F3-B96F-D71F2122FBBF}" srcOrd="6" destOrd="0" parTransId="{D6DEBBFF-CA86-4D07-AA48-58AB1DE9B65B}" sibTransId="{FBF6CB7B-E465-4472-ABF0-F69809FC747F}"/>
    <dgm:cxn modelId="{F904FFE0-8B9A-4C2E-B2CD-0727CA75BED3}" type="presOf" srcId="{8681825E-F1A3-4C25-A7F8-CAE7EF23EE20}" destId="{C0543DCA-A7C8-4B42-86EE-24D0B1C4510E}" srcOrd="0" destOrd="0" presId="urn:microsoft.com/office/officeart/2005/8/layout/vList2"/>
    <dgm:cxn modelId="{648A8AE6-2F06-415B-827D-51C685BDBE94}" type="presOf" srcId="{0E9DFC18-39B5-4F31-8218-912FB3809A6A}" destId="{62CEB67D-7106-41CE-B7FC-68F2F8FE232B}" srcOrd="0" destOrd="0" presId="urn:microsoft.com/office/officeart/2005/8/layout/vList2"/>
    <dgm:cxn modelId="{1C695BEB-6C9A-4FB7-BCDD-6F55AF3E0F9B}" type="presOf" srcId="{68173199-A68D-48A3-8593-3A9E5D510683}" destId="{C0D7A380-3950-4C54-98A1-0F2A15341411}" srcOrd="0" destOrd="0" presId="urn:microsoft.com/office/officeart/2005/8/layout/vList2"/>
    <dgm:cxn modelId="{2070E1F4-3115-48F4-A8EB-0F30CD9E7587}" srcId="{FC2A020B-E4EE-4AAF-B205-1750B2FA1730}" destId="{C2DC88A9-7D5D-491D-B000-E38D950A179A}" srcOrd="7" destOrd="0" parTransId="{64C6ECEA-F48B-43C7-8719-CCFC1F319CEB}" sibTransId="{07B2939C-852D-42AF-A63A-06F913A25B87}"/>
    <dgm:cxn modelId="{D2603196-8F07-4D70-893A-27A299538BEF}" type="presParOf" srcId="{C47E2910-0DE9-4AD5-9810-7FE8270D612B}" destId="{CA951C46-213B-420F-96EF-4D9C1CFE7CDB}" srcOrd="0" destOrd="0" presId="urn:microsoft.com/office/officeart/2005/8/layout/vList2"/>
    <dgm:cxn modelId="{2D97306D-3EEA-425F-AA58-C87818A40B91}" type="presParOf" srcId="{C47E2910-0DE9-4AD5-9810-7FE8270D612B}" destId="{34530DE3-2A83-4F20-9A06-16F7F807AA0A}" srcOrd="1" destOrd="0" presId="urn:microsoft.com/office/officeart/2005/8/layout/vList2"/>
    <dgm:cxn modelId="{4D246DFE-B1A7-4A9B-9B00-CDE55A527A78}" type="presParOf" srcId="{C47E2910-0DE9-4AD5-9810-7FE8270D612B}" destId="{175DB9D1-47EF-4427-B50F-C9AE5C0933CB}" srcOrd="2" destOrd="0" presId="urn:microsoft.com/office/officeart/2005/8/layout/vList2"/>
    <dgm:cxn modelId="{CFCA7B2D-521A-49B2-BC75-02CF7160DFCE}" type="presParOf" srcId="{C47E2910-0DE9-4AD5-9810-7FE8270D612B}" destId="{EA962DF7-8127-459D-B459-AADDA11750AE}" srcOrd="3" destOrd="0" presId="urn:microsoft.com/office/officeart/2005/8/layout/vList2"/>
    <dgm:cxn modelId="{A2D72684-3D88-469D-956A-D13329B33094}" type="presParOf" srcId="{C47E2910-0DE9-4AD5-9810-7FE8270D612B}" destId="{C0543DCA-A7C8-4B42-86EE-24D0B1C4510E}" srcOrd="4" destOrd="0" presId="urn:microsoft.com/office/officeart/2005/8/layout/vList2"/>
    <dgm:cxn modelId="{9330B7C4-D155-4300-A591-A502461360B8}" type="presParOf" srcId="{C47E2910-0DE9-4AD5-9810-7FE8270D612B}" destId="{5F728F4D-2CD9-4034-ABB3-9A537AA68153}" srcOrd="5" destOrd="0" presId="urn:microsoft.com/office/officeart/2005/8/layout/vList2"/>
    <dgm:cxn modelId="{F2507B2C-5D3F-409D-8D98-A8A35499BCE7}" type="presParOf" srcId="{C47E2910-0DE9-4AD5-9810-7FE8270D612B}" destId="{ADA38B15-9848-45EA-80C3-7762B7D4F96F}" srcOrd="6" destOrd="0" presId="urn:microsoft.com/office/officeart/2005/8/layout/vList2"/>
    <dgm:cxn modelId="{2AB6E4BB-0DC8-401B-9B6A-C47C246F4E30}" type="presParOf" srcId="{C47E2910-0DE9-4AD5-9810-7FE8270D612B}" destId="{F8F50741-FEE3-4931-BC66-D08F790DC9C7}" srcOrd="7" destOrd="0" presId="urn:microsoft.com/office/officeart/2005/8/layout/vList2"/>
    <dgm:cxn modelId="{451251DE-38F4-422A-A4C3-21BD3545F0C6}" type="presParOf" srcId="{C47E2910-0DE9-4AD5-9810-7FE8270D612B}" destId="{9469E3E5-1270-4CF9-8AE2-D90DF8DC5C0A}" srcOrd="8" destOrd="0" presId="urn:microsoft.com/office/officeart/2005/8/layout/vList2"/>
    <dgm:cxn modelId="{D7ADB09E-8D66-4ED4-A683-DF55D7BA3D9A}" type="presParOf" srcId="{C47E2910-0DE9-4AD5-9810-7FE8270D612B}" destId="{DE43BF8F-CBEB-44C4-AD0E-F1CAFF465DBA}" srcOrd="9" destOrd="0" presId="urn:microsoft.com/office/officeart/2005/8/layout/vList2"/>
    <dgm:cxn modelId="{6BD04BB1-D492-4BA2-B23D-7FC2C9BF246F}" type="presParOf" srcId="{C47E2910-0DE9-4AD5-9810-7FE8270D612B}" destId="{DC1497EE-1EBA-4B84-863D-1F9420123C72}" srcOrd="10" destOrd="0" presId="urn:microsoft.com/office/officeart/2005/8/layout/vList2"/>
    <dgm:cxn modelId="{5B8AFE54-768A-4747-BD1C-A50206926E6A}" type="presParOf" srcId="{C47E2910-0DE9-4AD5-9810-7FE8270D612B}" destId="{F617863D-2836-4304-9DFA-EED2C88F1CE6}" srcOrd="11" destOrd="0" presId="urn:microsoft.com/office/officeart/2005/8/layout/vList2"/>
    <dgm:cxn modelId="{07765749-4B88-4DD0-82DA-5F4D2386078A}" type="presParOf" srcId="{C47E2910-0DE9-4AD5-9810-7FE8270D612B}" destId="{B1E1EEA7-5176-4ACF-A9E2-C6A9427896F2}" srcOrd="12" destOrd="0" presId="urn:microsoft.com/office/officeart/2005/8/layout/vList2"/>
    <dgm:cxn modelId="{18A6C1CE-4621-48EC-9267-BFE07E33602C}" type="presParOf" srcId="{C47E2910-0DE9-4AD5-9810-7FE8270D612B}" destId="{CC28BA40-373C-425B-8E23-90AF96718C23}" srcOrd="13" destOrd="0" presId="urn:microsoft.com/office/officeart/2005/8/layout/vList2"/>
    <dgm:cxn modelId="{FEACA53D-9B17-41E2-BCB1-28293CDDF41C}" type="presParOf" srcId="{C47E2910-0DE9-4AD5-9810-7FE8270D612B}" destId="{D6ACD84B-596B-407C-8AD8-CE3C831F7E5B}" srcOrd="14" destOrd="0" presId="urn:microsoft.com/office/officeart/2005/8/layout/vList2"/>
    <dgm:cxn modelId="{CD6A89BA-5ABF-409A-9476-BB8798842DF5}" type="presParOf" srcId="{C47E2910-0DE9-4AD5-9810-7FE8270D612B}" destId="{84D1B75E-6701-40E7-B13B-34E2D7EAE863}" srcOrd="15" destOrd="0" presId="urn:microsoft.com/office/officeart/2005/8/layout/vList2"/>
    <dgm:cxn modelId="{A3053B3F-31CF-4208-852C-6C8D839D633D}" type="presParOf" srcId="{C47E2910-0DE9-4AD5-9810-7FE8270D612B}" destId="{C0D7A380-3950-4C54-98A1-0F2A15341411}" srcOrd="16" destOrd="0" presId="urn:microsoft.com/office/officeart/2005/8/layout/vList2"/>
    <dgm:cxn modelId="{3C790F6D-3E0A-490D-9C77-D1A6AEE29C6A}" type="presParOf" srcId="{C47E2910-0DE9-4AD5-9810-7FE8270D612B}" destId="{E9BA7121-DF60-4C00-B9AD-88CE2DF98CE0}" srcOrd="17" destOrd="0" presId="urn:microsoft.com/office/officeart/2005/8/layout/vList2"/>
    <dgm:cxn modelId="{131EE718-0FD5-441E-9ECD-B2EDC080163A}" type="presParOf" srcId="{C47E2910-0DE9-4AD5-9810-7FE8270D612B}" destId="{62CEB67D-7106-41CE-B7FC-68F2F8FE23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E8F540-E25B-4B1D-81A1-23213D28F2F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20B231A8-48B6-4432-BABC-33FE8075D215}">
      <dgm:prSet phldrT="[Text]"/>
      <dgm:spPr/>
      <dgm:t>
        <a:bodyPr/>
        <a:lstStyle/>
        <a:p>
          <a:r>
            <a:rPr lang="en-GB" dirty="0"/>
            <a:t>It’s not your fault </a:t>
          </a:r>
        </a:p>
        <a:p>
          <a:r>
            <a:rPr lang="en-GB" dirty="0"/>
            <a:t>– not connected to diet or lifestyle</a:t>
          </a:r>
        </a:p>
      </dgm:t>
    </dgm:pt>
    <dgm:pt modelId="{D1FDFC71-414B-4E5E-BDE6-645773C5F431}" type="parTrans" cxnId="{F11432F2-3A69-46BB-89D9-3A99BD6D1487}">
      <dgm:prSet/>
      <dgm:spPr/>
      <dgm:t>
        <a:bodyPr/>
        <a:lstStyle/>
        <a:p>
          <a:endParaRPr lang="en-GB"/>
        </a:p>
      </dgm:t>
    </dgm:pt>
    <dgm:pt modelId="{941B478F-3C74-4D0D-968E-B744E713DE14}" type="sibTrans" cxnId="{F11432F2-3A69-46BB-89D9-3A99BD6D1487}">
      <dgm:prSet/>
      <dgm:spPr/>
      <dgm:t>
        <a:bodyPr/>
        <a:lstStyle/>
        <a:p>
          <a:endParaRPr lang="en-GB"/>
        </a:p>
      </dgm:t>
    </dgm:pt>
    <dgm:pt modelId="{BE9AF6CF-C3A9-4D02-9F35-04013DD499B5}">
      <dgm:prSet phldrT="[Text]"/>
      <dgm:spPr/>
      <dgm:t>
        <a:bodyPr/>
        <a:lstStyle/>
        <a:p>
          <a:r>
            <a:rPr lang="en-GB" dirty="0"/>
            <a:t>It’s very different to</a:t>
          </a:r>
        </a:p>
        <a:p>
          <a:r>
            <a:rPr lang="en-GB" dirty="0"/>
            <a:t>Type 2 Diabetes</a:t>
          </a:r>
        </a:p>
      </dgm:t>
    </dgm:pt>
    <dgm:pt modelId="{58C78611-506F-409B-98CC-191227DC143E}" type="parTrans" cxnId="{90B1B2D7-6D7C-4C09-B6EC-07D5C803008A}">
      <dgm:prSet/>
      <dgm:spPr/>
      <dgm:t>
        <a:bodyPr/>
        <a:lstStyle/>
        <a:p>
          <a:endParaRPr lang="en-GB"/>
        </a:p>
      </dgm:t>
    </dgm:pt>
    <dgm:pt modelId="{24949EE9-3722-433C-8255-0C4A691F26A2}" type="sibTrans" cxnId="{90B1B2D7-6D7C-4C09-B6EC-07D5C803008A}">
      <dgm:prSet/>
      <dgm:spPr/>
      <dgm:t>
        <a:bodyPr/>
        <a:lstStyle/>
        <a:p>
          <a:endParaRPr lang="en-GB"/>
        </a:p>
      </dgm:t>
    </dgm:pt>
    <dgm:pt modelId="{E6F271F3-F215-4BEA-8D1C-C15F080ED13B}">
      <dgm:prSet phldrT="[Text]"/>
      <dgm:spPr/>
      <dgm:t>
        <a:bodyPr/>
        <a:lstStyle/>
        <a:p>
          <a:r>
            <a:rPr lang="en-GB" dirty="0"/>
            <a:t>It is a life-long condition – no cure but can be managed with treatment</a:t>
          </a:r>
        </a:p>
      </dgm:t>
    </dgm:pt>
    <dgm:pt modelId="{589DF74A-5F4E-40C1-B9EF-6D6CCEC24C44}" type="parTrans" cxnId="{F98FBC6A-C4F5-454C-B30C-5CFD7632AE9F}">
      <dgm:prSet/>
      <dgm:spPr/>
      <dgm:t>
        <a:bodyPr/>
        <a:lstStyle/>
        <a:p>
          <a:endParaRPr lang="en-GB"/>
        </a:p>
      </dgm:t>
    </dgm:pt>
    <dgm:pt modelId="{DFD110D4-6D69-40BC-BB53-A21CCF367D83}" type="sibTrans" cxnId="{F98FBC6A-C4F5-454C-B30C-5CFD7632AE9F}">
      <dgm:prSet/>
      <dgm:spPr/>
      <dgm:t>
        <a:bodyPr/>
        <a:lstStyle/>
        <a:p>
          <a:endParaRPr lang="en-GB"/>
        </a:p>
      </dgm:t>
    </dgm:pt>
    <dgm:pt modelId="{9433CDE0-FD04-4B87-A5B3-74F535AD7023}">
      <dgm:prSet phldrT="[Text]"/>
      <dgm:spPr/>
      <dgm:t>
        <a:bodyPr/>
        <a:lstStyle/>
        <a:p>
          <a:r>
            <a:rPr lang="en-GB" dirty="0"/>
            <a:t>You can lead a fulfilling life! </a:t>
          </a:r>
        </a:p>
        <a:p>
          <a:r>
            <a:rPr lang="en-GB" dirty="0"/>
            <a:t>There are Olympic athletes with Type 1 Diabetes</a:t>
          </a:r>
        </a:p>
      </dgm:t>
    </dgm:pt>
    <dgm:pt modelId="{D76C7469-096A-4B57-B2C2-D05DBC312218}" type="parTrans" cxnId="{36D69F95-1CEF-4AA9-A87E-D1F0458D013B}">
      <dgm:prSet/>
      <dgm:spPr/>
      <dgm:t>
        <a:bodyPr/>
        <a:lstStyle/>
        <a:p>
          <a:endParaRPr lang="en-GB"/>
        </a:p>
      </dgm:t>
    </dgm:pt>
    <dgm:pt modelId="{C273A880-A726-4328-A66A-88F75F146C73}" type="sibTrans" cxnId="{36D69F95-1CEF-4AA9-A87E-D1F0458D013B}">
      <dgm:prSet/>
      <dgm:spPr/>
      <dgm:t>
        <a:bodyPr/>
        <a:lstStyle/>
        <a:p>
          <a:endParaRPr lang="en-GB"/>
        </a:p>
      </dgm:t>
    </dgm:pt>
    <dgm:pt modelId="{964B3AF2-F207-4063-A842-189D2AB51512}" type="pres">
      <dgm:prSet presAssocID="{35E8F540-E25B-4B1D-81A1-23213D28F2FB}" presName="matrix" presStyleCnt="0">
        <dgm:presLayoutVars>
          <dgm:chMax val="1"/>
          <dgm:dir/>
          <dgm:resizeHandles val="exact"/>
        </dgm:presLayoutVars>
      </dgm:prSet>
      <dgm:spPr/>
    </dgm:pt>
    <dgm:pt modelId="{91B201C9-2816-4D7F-8A1F-DA7EE174AF86}" type="pres">
      <dgm:prSet presAssocID="{35E8F540-E25B-4B1D-81A1-23213D28F2FB}" presName="diamond" presStyleLbl="bgShp" presStyleIdx="0" presStyleCnt="1" custScaleX="158009" custLinFactNeighborX="0" custLinFactNeighborY="0"/>
      <dgm:spPr/>
    </dgm:pt>
    <dgm:pt modelId="{F540883D-9436-47F1-8072-BFC800AECBE0}" type="pres">
      <dgm:prSet presAssocID="{35E8F540-E25B-4B1D-81A1-23213D28F2FB}" presName="quad1" presStyleLbl="node1" presStyleIdx="0" presStyleCnt="4" custScaleX="163154" custScaleY="109303" custLinFactNeighborX="-97693" custLinFactNeighborY="-19707">
        <dgm:presLayoutVars>
          <dgm:chMax val="0"/>
          <dgm:chPref val="0"/>
          <dgm:bulletEnabled val="1"/>
        </dgm:presLayoutVars>
      </dgm:prSet>
      <dgm:spPr/>
    </dgm:pt>
    <dgm:pt modelId="{1970E104-08F8-4F70-8488-CA11E9C8A2EE}" type="pres">
      <dgm:prSet presAssocID="{35E8F540-E25B-4B1D-81A1-23213D28F2FB}" presName="quad2" presStyleLbl="node1" presStyleIdx="1" presStyleCnt="4" custScaleX="140660" custScaleY="116650" custLinFactNeighborX="98490" custLinFactNeighborY="-16034">
        <dgm:presLayoutVars>
          <dgm:chMax val="0"/>
          <dgm:chPref val="0"/>
          <dgm:bulletEnabled val="1"/>
        </dgm:presLayoutVars>
      </dgm:prSet>
      <dgm:spPr/>
    </dgm:pt>
    <dgm:pt modelId="{A8334315-45D5-4688-ABB6-BE1B8012F8C4}" type="pres">
      <dgm:prSet presAssocID="{35E8F540-E25B-4B1D-81A1-23213D28F2FB}" presName="quad3" presStyleLbl="node1" presStyleIdx="2" presStyleCnt="4" custScaleX="152345" custScaleY="128678" custLinFactNeighborX="-97976" custLinFactNeighborY="10020">
        <dgm:presLayoutVars>
          <dgm:chMax val="0"/>
          <dgm:chPref val="0"/>
          <dgm:bulletEnabled val="1"/>
        </dgm:presLayoutVars>
      </dgm:prSet>
      <dgm:spPr/>
    </dgm:pt>
    <dgm:pt modelId="{717DAFD9-F099-43B7-ADE2-296C5EECCB65}" type="pres">
      <dgm:prSet presAssocID="{35E8F540-E25B-4B1D-81A1-23213D28F2FB}" presName="quad4" presStyleLbl="node1" presStyleIdx="3" presStyleCnt="4" custScaleX="146171" custScaleY="118516" custLinFactX="1246" custLinFactNeighborX="100000" custLinFactNeighborY="21858">
        <dgm:presLayoutVars>
          <dgm:chMax val="0"/>
          <dgm:chPref val="0"/>
          <dgm:bulletEnabled val="1"/>
        </dgm:presLayoutVars>
      </dgm:prSet>
      <dgm:spPr/>
    </dgm:pt>
  </dgm:ptLst>
  <dgm:cxnLst>
    <dgm:cxn modelId="{D219520A-0F75-45F2-9AA3-7D6D7F9120E4}" type="presOf" srcId="{9433CDE0-FD04-4B87-A5B3-74F535AD7023}" destId="{717DAFD9-F099-43B7-ADE2-296C5EECCB65}" srcOrd="0" destOrd="0" presId="urn:microsoft.com/office/officeart/2005/8/layout/matrix3"/>
    <dgm:cxn modelId="{CC20374A-1D6A-4747-80DC-70D48924FF15}" type="presOf" srcId="{BE9AF6CF-C3A9-4D02-9F35-04013DD499B5}" destId="{1970E104-08F8-4F70-8488-CA11E9C8A2EE}" srcOrd="0" destOrd="0" presId="urn:microsoft.com/office/officeart/2005/8/layout/matrix3"/>
    <dgm:cxn modelId="{F98FBC6A-C4F5-454C-B30C-5CFD7632AE9F}" srcId="{35E8F540-E25B-4B1D-81A1-23213D28F2FB}" destId="{E6F271F3-F215-4BEA-8D1C-C15F080ED13B}" srcOrd="2" destOrd="0" parTransId="{589DF74A-5F4E-40C1-B9EF-6D6CCEC24C44}" sibTransId="{DFD110D4-6D69-40BC-BB53-A21CCF367D83}"/>
    <dgm:cxn modelId="{36D69F95-1CEF-4AA9-A87E-D1F0458D013B}" srcId="{35E8F540-E25B-4B1D-81A1-23213D28F2FB}" destId="{9433CDE0-FD04-4B87-A5B3-74F535AD7023}" srcOrd="3" destOrd="0" parTransId="{D76C7469-096A-4B57-B2C2-D05DBC312218}" sibTransId="{C273A880-A726-4328-A66A-88F75F146C73}"/>
    <dgm:cxn modelId="{F44EE0BF-02EB-49DA-9DB4-E4FE31F4CF36}" type="presOf" srcId="{E6F271F3-F215-4BEA-8D1C-C15F080ED13B}" destId="{A8334315-45D5-4688-ABB6-BE1B8012F8C4}" srcOrd="0" destOrd="0" presId="urn:microsoft.com/office/officeart/2005/8/layout/matrix3"/>
    <dgm:cxn modelId="{6BBC25CB-5EFF-45B4-B583-17EA01529D74}" type="presOf" srcId="{35E8F540-E25B-4B1D-81A1-23213D28F2FB}" destId="{964B3AF2-F207-4063-A842-189D2AB51512}" srcOrd="0" destOrd="0" presId="urn:microsoft.com/office/officeart/2005/8/layout/matrix3"/>
    <dgm:cxn modelId="{90B1B2D7-6D7C-4C09-B6EC-07D5C803008A}" srcId="{35E8F540-E25B-4B1D-81A1-23213D28F2FB}" destId="{BE9AF6CF-C3A9-4D02-9F35-04013DD499B5}" srcOrd="1" destOrd="0" parTransId="{58C78611-506F-409B-98CC-191227DC143E}" sibTransId="{24949EE9-3722-433C-8255-0C4A691F26A2}"/>
    <dgm:cxn modelId="{F11432F2-3A69-46BB-89D9-3A99BD6D1487}" srcId="{35E8F540-E25B-4B1D-81A1-23213D28F2FB}" destId="{20B231A8-48B6-4432-BABC-33FE8075D215}" srcOrd="0" destOrd="0" parTransId="{D1FDFC71-414B-4E5E-BDE6-645773C5F431}" sibTransId="{941B478F-3C74-4D0D-968E-B744E713DE14}"/>
    <dgm:cxn modelId="{3B96DCF3-2853-461E-B351-1AC6BB849D25}" type="presOf" srcId="{20B231A8-48B6-4432-BABC-33FE8075D215}" destId="{F540883D-9436-47F1-8072-BFC800AECBE0}" srcOrd="0" destOrd="0" presId="urn:microsoft.com/office/officeart/2005/8/layout/matrix3"/>
    <dgm:cxn modelId="{7C814444-035C-459D-86DD-753C93E2CB4A}" type="presParOf" srcId="{964B3AF2-F207-4063-A842-189D2AB51512}" destId="{91B201C9-2816-4D7F-8A1F-DA7EE174AF86}" srcOrd="0" destOrd="0" presId="urn:microsoft.com/office/officeart/2005/8/layout/matrix3"/>
    <dgm:cxn modelId="{8AC80289-B816-44AB-9A41-942C7E90DED3}" type="presParOf" srcId="{964B3AF2-F207-4063-A842-189D2AB51512}" destId="{F540883D-9436-47F1-8072-BFC800AECBE0}" srcOrd="1" destOrd="0" presId="urn:microsoft.com/office/officeart/2005/8/layout/matrix3"/>
    <dgm:cxn modelId="{28DDC07F-03BD-4AE1-99D4-16553DA5C003}" type="presParOf" srcId="{964B3AF2-F207-4063-A842-189D2AB51512}" destId="{1970E104-08F8-4F70-8488-CA11E9C8A2EE}" srcOrd="2" destOrd="0" presId="urn:microsoft.com/office/officeart/2005/8/layout/matrix3"/>
    <dgm:cxn modelId="{1BF8D59E-204B-4178-8C23-2FF7AD770B0A}" type="presParOf" srcId="{964B3AF2-F207-4063-A842-189D2AB51512}" destId="{A8334315-45D5-4688-ABB6-BE1B8012F8C4}" srcOrd="3" destOrd="0" presId="urn:microsoft.com/office/officeart/2005/8/layout/matrix3"/>
    <dgm:cxn modelId="{731A15BD-EB95-4531-AF27-CC447D7B25A4}" type="presParOf" srcId="{964B3AF2-F207-4063-A842-189D2AB51512}" destId="{717DAFD9-F099-43B7-ADE2-296C5EECCB6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5E96D6-F294-48D2-B777-23DC7B296B5A}"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GB"/>
        </a:p>
      </dgm:t>
    </dgm:pt>
    <dgm:pt modelId="{91AE0BCE-2DC1-40CC-A767-DFB78AAEDF47}">
      <dgm:prSet phldrT="[Text]"/>
      <dgm:spPr>
        <a:solidFill>
          <a:srgbClr val="68E7E8"/>
        </a:solidFill>
      </dgm:spPr>
      <dgm:t>
        <a:bodyPr/>
        <a:lstStyle/>
        <a:p>
          <a:r>
            <a:rPr lang="en-GB" dirty="0">
              <a:solidFill>
                <a:srgbClr val="184FA6"/>
              </a:solidFill>
            </a:rPr>
            <a:t>In young children or children with a disability, symptoms may be less obvious. </a:t>
          </a:r>
        </a:p>
        <a:p>
          <a:r>
            <a:rPr lang="en-GB" dirty="0">
              <a:solidFill>
                <a:srgbClr val="184FA6"/>
              </a:solidFill>
            </a:rPr>
            <a:t> If in doubt, </a:t>
          </a:r>
        </a:p>
        <a:p>
          <a:r>
            <a:rPr lang="en-GB" dirty="0">
              <a:solidFill>
                <a:srgbClr val="184FA6"/>
              </a:solidFill>
            </a:rPr>
            <a:t>test blood glucose.</a:t>
          </a:r>
        </a:p>
      </dgm:t>
    </dgm:pt>
    <dgm:pt modelId="{41EB18C7-F57A-470A-8F67-AE7F60244B5B}" type="parTrans" cxnId="{F7A81FB0-A576-4027-AB67-EA5C3DF7EB46}">
      <dgm:prSet/>
      <dgm:spPr/>
      <dgm:t>
        <a:bodyPr/>
        <a:lstStyle/>
        <a:p>
          <a:endParaRPr lang="en-GB"/>
        </a:p>
      </dgm:t>
    </dgm:pt>
    <dgm:pt modelId="{4DA8E9D2-7E5E-4C0C-9EF8-CEB286014C43}" type="sibTrans" cxnId="{F7A81FB0-A576-4027-AB67-EA5C3DF7EB46}">
      <dgm:prSet/>
      <dgm:spPr/>
      <dgm:t>
        <a:bodyPr/>
        <a:lstStyle/>
        <a:p>
          <a:endParaRPr lang="en-GB"/>
        </a:p>
      </dgm:t>
    </dgm:pt>
    <dgm:pt modelId="{E6E384D8-F2C9-4B3C-ACDA-FB7D6780D39C}" type="pres">
      <dgm:prSet presAssocID="{FA5E96D6-F294-48D2-B777-23DC7B296B5A}" presName="Name0" presStyleCnt="0">
        <dgm:presLayoutVars>
          <dgm:chMax/>
          <dgm:chPref/>
          <dgm:dir/>
        </dgm:presLayoutVars>
      </dgm:prSet>
      <dgm:spPr/>
    </dgm:pt>
    <dgm:pt modelId="{EE2C4F8A-722B-4F29-B930-60BB74BFF6FF}" type="pres">
      <dgm:prSet presAssocID="{91AE0BCE-2DC1-40CC-A767-DFB78AAEDF47}" presName="composite" presStyleCnt="0">
        <dgm:presLayoutVars>
          <dgm:chMax/>
          <dgm:chPref/>
        </dgm:presLayoutVars>
      </dgm:prSet>
      <dgm:spPr/>
    </dgm:pt>
    <dgm:pt modelId="{953CD469-4EF2-41D4-B887-D702416F5038}" type="pres">
      <dgm:prSet presAssocID="{91AE0BCE-2DC1-40CC-A767-DFB78AAEDF47}" presName="Image" presStyleLbl="bgImgPlace1" presStyleIdx="0" presStyleCnt="1"/>
      <dgm:spPr/>
    </dgm:pt>
    <dgm:pt modelId="{68201E69-4FC2-4F3D-A019-BFE6556FC55B}" type="pres">
      <dgm:prSet presAssocID="{91AE0BCE-2DC1-40CC-A767-DFB78AAEDF47}" presName="ParentText" presStyleLbl="revTx" presStyleIdx="0" presStyleCnt="1">
        <dgm:presLayoutVars>
          <dgm:chMax val="0"/>
          <dgm:chPref val="0"/>
          <dgm:bulletEnabled val="1"/>
        </dgm:presLayoutVars>
      </dgm:prSet>
      <dgm:spPr/>
    </dgm:pt>
    <dgm:pt modelId="{DAB30EF9-FD51-4B19-9B0B-937D5176C927}" type="pres">
      <dgm:prSet presAssocID="{91AE0BCE-2DC1-40CC-A767-DFB78AAEDF47}" presName="tlFrame" presStyleLbl="node1" presStyleIdx="0" presStyleCnt="4"/>
      <dgm:spPr/>
    </dgm:pt>
    <dgm:pt modelId="{CEA82D4C-6C94-480A-A9A7-0FF6D311DCEE}" type="pres">
      <dgm:prSet presAssocID="{91AE0BCE-2DC1-40CC-A767-DFB78AAEDF47}" presName="trFrame" presStyleLbl="node1" presStyleIdx="1" presStyleCnt="4"/>
      <dgm:spPr/>
    </dgm:pt>
    <dgm:pt modelId="{3B0DE438-2C27-455F-B593-42355632C473}" type="pres">
      <dgm:prSet presAssocID="{91AE0BCE-2DC1-40CC-A767-DFB78AAEDF47}" presName="blFrame" presStyleLbl="node1" presStyleIdx="2" presStyleCnt="4"/>
      <dgm:spPr/>
    </dgm:pt>
    <dgm:pt modelId="{840FFDC1-6E5F-4AF7-B7FE-7555055854B8}" type="pres">
      <dgm:prSet presAssocID="{91AE0BCE-2DC1-40CC-A767-DFB78AAEDF47}" presName="brFrame" presStyleLbl="node1" presStyleIdx="3" presStyleCnt="4"/>
      <dgm:spPr/>
    </dgm:pt>
  </dgm:ptLst>
  <dgm:cxnLst>
    <dgm:cxn modelId="{41F6EC0B-24CB-4596-BEB5-09E095BF42B2}" type="presOf" srcId="{91AE0BCE-2DC1-40CC-A767-DFB78AAEDF47}" destId="{68201E69-4FC2-4F3D-A019-BFE6556FC55B}" srcOrd="0" destOrd="0" presId="urn:microsoft.com/office/officeart/2009/3/layout/FramedTextPicture"/>
    <dgm:cxn modelId="{DA07AF92-1D97-47B1-BF7C-3964F9D8299F}" type="presOf" srcId="{FA5E96D6-F294-48D2-B777-23DC7B296B5A}" destId="{E6E384D8-F2C9-4B3C-ACDA-FB7D6780D39C}" srcOrd="0" destOrd="0" presId="urn:microsoft.com/office/officeart/2009/3/layout/FramedTextPicture"/>
    <dgm:cxn modelId="{F7A81FB0-A576-4027-AB67-EA5C3DF7EB46}" srcId="{FA5E96D6-F294-48D2-B777-23DC7B296B5A}" destId="{91AE0BCE-2DC1-40CC-A767-DFB78AAEDF47}" srcOrd="0" destOrd="0" parTransId="{41EB18C7-F57A-470A-8F67-AE7F60244B5B}" sibTransId="{4DA8E9D2-7E5E-4C0C-9EF8-CEB286014C43}"/>
    <dgm:cxn modelId="{5346C70A-970B-4FCB-86F1-0F3BC28DC77E}" type="presParOf" srcId="{E6E384D8-F2C9-4B3C-ACDA-FB7D6780D39C}" destId="{EE2C4F8A-722B-4F29-B930-60BB74BFF6FF}" srcOrd="0" destOrd="0" presId="urn:microsoft.com/office/officeart/2009/3/layout/FramedTextPicture"/>
    <dgm:cxn modelId="{278C8463-8DA7-4C3A-8A7E-731664E392C2}" type="presParOf" srcId="{EE2C4F8A-722B-4F29-B930-60BB74BFF6FF}" destId="{953CD469-4EF2-41D4-B887-D702416F5038}" srcOrd="0" destOrd="0" presId="urn:microsoft.com/office/officeart/2009/3/layout/FramedTextPicture"/>
    <dgm:cxn modelId="{4CE5FC4E-1951-4E70-B746-6B47D5520368}" type="presParOf" srcId="{EE2C4F8A-722B-4F29-B930-60BB74BFF6FF}" destId="{68201E69-4FC2-4F3D-A019-BFE6556FC55B}" srcOrd="1" destOrd="0" presId="urn:microsoft.com/office/officeart/2009/3/layout/FramedTextPicture"/>
    <dgm:cxn modelId="{AB7BADB2-2DFF-42CE-96AA-733CCAEAC7DF}" type="presParOf" srcId="{EE2C4F8A-722B-4F29-B930-60BB74BFF6FF}" destId="{DAB30EF9-FD51-4B19-9B0B-937D5176C927}" srcOrd="2" destOrd="0" presId="urn:microsoft.com/office/officeart/2009/3/layout/FramedTextPicture"/>
    <dgm:cxn modelId="{A5333432-CE08-4CC4-8524-3E1943B1F5A2}" type="presParOf" srcId="{EE2C4F8A-722B-4F29-B930-60BB74BFF6FF}" destId="{CEA82D4C-6C94-480A-A9A7-0FF6D311DCEE}" srcOrd="3" destOrd="0" presId="urn:microsoft.com/office/officeart/2009/3/layout/FramedTextPicture"/>
    <dgm:cxn modelId="{4E5BA2B3-F62E-467C-BFCC-7B3F82928120}" type="presParOf" srcId="{EE2C4F8A-722B-4F29-B930-60BB74BFF6FF}" destId="{3B0DE438-2C27-455F-B593-42355632C473}" srcOrd="4" destOrd="0" presId="urn:microsoft.com/office/officeart/2009/3/layout/FramedTextPicture"/>
    <dgm:cxn modelId="{81BFC2D3-2E49-4B5B-9035-488A9A019BA3}" type="presParOf" srcId="{EE2C4F8A-722B-4F29-B930-60BB74BFF6FF}" destId="{840FFDC1-6E5F-4AF7-B7FE-7555055854B8}"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66BFE2-CD74-4994-B3C6-E3A8F1932067}" type="doc">
      <dgm:prSet loTypeId="urn:microsoft.com/office/officeart/2005/8/layout/process4" loCatId="list" qsTypeId="urn:microsoft.com/office/officeart/2005/8/quickstyle/simple3" qsCatId="simple" csTypeId="urn:microsoft.com/office/officeart/2005/8/colors/accent1_2" csCatId="accent1" phldr="1"/>
      <dgm:spPr/>
      <dgm:t>
        <a:bodyPr/>
        <a:lstStyle/>
        <a:p>
          <a:endParaRPr lang="en-GB"/>
        </a:p>
      </dgm:t>
    </dgm:pt>
    <dgm:pt modelId="{574E278F-1146-4AE3-8664-670BC5FC53AC}">
      <dgm:prSet custT="1"/>
      <dgm:spPr/>
      <dgm:t>
        <a:bodyPr/>
        <a:lstStyle/>
        <a:p>
          <a:pPr rtl="0"/>
          <a:r>
            <a:rPr lang="en-GB" sz="2000" b="1" dirty="0"/>
            <a:t>Immediate capillary blood glucose</a:t>
          </a:r>
        </a:p>
      </dgm:t>
    </dgm:pt>
    <dgm:pt modelId="{73DDFBFD-AD46-4EC1-B3B0-209B2B735B6F}" type="parTrans" cxnId="{9FF84BA0-3716-4346-832F-5FF7CA826B3A}">
      <dgm:prSet/>
      <dgm:spPr/>
      <dgm:t>
        <a:bodyPr/>
        <a:lstStyle/>
        <a:p>
          <a:endParaRPr lang="en-GB"/>
        </a:p>
      </dgm:t>
    </dgm:pt>
    <dgm:pt modelId="{80878D31-1761-4CC8-8C8F-616D1E8F91A1}" type="sibTrans" cxnId="{9FF84BA0-3716-4346-832F-5FF7CA826B3A}">
      <dgm:prSet/>
      <dgm:spPr/>
      <dgm:t>
        <a:bodyPr/>
        <a:lstStyle/>
        <a:p>
          <a:endParaRPr lang="en-GB"/>
        </a:p>
      </dgm:t>
    </dgm:pt>
    <dgm:pt modelId="{9C2E0B86-F9EB-4815-8DD4-06D902657DF8}">
      <dgm:prSet custT="1"/>
      <dgm:spPr/>
      <dgm:t>
        <a:bodyPr/>
        <a:lstStyle/>
        <a:p>
          <a:pPr rtl="0"/>
          <a:r>
            <a:rPr lang="en-GB" sz="1800" dirty="0"/>
            <a:t>If 11 </a:t>
          </a:r>
          <a:r>
            <a:rPr lang="en-GB" sz="1800" dirty="0" err="1"/>
            <a:t>mmol</a:t>
          </a:r>
          <a:r>
            <a:rPr lang="en-GB" sz="1800" dirty="0"/>
            <a:t>/L or above </a:t>
          </a:r>
          <a:r>
            <a:rPr lang="en-GB" sz="1800" b="1" dirty="0"/>
            <a:t>or unable to do test = </a:t>
          </a:r>
          <a:r>
            <a:rPr lang="en-GB" sz="1800" dirty="0"/>
            <a:t> same day assessment on ward</a:t>
          </a:r>
        </a:p>
      </dgm:t>
    </dgm:pt>
    <dgm:pt modelId="{7A5B840C-7CAA-4700-9375-6B93297389E7}" type="parTrans" cxnId="{DF7B348A-18C1-40AB-A9AE-870EB8863364}">
      <dgm:prSet/>
      <dgm:spPr/>
      <dgm:t>
        <a:bodyPr/>
        <a:lstStyle/>
        <a:p>
          <a:endParaRPr lang="en-GB"/>
        </a:p>
      </dgm:t>
    </dgm:pt>
    <dgm:pt modelId="{01B48D5B-F929-45CD-A74C-B473AF024DEE}" type="sibTrans" cxnId="{DF7B348A-18C1-40AB-A9AE-870EB8863364}">
      <dgm:prSet/>
      <dgm:spPr/>
      <dgm:t>
        <a:bodyPr/>
        <a:lstStyle/>
        <a:p>
          <a:endParaRPr lang="en-GB"/>
        </a:p>
      </dgm:t>
    </dgm:pt>
    <dgm:pt modelId="{0280ADC1-8D4E-40F2-BA2E-A6E852A573B4}">
      <dgm:prSet custT="1"/>
      <dgm:spPr/>
      <dgm:t>
        <a:bodyPr/>
        <a:lstStyle/>
        <a:p>
          <a:pPr rtl="0"/>
          <a:r>
            <a:rPr lang="en-GB" sz="1800" dirty="0"/>
            <a:t>Children who have been detected early may present as very well. </a:t>
          </a:r>
        </a:p>
        <a:p>
          <a:pPr rtl="0"/>
          <a:r>
            <a:rPr lang="en-GB" sz="1800" dirty="0"/>
            <a:t> Children who have been detected at a later stage may be in </a:t>
          </a:r>
        </a:p>
        <a:p>
          <a:pPr rtl="0"/>
          <a:r>
            <a:rPr lang="en-GB" sz="1800" dirty="0"/>
            <a:t>Diabetic Ketoacidosis and need HDU or PICU.</a:t>
          </a:r>
        </a:p>
      </dgm:t>
    </dgm:pt>
    <dgm:pt modelId="{E6DFBDAD-3ED5-48DD-94CD-DB878F2B67DA}" type="parTrans" cxnId="{11757EB9-9EE3-4810-8BCA-4989EEE9472C}">
      <dgm:prSet/>
      <dgm:spPr/>
      <dgm:t>
        <a:bodyPr/>
        <a:lstStyle/>
        <a:p>
          <a:endParaRPr lang="en-GB"/>
        </a:p>
      </dgm:t>
    </dgm:pt>
    <dgm:pt modelId="{FD7C9A15-5D0B-4FCA-925E-ADD54AC613E9}" type="sibTrans" cxnId="{11757EB9-9EE3-4810-8BCA-4989EEE9472C}">
      <dgm:prSet/>
      <dgm:spPr/>
      <dgm:t>
        <a:bodyPr/>
        <a:lstStyle/>
        <a:p>
          <a:endParaRPr lang="en-GB"/>
        </a:p>
      </dgm:t>
    </dgm:pt>
    <dgm:pt modelId="{4B3DE143-D795-41DE-835F-3487821FFCBA}">
      <dgm:prSet custT="1"/>
      <dgm:spPr/>
      <dgm:t>
        <a:bodyPr/>
        <a:lstStyle/>
        <a:p>
          <a:pPr rtl="0"/>
          <a:endParaRPr lang="en-GB" sz="1800" dirty="0"/>
        </a:p>
        <a:p>
          <a:pPr rtl="0"/>
          <a:r>
            <a:rPr lang="en-GB" sz="1800" dirty="0"/>
            <a:t>Follow guidelines on hub for:</a:t>
          </a:r>
        </a:p>
        <a:p>
          <a:pPr rtl="0"/>
          <a:r>
            <a:rPr lang="en-GB" sz="1800" dirty="0"/>
            <a:t>DKA</a:t>
          </a:r>
        </a:p>
        <a:p>
          <a:pPr rtl="0"/>
          <a:r>
            <a:rPr lang="en-GB" sz="1800" dirty="0"/>
            <a:t>Newly Diagnosed Child with Diabetes</a:t>
          </a:r>
        </a:p>
        <a:p>
          <a:pPr rtl="0"/>
          <a:endParaRPr lang="en-GB" sz="1800" dirty="0"/>
        </a:p>
      </dgm:t>
    </dgm:pt>
    <dgm:pt modelId="{3168FA7B-3845-4D6D-9F3D-DD072D3102D8}" type="parTrans" cxnId="{CA69A25D-9BA3-4846-B8D9-475171896D6F}">
      <dgm:prSet/>
      <dgm:spPr/>
      <dgm:t>
        <a:bodyPr/>
        <a:lstStyle/>
        <a:p>
          <a:endParaRPr lang="en-GB"/>
        </a:p>
      </dgm:t>
    </dgm:pt>
    <dgm:pt modelId="{654F4B86-1D70-407D-91A3-39004DBD9307}" type="sibTrans" cxnId="{CA69A25D-9BA3-4846-B8D9-475171896D6F}">
      <dgm:prSet/>
      <dgm:spPr/>
      <dgm:t>
        <a:bodyPr/>
        <a:lstStyle/>
        <a:p>
          <a:endParaRPr lang="en-GB"/>
        </a:p>
      </dgm:t>
    </dgm:pt>
    <dgm:pt modelId="{F61D8C86-55FF-4373-83B0-F484C44FA993}" type="pres">
      <dgm:prSet presAssocID="{FF66BFE2-CD74-4994-B3C6-E3A8F1932067}" presName="Name0" presStyleCnt="0">
        <dgm:presLayoutVars>
          <dgm:dir/>
          <dgm:animLvl val="lvl"/>
          <dgm:resizeHandles val="exact"/>
        </dgm:presLayoutVars>
      </dgm:prSet>
      <dgm:spPr/>
    </dgm:pt>
    <dgm:pt modelId="{FABD25D4-4DD4-4129-B6CF-5E8D41EEC1EC}" type="pres">
      <dgm:prSet presAssocID="{4B3DE143-D795-41DE-835F-3487821FFCBA}" presName="boxAndChildren" presStyleCnt="0"/>
      <dgm:spPr/>
    </dgm:pt>
    <dgm:pt modelId="{65DB5D19-DC10-4C26-AC3E-60EDA25EBF7D}" type="pres">
      <dgm:prSet presAssocID="{4B3DE143-D795-41DE-835F-3487821FFCBA}" presName="parentTextBox" presStyleLbl="node1" presStyleIdx="0" presStyleCnt="4" custScaleY="65163"/>
      <dgm:spPr/>
    </dgm:pt>
    <dgm:pt modelId="{AB9E7790-1F9C-44E6-BF41-27EDB9B3DDE1}" type="pres">
      <dgm:prSet presAssocID="{FD7C9A15-5D0B-4FCA-925E-ADD54AC613E9}" presName="sp" presStyleCnt="0"/>
      <dgm:spPr/>
    </dgm:pt>
    <dgm:pt modelId="{8FBE3F69-4D89-4A1D-B33F-51BBCF0B4926}" type="pres">
      <dgm:prSet presAssocID="{0280ADC1-8D4E-40F2-BA2E-A6E852A573B4}" presName="arrowAndChildren" presStyleCnt="0"/>
      <dgm:spPr/>
    </dgm:pt>
    <dgm:pt modelId="{324D9949-55BF-44FA-86BC-7E6D420EB646}" type="pres">
      <dgm:prSet presAssocID="{0280ADC1-8D4E-40F2-BA2E-A6E852A573B4}" presName="parentTextArrow" presStyleLbl="node1" presStyleIdx="1" presStyleCnt="4" custScaleY="48752"/>
      <dgm:spPr/>
    </dgm:pt>
    <dgm:pt modelId="{9A2BC70B-9069-41FE-8EB7-69F2D07DEDD4}" type="pres">
      <dgm:prSet presAssocID="{01B48D5B-F929-45CD-A74C-B473AF024DEE}" presName="sp" presStyleCnt="0"/>
      <dgm:spPr/>
    </dgm:pt>
    <dgm:pt modelId="{CF404B2A-9E42-4F89-B0E1-C778856F713A}" type="pres">
      <dgm:prSet presAssocID="{9C2E0B86-F9EB-4815-8DD4-06D902657DF8}" presName="arrowAndChildren" presStyleCnt="0"/>
      <dgm:spPr/>
    </dgm:pt>
    <dgm:pt modelId="{5D401815-F8B7-4D58-A494-060A14B47D20}" type="pres">
      <dgm:prSet presAssocID="{9C2E0B86-F9EB-4815-8DD4-06D902657DF8}" presName="parentTextArrow" presStyleLbl="node1" presStyleIdx="2" presStyleCnt="4" custScaleY="23807"/>
      <dgm:spPr/>
    </dgm:pt>
    <dgm:pt modelId="{2C8C0FC2-6E8E-45F5-B444-CF26F10E903A}" type="pres">
      <dgm:prSet presAssocID="{80878D31-1761-4CC8-8C8F-616D1E8F91A1}" presName="sp" presStyleCnt="0"/>
      <dgm:spPr/>
    </dgm:pt>
    <dgm:pt modelId="{148A3CE6-FD1B-40D2-9151-40A8E4CE5566}" type="pres">
      <dgm:prSet presAssocID="{574E278F-1146-4AE3-8664-670BC5FC53AC}" presName="arrowAndChildren" presStyleCnt="0"/>
      <dgm:spPr/>
    </dgm:pt>
    <dgm:pt modelId="{251DA696-3B06-4007-B2E4-E0E880F617DD}" type="pres">
      <dgm:prSet presAssocID="{574E278F-1146-4AE3-8664-670BC5FC53AC}" presName="parentTextArrow" presStyleLbl="node1" presStyleIdx="3" presStyleCnt="4" custScaleY="19790"/>
      <dgm:spPr/>
    </dgm:pt>
  </dgm:ptLst>
  <dgm:cxnLst>
    <dgm:cxn modelId="{5C460E19-16F4-4ECC-935B-493D6CAA7874}" type="presOf" srcId="{9C2E0B86-F9EB-4815-8DD4-06D902657DF8}" destId="{5D401815-F8B7-4D58-A494-060A14B47D20}" srcOrd="0" destOrd="0" presId="urn:microsoft.com/office/officeart/2005/8/layout/process4"/>
    <dgm:cxn modelId="{CA69A25D-9BA3-4846-B8D9-475171896D6F}" srcId="{FF66BFE2-CD74-4994-B3C6-E3A8F1932067}" destId="{4B3DE143-D795-41DE-835F-3487821FFCBA}" srcOrd="3" destOrd="0" parTransId="{3168FA7B-3845-4D6D-9F3D-DD072D3102D8}" sibTransId="{654F4B86-1D70-407D-91A3-39004DBD9307}"/>
    <dgm:cxn modelId="{DD6E4B7C-8BC8-4CE0-A770-241731CA2548}" type="presOf" srcId="{574E278F-1146-4AE3-8664-670BC5FC53AC}" destId="{251DA696-3B06-4007-B2E4-E0E880F617DD}" srcOrd="0" destOrd="0" presId="urn:microsoft.com/office/officeart/2005/8/layout/process4"/>
    <dgm:cxn modelId="{DF7B348A-18C1-40AB-A9AE-870EB8863364}" srcId="{FF66BFE2-CD74-4994-B3C6-E3A8F1932067}" destId="{9C2E0B86-F9EB-4815-8DD4-06D902657DF8}" srcOrd="1" destOrd="0" parTransId="{7A5B840C-7CAA-4700-9375-6B93297389E7}" sibTransId="{01B48D5B-F929-45CD-A74C-B473AF024DEE}"/>
    <dgm:cxn modelId="{23215295-AC3C-4392-9AD9-90A9CDD8EFD5}" type="presOf" srcId="{FF66BFE2-CD74-4994-B3C6-E3A8F1932067}" destId="{F61D8C86-55FF-4373-83B0-F484C44FA993}" srcOrd="0" destOrd="0" presId="urn:microsoft.com/office/officeart/2005/8/layout/process4"/>
    <dgm:cxn modelId="{DD2F369A-ED75-4BC4-ACFD-E1A71F298E25}" type="presOf" srcId="{4B3DE143-D795-41DE-835F-3487821FFCBA}" destId="{65DB5D19-DC10-4C26-AC3E-60EDA25EBF7D}" srcOrd="0" destOrd="0" presId="urn:microsoft.com/office/officeart/2005/8/layout/process4"/>
    <dgm:cxn modelId="{9FF84BA0-3716-4346-832F-5FF7CA826B3A}" srcId="{FF66BFE2-CD74-4994-B3C6-E3A8F1932067}" destId="{574E278F-1146-4AE3-8664-670BC5FC53AC}" srcOrd="0" destOrd="0" parTransId="{73DDFBFD-AD46-4EC1-B3B0-209B2B735B6F}" sibTransId="{80878D31-1761-4CC8-8C8F-616D1E8F91A1}"/>
    <dgm:cxn modelId="{11757EB9-9EE3-4810-8BCA-4989EEE9472C}" srcId="{FF66BFE2-CD74-4994-B3C6-E3A8F1932067}" destId="{0280ADC1-8D4E-40F2-BA2E-A6E852A573B4}" srcOrd="2" destOrd="0" parTransId="{E6DFBDAD-3ED5-48DD-94CD-DB878F2B67DA}" sibTransId="{FD7C9A15-5D0B-4FCA-925E-ADD54AC613E9}"/>
    <dgm:cxn modelId="{2A9E35CF-6CCB-4ABD-B429-8A5C51C4D176}" type="presOf" srcId="{0280ADC1-8D4E-40F2-BA2E-A6E852A573B4}" destId="{324D9949-55BF-44FA-86BC-7E6D420EB646}" srcOrd="0" destOrd="0" presId="urn:microsoft.com/office/officeart/2005/8/layout/process4"/>
    <dgm:cxn modelId="{1545FAE4-4535-4D05-9A5F-1B4940C639DF}" type="presParOf" srcId="{F61D8C86-55FF-4373-83B0-F484C44FA993}" destId="{FABD25D4-4DD4-4129-B6CF-5E8D41EEC1EC}" srcOrd="0" destOrd="0" presId="urn:microsoft.com/office/officeart/2005/8/layout/process4"/>
    <dgm:cxn modelId="{C04D9A59-D903-4732-9399-A0731D9EAB40}" type="presParOf" srcId="{FABD25D4-4DD4-4129-B6CF-5E8D41EEC1EC}" destId="{65DB5D19-DC10-4C26-AC3E-60EDA25EBF7D}" srcOrd="0" destOrd="0" presId="urn:microsoft.com/office/officeart/2005/8/layout/process4"/>
    <dgm:cxn modelId="{8A206F35-C9CD-4A62-9936-27917C03931B}" type="presParOf" srcId="{F61D8C86-55FF-4373-83B0-F484C44FA993}" destId="{AB9E7790-1F9C-44E6-BF41-27EDB9B3DDE1}" srcOrd="1" destOrd="0" presId="urn:microsoft.com/office/officeart/2005/8/layout/process4"/>
    <dgm:cxn modelId="{69F7FC29-302A-40F4-8667-4206DC2E3FCE}" type="presParOf" srcId="{F61D8C86-55FF-4373-83B0-F484C44FA993}" destId="{8FBE3F69-4D89-4A1D-B33F-51BBCF0B4926}" srcOrd="2" destOrd="0" presId="urn:microsoft.com/office/officeart/2005/8/layout/process4"/>
    <dgm:cxn modelId="{9D0BFEDD-6536-4EDF-8E09-9B7C66A6D3E9}" type="presParOf" srcId="{8FBE3F69-4D89-4A1D-B33F-51BBCF0B4926}" destId="{324D9949-55BF-44FA-86BC-7E6D420EB646}" srcOrd="0" destOrd="0" presId="urn:microsoft.com/office/officeart/2005/8/layout/process4"/>
    <dgm:cxn modelId="{73077FD0-FC40-42A3-9F7B-F41E821459B5}" type="presParOf" srcId="{F61D8C86-55FF-4373-83B0-F484C44FA993}" destId="{9A2BC70B-9069-41FE-8EB7-69F2D07DEDD4}" srcOrd="3" destOrd="0" presId="urn:microsoft.com/office/officeart/2005/8/layout/process4"/>
    <dgm:cxn modelId="{9C7FE954-414C-46A6-B182-EFB1B1AF1514}" type="presParOf" srcId="{F61D8C86-55FF-4373-83B0-F484C44FA993}" destId="{CF404B2A-9E42-4F89-B0E1-C778856F713A}" srcOrd="4" destOrd="0" presId="urn:microsoft.com/office/officeart/2005/8/layout/process4"/>
    <dgm:cxn modelId="{1EF29D44-E4D5-420C-88C6-E79F8409BC55}" type="presParOf" srcId="{CF404B2A-9E42-4F89-B0E1-C778856F713A}" destId="{5D401815-F8B7-4D58-A494-060A14B47D20}" srcOrd="0" destOrd="0" presId="urn:microsoft.com/office/officeart/2005/8/layout/process4"/>
    <dgm:cxn modelId="{D9CB5001-AEBF-471E-A587-23DD93EC4EDC}" type="presParOf" srcId="{F61D8C86-55FF-4373-83B0-F484C44FA993}" destId="{2C8C0FC2-6E8E-45F5-B444-CF26F10E903A}" srcOrd="5" destOrd="0" presId="urn:microsoft.com/office/officeart/2005/8/layout/process4"/>
    <dgm:cxn modelId="{F417E83D-32E3-4E61-9D22-F86E062A8104}" type="presParOf" srcId="{F61D8C86-55FF-4373-83B0-F484C44FA993}" destId="{148A3CE6-FD1B-40D2-9151-40A8E4CE5566}" srcOrd="6" destOrd="0" presId="urn:microsoft.com/office/officeart/2005/8/layout/process4"/>
    <dgm:cxn modelId="{9414F9B5-DECF-483C-AD06-CDF8790C3F30}" type="presParOf" srcId="{148A3CE6-FD1B-40D2-9151-40A8E4CE5566}" destId="{251DA696-3B06-4007-B2E4-E0E880F617D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DBD18-5FCA-417A-A3E4-82EBC0AC9E03}" type="doc">
      <dgm:prSet loTypeId="urn:microsoft.com/office/officeart/2005/8/layout/hierarchy4" loCatId="list" qsTypeId="urn:microsoft.com/office/officeart/2005/8/quickstyle/simple1" qsCatId="simple" csTypeId="urn:microsoft.com/office/officeart/2005/8/colors/accent1_3" csCatId="accent1" phldr="1"/>
      <dgm:spPr/>
      <dgm:t>
        <a:bodyPr/>
        <a:lstStyle/>
        <a:p>
          <a:endParaRPr lang="en-GB"/>
        </a:p>
      </dgm:t>
    </dgm:pt>
    <dgm:pt modelId="{EE21642A-CDE8-4578-9AF1-28D706B230E4}">
      <dgm:prSet phldrT="[Text]"/>
      <dgm:spPr/>
      <dgm:t>
        <a:bodyPr/>
        <a:lstStyle/>
        <a:p>
          <a:r>
            <a:rPr lang="en-GB" b="1" dirty="0"/>
            <a:t>How</a:t>
          </a:r>
          <a:r>
            <a:rPr lang="en-GB" dirty="0"/>
            <a:t>- Avoid pads of fingers, thumb and forefinger</a:t>
          </a:r>
        </a:p>
        <a:p>
          <a:r>
            <a:rPr lang="en-GB" dirty="0"/>
            <a:t>Handwashing is vital – no alcogel or baby wipes – dry well</a:t>
          </a:r>
        </a:p>
        <a:p>
          <a:r>
            <a:rPr lang="en-GB" dirty="0"/>
            <a:t>Wipe away first blood drop</a:t>
          </a:r>
        </a:p>
      </dgm:t>
    </dgm:pt>
    <dgm:pt modelId="{2921141D-F6E1-4557-8BCD-5525D3525C34}" type="parTrans" cxnId="{72075F02-FEF9-4366-AB56-356BB577B02E}">
      <dgm:prSet/>
      <dgm:spPr/>
      <dgm:t>
        <a:bodyPr/>
        <a:lstStyle/>
        <a:p>
          <a:endParaRPr lang="en-GB"/>
        </a:p>
      </dgm:t>
    </dgm:pt>
    <dgm:pt modelId="{6743200B-9F08-4D69-874A-3FFFD84EDCE3}" type="sibTrans" cxnId="{72075F02-FEF9-4366-AB56-356BB577B02E}">
      <dgm:prSet/>
      <dgm:spPr/>
      <dgm:t>
        <a:bodyPr/>
        <a:lstStyle/>
        <a:p>
          <a:endParaRPr lang="en-GB"/>
        </a:p>
      </dgm:t>
    </dgm:pt>
    <dgm:pt modelId="{1AE1260E-D105-41DE-AE2E-62D6CA16DDA2}">
      <dgm:prSet phldrT="[Text]"/>
      <dgm:spPr/>
      <dgm:t>
        <a:bodyPr/>
        <a:lstStyle/>
        <a:p>
          <a:r>
            <a:rPr lang="en-GB" b="1" dirty="0"/>
            <a:t>When</a:t>
          </a:r>
          <a:r>
            <a:rPr lang="en-GB" dirty="0"/>
            <a:t> – Pre-meals, 2 hours post meals, </a:t>
          </a:r>
        </a:p>
        <a:p>
          <a:r>
            <a:rPr lang="en-GB" dirty="0"/>
            <a:t>Before bed &amp; if symptomatic</a:t>
          </a:r>
        </a:p>
      </dgm:t>
    </dgm:pt>
    <dgm:pt modelId="{7FE44C81-F948-4BA9-9D7B-D60ED8B45D9A}" type="parTrans" cxnId="{4EA61F2B-D5BA-495C-BE30-CFA8157BEA29}">
      <dgm:prSet/>
      <dgm:spPr/>
      <dgm:t>
        <a:bodyPr/>
        <a:lstStyle/>
        <a:p>
          <a:endParaRPr lang="en-GB"/>
        </a:p>
      </dgm:t>
    </dgm:pt>
    <dgm:pt modelId="{159A3A27-F1B3-449C-A5B9-B6E5B60F358C}" type="sibTrans" cxnId="{4EA61F2B-D5BA-495C-BE30-CFA8157BEA29}">
      <dgm:prSet/>
      <dgm:spPr/>
      <dgm:t>
        <a:bodyPr/>
        <a:lstStyle/>
        <a:p>
          <a:endParaRPr lang="en-GB"/>
        </a:p>
      </dgm:t>
    </dgm:pt>
    <dgm:pt modelId="{BB95631F-7AF8-42EC-B111-34CC60D630DD}">
      <dgm:prSet phldrT="[Text]"/>
      <dgm:spPr/>
      <dgm:t>
        <a:bodyPr/>
        <a:lstStyle/>
        <a:p>
          <a:r>
            <a:rPr lang="en-GB" dirty="0"/>
            <a:t>Use </a:t>
          </a:r>
          <a:r>
            <a:rPr lang="en-GB" dirty="0" err="1"/>
            <a:t>Fastclix</a:t>
          </a:r>
          <a:r>
            <a:rPr lang="en-GB" dirty="0"/>
            <a:t> Device in Rucksack </a:t>
          </a:r>
        </a:p>
        <a:p>
          <a:r>
            <a:rPr lang="en-GB" dirty="0"/>
            <a:t>(not </a:t>
          </a:r>
          <a:r>
            <a:rPr lang="en-GB" dirty="0" err="1"/>
            <a:t>Unistix</a:t>
          </a:r>
          <a:r>
            <a:rPr lang="en-GB" dirty="0"/>
            <a:t> – more painful)</a:t>
          </a:r>
        </a:p>
      </dgm:t>
    </dgm:pt>
    <dgm:pt modelId="{7018D537-B3C7-41D5-B09E-E2A5233A84E1}" type="parTrans" cxnId="{D3F1149D-E842-48B4-A594-C0496F8290E7}">
      <dgm:prSet/>
      <dgm:spPr/>
      <dgm:t>
        <a:bodyPr/>
        <a:lstStyle/>
        <a:p>
          <a:endParaRPr lang="en-GB"/>
        </a:p>
      </dgm:t>
    </dgm:pt>
    <dgm:pt modelId="{D4E730D7-45D5-4B09-9D81-2C705B9CAD01}" type="sibTrans" cxnId="{D3F1149D-E842-48B4-A594-C0496F8290E7}">
      <dgm:prSet/>
      <dgm:spPr/>
      <dgm:t>
        <a:bodyPr/>
        <a:lstStyle/>
        <a:p>
          <a:endParaRPr lang="en-GB"/>
        </a:p>
      </dgm:t>
    </dgm:pt>
    <dgm:pt modelId="{8F8397A5-165A-4CA2-9DE0-6341A3E7E9C4}" type="pres">
      <dgm:prSet presAssocID="{79EDBD18-5FCA-417A-A3E4-82EBC0AC9E03}" presName="Name0" presStyleCnt="0">
        <dgm:presLayoutVars>
          <dgm:chPref val="1"/>
          <dgm:dir/>
          <dgm:animOne val="branch"/>
          <dgm:animLvl val="lvl"/>
          <dgm:resizeHandles/>
        </dgm:presLayoutVars>
      </dgm:prSet>
      <dgm:spPr/>
    </dgm:pt>
    <dgm:pt modelId="{7294AA4B-4A23-4D50-BD6A-C6BDACEB39D4}" type="pres">
      <dgm:prSet presAssocID="{EE21642A-CDE8-4578-9AF1-28D706B230E4}" presName="vertOne" presStyleCnt="0"/>
      <dgm:spPr/>
    </dgm:pt>
    <dgm:pt modelId="{695ACFB4-F56D-418D-B486-9013555A18EA}" type="pres">
      <dgm:prSet presAssocID="{EE21642A-CDE8-4578-9AF1-28D706B230E4}" presName="txOne" presStyleLbl="node0" presStyleIdx="0" presStyleCnt="1">
        <dgm:presLayoutVars>
          <dgm:chPref val="3"/>
        </dgm:presLayoutVars>
      </dgm:prSet>
      <dgm:spPr/>
    </dgm:pt>
    <dgm:pt modelId="{F4C389C6-07D9-4830-8F00-5301414195A7}" type="pres">
      <dgm:prSet presAssocID="{EE21642A-CDE8-4578-9AF1-28D706B230E4}" presName="parTransOne" presStyleCnt="0"/>
      <dgm:spPr/>
    </dgm:pt>
    <dgm:pt modelId="{E3329792-8397-4939-ABAF-6F536ADE36A8}" type="pres">
      <dgm:prSet presAssocID="{EE21642A-CDE8-4578-9AF1-28D706B230E4}" presName="horzOne" presStyleCnt="0"/>
      <dgm:spPr/>
    </dgm:pt>
    <dgm:pt modelId="{91F9972E-2DDA-4E01-8112-D662CDBDDEC5}" type="pres">
      <dgm:prSet presAssocID="{1AE1260E-D105-41DE-AE2E-62D6CA16DDA2}" presName="vertTwo" presStyleCnt="0"/>
      <dgm:spPr/>
    </dgm:pt>
    <dgm:pt modelId="{F756D72E-267A-4F5A-89C3-7C5176AAE66E}" type="pres">
      <dgm:prSet presAssocID="{1AE1260E-D105-41DE-AE2E-62D6CA16DDA2}" presName="txTwo" presStyleLbl="node2" presStyleIdx="0" presStyleCnt="2" custScaleX="80685" custScaleY="65443">
        <dgm:presLayoutVars>
          <dgm:chPref val="3"/>
        </dgm:presLayoutVars>
      </dgm:prSet>
      <dgm:spPr/>
    </dgm:pt>
    <dgm:pt modelId="{E05D4C6B-648D-44D0-B05D-1E255126BB5A}" type="pres">
      <dgm:prSet presAssocID="{1AE1260E-D105-41DE-AE2E-62D6CA16DDA2}" presName="horzTwo" presStyleCnt="0"/>
      <dgm:spPr/>
    </dgm:pt>
    <dgm:pt modelId="{06D3DF6A-1957-48B0-AFDD-3BCB1BA5BA94}" type="pres">
      <dgm:prSet presAssocID="{159A3A27-F1B3-449C-A5B9-B6E5B60F358C}" presName="sibSpaceTwo" presStyleCnt="0"/>
      <dgm:spPr/>
    </dgm:pt>
    <dgm:pt modelId="{E5CDBE8E-9B23-4B28-A6D0-8F25766633C3}" type="pres">
      <dgm:prSet presAssocID="{BB95631F-7AF8-42EC-B111-34CC60D630DD}" presName="vertTwo" presStyleCnt="0"/>
      <dgm:spPr/>
    </dgm:pt>
    <dgm:pt modelId="{3969B7C5-EB64-4812-8475-41516ABBD69C}" type="pres">
      <dgm:prSet presAssocID="{BB95631F-7AF8-42EC-B111-34CC60D630DD}" presName="txTwo" presStyleLbl="node2" presStyleIdx="1" presStyleCnt="2" custScaleX="162600" custScaleY="58982">
        <dgm:presLayoutVars>
          <dgm:chPref val="3"/>
        </dgm:presLayoutVars>
      </dgm:prSet>
      <dgm:spPr/>
    </dgm:pt>
    <dgm:pt modelId="{F7C2E7BE-8237-401C-83EF-A771E56E568F}" type="pres">
      <dgm:prSet presAssocID="{BB95631F-7AF8-42EC-B111-34CC60D630DD}" presName="horzTwo" presStyleCnt="0"/>
      <dgm:spPr/>
    </dgm:pt>
  </dgm:ptLst>
  <dgm:cxnLst>
    <dgm:cxn modelId="{72075F02-FEF9-4366-AB56-356BB577B02E}" srcId="{79EDBD18-5FCA-417A-A3E4-82EBC0AC9E03}" destId="{EE21642A-CDE8-4578-9AF1-28D706B230E4}" srcOrd="0" destOrd="0" parTransId="{2921141D-F6E1-4557-8BCD-5525D3525C34}" sibTransId="{6743200B-9F08-4D69-874A-3FFFD84EDCE3}"/>
    <dgm:cxn modelId="{4EA61F2B-D5BA-495C-BE30-CFA8157BEA29}" srcId="{EE21642A-CDE8-4578-9AF1-28D706B230E4}" destId="{1AE1260E-D105-41DE-AE2E-62D6CA16DDA2}" srcOrd="0" destOrd="0" parTransId="{7FE44C81-F948-4BA9-9D7B-D60ED8B45D9A}" sibTransId="{159A3A27-F1B3-449C-A5B9-B6E5B60F358C}"/>
    <dgm:cxn modelId="{12DF0751-EA84-4E83-9294-8D49CDB025F9}" type="presOf" srcId="{EE21642A-CDE8-4578-9AF1-28D706B230E4}" destId="{695ACFB4-F56D-418D-B486-9013555A18EA}" srcOrd="0" destOrd="0" presId="urn:microsoft.com/office/officeart/2005/8/layout/hierarchy4"/>
    <dgm:cxn modelId="{93957089-E40B-4A98-A9F8-93013EC08FF6}" type="presOf" srcId="{BB95631F-7AF8-42EC-B111-34CC60D630DD}" destId="{3969B7C5-EB64-4812-8475-41516ABBD69C}" srcOrd="0" destOrd="0" presId="urn:microsoft.com/office/officeart/2005/8/layout/hierarchy4"/>
    <dgm:cxn modelId="{D3F1149D-E842-48B4-A594-C0496F8290E7}" srcId="{EE21642A-CDE8-4578-9AF1-28D706B230E4}" destId="{BB95631F-7AF8-42EC-B111-34CC60D630DD}" srcOrd="1" destOrd="0" parTransId="{7018D537-B3C7-41D5-B09E-E2A5233A84E1}" sibTransId="{D4E730D7-45D5-4B09-9D81-2C705B9CAD01}"/>
    <dgm:cxn modelId="{90A338D2-EF69-4AE6-94D9-2C48C976052A}" type="presOf" srcId="{79EDBD18-5FCA-417A-A3E4-82EBC0AC9E03}" destId="{8F8397A5-165A-4CA2-9DE0-6341A3E7E9C4}" srcOrd="0" destOrd="0" presId="urn:microsoft.com/office/officeart/2005/8/layout/hierarchy4"/>
    <dgm:cxn modelId="{2E0A07EB-F004-4D88-A1DC-16282624D5BA}" type="presOf" srcId="{1AE1260E-D105-41DE-AE2E-62D6CA16DDA2}" destId="{F756D72E-267A-4F5A-89C3-7C5176AAE66E}" srcOrd="0" destOrd="0" presId="urn:microsoft.com/office/officeart/2005/8/layout/hierarchy4"/>
    <dgm:cxn modelId="{C0D47B93-C175-4FA9-B081-91722A91D506}" type="presParOf" srcId="{8F8397A5-165A-4CA2-9DE0-6341A3E7E9C4}" destId="{7294AA4B-4A23-4D50-BD6A-C6BDACEB39D4}" srcOrd="0" destOrd="0" presId="urn:microsoft.com/office/officeart/2005/8/layout/hierarchy4"/>
    <dgm:cxn modelId="{22D3E0F3-0B03-46AC-B0E8-466B8EED5184}" type="presParOf" srcId="{7294AA4B-4A23-4D50-BD6A-C6BDACEB39D4}" destId="{695ACFB4-F56D-418D-B486-9013555A18EA}" srcOrd="0" destOrd="0" presId="urn:microsoft.com/office/officeart/2005/8/layout/hierarchy4"/>
    <dgm:cxn modelId="{73CAA89A-3C18-4297-9BAC-8D20A97EEE0C}" type="presParOf" srcId="{7294AA4B-4A23-4D50-BD6A-C6BDACEB39D4}" destId="{F4C389C6-07D9-4830-8F00-5301414195A7}" srcOrd="1" destOrd="0" presId="urn:microsoft.com/office/officeart/2005/8/layout/hierarchy4"/>
    <dgm:cxn modelId="{7AA2461C-AC05-449E-96F7-CF34322D7FFB}" type="presParOf" srcId="{7294AA4B-4A23-4D50-BD6A-C6BDACEB39D4}" destId="{E3329792-8397-4939-ABAF-6F536ADE36A8}" srcOrd="2" destOrd="0" presId="urn:microsoft.com/office/officeart/2005/8/layout/hierarchy4"/>
    <dgm:cxn modelId="{32820938-73E7-47BC-B01D-814756CF7D80}" type="presParOf" srcId="{E3329792-8397-4939-ABAF-6F536ADE36A8}" destId="{91F9972E-2DDA-4E01-8112-D662CDBDDEC5}" srcOrd="0" destOrd="0" presId="urn:microsoft.com/office/officeart/2005/8/layout/hierarchy4"/>
    <dgm:cxn modelId="{9D9FD4D5-D9C1-460D-ABC9-98C6EB22CFB0}" type="presParOf" srcId="{91F9972E-2DDA-4E01-8112-D662CDBDDEC5}" destId="{F756D72E-267A-4F5A-89C3-7C5176AAE66E}" srcOrd="0" destOrd="0" presId="urn:microsoft.com/office/officeart/2005/8/layout/hierarchy4"/>
    <dgm:cxn modelId="{72D5F902-FA80-4CFC-88DD-654B425711DD}" type="presParOf" srcId="{91F9972E-2DDA-4E01-8112-D662CDBDDEC5}" destId="{E05D4C6B-648D-44D0-B05D-1E255126BB5A}" srcOrd="1" destOrd="0" presId="urn:microsoft.com/office/officeart/2005/8/layout/hierarchy4"/>
    <dgm:cxn modelId="{3D2516C8-C9A1-4463-92B8-FF6C293BDF4E}" type="presParOf" srcId="{E3329792-8397-4939-ABAF-6F536ADE36A8}" destId="{06D3DF6A-1957-48B0-AFDD-3BCB1BA5BA94}" srcOrd="1" destOrd="0" presId="urn:microsoft.com/office/officeart/2005/8/layout/hierarchy4"/>
    <dgm:cxn modelId="{2F727512-416B-4DB8-800E-5921948F8627}" type="presParOf" srcId="{E3329792-8397-4939-ABAF-6F536ADE36A8}" destId="{E5CDBE8E-9B23-4B28-A6D0-8F25766633C3}" srcOrd="2" destOrd="0" presId="urn:microsoft.com/office/officeart/2005/8/layout/hierarchy4"/>
    <dgm:cxn modelId="{A13455A0-275A-42DD-BA4B-E132976D7380}" type="presParOf" srcId="{E5CDBE8E-9B23-4B28-A6D0-8F25766633C3}" destId="{3969B7C5-EB64-4812-8475-41516ABBD69C}" srcOrd="0" destOrd="0" presId="urn:microsoft.com/office/officeart/2005/8/layout/hierarchy4"/>
    <dgm:cxn modelId="{BE4003DB-04CA-438F-B447-F784159C8D89}" type="presParOf" srcId="{E5CDBE8E-9B23-4B28-A6D0-8F25766633C3}" destId="{F7C2E7BE-8237-401C-83EF-A771E56E568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DE5CB3-4C02-4AAB-92C3-BF35272BA3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94EF6777-C6E1-4074-9DE3-DC8935B86E0A}">
      <dgm:prSet phldrT="[Text]"/>
      <dgm:spPr/>
      <dgm:t>
        <a:bodyPr/>
        <a:lstStyle/>
        <a:p>
          <a:r>
            <a:rPr lang="en-GB" b="1" dirty="0"/>
            <a:t>Basal Insulins </a:t>
          </a:r>
        </a:p>
        <a:p>
          <a:pPr rtl="0"/>
          <a:r>
            <a:rPr lang="en-GB" dirty="0"/>
            <a:t>– Levemir (Detemir) - Lantus (Glargine)</a:t>
          </a:r>
          <a:r>
            <a:rPr lang="en-GB" dirty="0">
              <a:latin typeface="Calibri"/>
            </a:rPr>
            <a:t> </a:t>
          </a:r>
          <a:endParaRPr lang="en-GB" dirty="0"/>
        </a:p>
        <a:p>
          <a:r>
            <a:rPr lang="en-GB" dirty="0"/>
            <a:t>- Tresiba (</a:t>
          </a:r>
          <a:r>
            <a:rPr lang="en-GB" dirty="0" err="1"/>
            <a:t>Degludec</a:t>
          </a:r>
          <a:r>
            <a:rPr lang="en-GB" dirty="0"/>
            <a:t>)</a:t>
          </a:r>
        </a:p>
      </dgm:t>
    </dgm:pt>
    <dgm:pt modelId="{779CE202-2414-411A-B54B-46082DBBBA5B}" type="parTrans" cxnId="{1A579AE5-3176-49B6-8D74-349A3BC3B17C}">
      <dgm:prSet/>
      <dgm:spPr/>
      <dgm:t>
        <a:bodyPr/>
        <a:lstStyle/>
        <a:p>
          <a:endParaRPr lang="en-GB"/>
        </a:p>
      </dgm:t>
    </dgm:pt>
    <dgm:pt modelId="{77D5BAAF-8DA5-4050-8A6D-AD8C567E1013}" type="sibTrans" cxnId="{1A579AE5-3176-49B6-8D74-349A3BC3B17C}">
      <dgm:prSet/>
      <dgm:spPr/>
      <dgm:t>
        <a:bodyPr/>
        <a:lstStyle/>
        <a:p>
          <a:endParaRPr lang="en-GB"/>
        </a:p>
      </dgm:t>
    </dgm:pt>
    <dgm:pt modelId="{59CB1F65-7A87-4F51-A952-86AAEE40D195}">
      <dgm:prSet phldrT="[Text]" phldr="1"/>
      <dgm:spPr/>
      <dgm:t>
        <a:bodyPr/>
        <a:lstStyle/>
        <a:p>
          <a:endParaRPr lang="en-GB"/>
        </a:p>
      </dgm:t>
    </dgm:pt>
    <dgm:pt modelId="{ED589BC8-A5F4-456E-8FC8-1D70ADC5AB90}" type="parTrans" cxnId="{45ACE447-D673-4DFE-BF1D-611C8E495876}">
      <dgm:prSet/>
      <dgm:spPr/>
      <dgm:t>
        <a:bodyPr/>
        <a:lstStyle/>
        <a:p>
          <a:endParaRPr lang="en-GB"/>
        </a:p>
      </dgm:t>
    </dgm:pt>
    <dgm:pt modelId="{1B0F47BD-512A-4AA3-9878-E52A4B0CA7AB}" type="sibTrans" cxnId="{45ACE447-D673-4DFE-BF1D-611C8E495876}">
      <dgm:prSet/>
      <dgm:spPr/>
      <dgm:t>
        <a:bodyPr/>
        <a:lstStyle/>
        <a:p>
          <a:endParaRPr lang="en-GB"/>
        </a:p>
      </dgm:t>
    </dgm:pt>
    <dgm:pt modelId="{10787C12-3A7D-46DB-A335-0963E9D46CE1}">
      <dgm:prSet phldrT="[Text]"/>
      <dgm:spPr/>
      <dgm:t>
        <a:bodyPr/>
        <a:lstStyle/>
        <a:p>
          <a:r>
            <a:rPr lang="en-GB" b="1" dirty="0"/>
            <a:t>Rapid Acting Insulins </a:t>
          </a:r>
        </a:p>
        <a:p>
          <a:r>
            <a:rPr lang="en-GB" dirty="0"/>
            <a:t>– </a:t>
          </a:r>
          <a:r>
            <a:rPr lang="en-GB" dirty="0" err="1"/>
            <a:t>Novorapid</a:t>
          </a:r>
          <a:r>
            <a:rPr lang="en-GB" dirty="0"/>
            <a:t> (</a:t>
          </a:r>
          <a:r>
            <a:rPr lang="en-GB" dirty="0" err="1"/>
            <a:t>Aspart</a:t>
          </a:r>
          <a:r>
            <a:rPr lang="en-GB" dirty="0"/>
            <a:t>) </a:t>
          </a:r>
        </a:p>
        <a:p>
          <a:pPr rtl="0"/>
          <a:r>
            <a:rPr lang="en-GB" dirty="0"/>
            <a:t>- </a:t>
          </a:r>
          <a:r>
            <a:rPr lang="en-GB" dirty="0" err="1">
              <a:latin typeface="Calibri"/>
            </a:rPr>
            <a:t>Fiasp</a:t>
          </a:r>
          <a:r>
            <a:rPr lang="en-GB" dirty="0">
              <a:latin typeface="Calibri"/>
            </a:rPr>
            <a:t> (</a:t>
          </a:r>
          <a:r>
            <a:rPr lang="en-GB" dirty="0" err="1">
              <a:latin typeface="Calibri"/>
            </a:rPr>
            <a:t>Aspart</a:t>
          </a:r>
          <a:r>
            <a:rPr lang="en-GB" dirty="0">
              <a:latin typeface="Calibri"/>
            </a:rPr>
            <a:t> with Vitamin B3)</a:t>
          </a:r>
          <a:endParaRPr lang="en-GB" dirty="0"/>
        </a:p>
      </dgm:t>
    </dgm:pt>
    <dgm:pt modelId="{2E3EDD5C-7EB4-435E-ACB9-6720443EE107}" type="parTrans" cxnId="{C0BF2C06-0B47-4282-9F74-A026E2719313}">
      <dgm:prSet/>
      <dgm:spPr/>
      <dgm:t>
        <a:bodyPr/>
        <a:lstStyle/>
        <a:p>
          <a:endParaRPr lang="en-GB"/>
        </a:p>
      </dgm:t>
    </dgm:pt>
    <dgm:pt modelId="{AAC408C6-9AD1-4208-8653-EB9D3254F716}" type="sibTrans" cxnId="{C0BF2C06-0B47-4282-9F74-A026E2719313}">
      <dgm:prSet/>
      <dgm:spPr/>
      <dgm:t>
        <a:bodyPr/>
        <a:lstStyle/>
        <a:p>
          <a:endParaRPr lang="en-GB"/>
        </a:p>
      </dgm:t>
    </dgm:pt>
    <dgm:pt modelId="{902CBD88-DC9B-41B5-BC04-8EF512B8A119}">
      <dgm:prSet phldrT="[Text]" phldr="1"/>
      <dgm:spPr/>
      <dgm:t>
        <a:bodyPr/>
        <a:lstStyle/>
        <a:p>
          <a:endParaRPr lang="en-GB"/>
        </a:p>
      </dgm:t>
    </dgm:pt>
    <dgm:pt modelId="{C4536053-4547-40E1-A0B0-91EF77E729D5}" type="parTrans" cxnId="{88CCAE91-38AB-487C-B1BB-0AE88981E04F}">
      <dgm:prSet/>
      <dgm:spPr/>
      <dgm:t>
        <a:bodyPr/>
        <a:lstStyle/>
        <a:p>
          <a:endParaRPr lang="en-GB"/>
        </a:p>
      </dgm:t>
    </dgm:pt>
    <dgm:pt modelId="{29926474-9ABD-4202-A58B-EEEF4199BEA8}" type="sibTrans" cxnId="{88CCAE91-38AB-487C-B1BB-0AE88981E04F}">
      <dgm:prSet/>
      <dgm:spPr/>
      <dgm:t>
        <a:bodyPr/>
        <a:lstStyle/>
        <a:p>
          <a:endParaRPr lang="en-GB"/>
        </a:p>
      </dgm:t>
    </dgm:pt>
    <dgm:pt modelId="{437DDBC4-AB8D-43FD-9A00-E47DAF09B428}" type="pres">
      <dgm:prSet presAssocID="{4DDE5CB3-4C02-4AAB-92C3-BF35272BA369}" presName="linear" presStyleCnt="0">
        <dgm:presLayoutVars>
          <dgm:animLvl val="lvl"/>
          <dgm:resizeHandles val="exact"/>
        </dgm:presLayoutVars>
      </dgm:prSet>
      <dgm:spPr/>
    </dgm:pt>
    <dgm:pt modelId="{6DC927CE-91A0-4295-8684-B99CB0BF0A7C}" type="pres">
      <dgm:prSet presAssocID="{94EF6777-C6E1-4074-9DE3-DC8935B86E0A}" presName="parentText" presStyleLbl="node1" presStyleIdx="0" presStyleCnt="2" custLinFactNeighborY="-1416">
        <dgm:presLayoutVars>
          <dgm:chMax val="0"/>
          <dgm:bulletEnabled val="1"/>
        </dgm:presLayoutVars>
      </dgm:prSet>
      <dgm:spPr/>
    </dgm:pt>
    <dgm:pt modelId="{8A5AD137-9B9A-4F57-AD67-477AF0AC4770}" type="pres">
      <dgm:prSet presAssocID="{94EF6777-C6E1-4074-9DE3-DC8935B86E0A}" presName="childText" presStyleLbl="revTx" presStyleIdx="0" presStyleCnt="2">
        <dgm:presLayoutVars>
          <dgm:bulletEnabled val="1"/>
        </dgm:presLayoutVars>
      </dgm:prSet>
      <dgm:spPr/>
    </dgm:pt>
    <dgm:pt modelId="{BD187839-17BA-4F4D-A38D-FFEFC6BD971C}" type="pres">
      <dgm:prSet presAssocID="{10787C12-3A7D-46DB-A335-0963E9D46CE1}" presName="parentText" presStyleLbl="node1" presStyleIdx="1" presStyleCnt="2">
        <dgm:presLayoutVars>
          <dgm:chMax val="0"/>
          <dgm:bulletEnabled val="1"/>
        </dgm:presLayoutVars>
      </dgm:prSet>
      <dgm:spPr/>
    </dgm:pt>
    <dgm:pt modelId="{8127A4FB-D36C-4148-B87F-E091EE9EBFFE}" type="pres">
      <dgm:prSet presAssocID="{10787C12-3A7D-46DB-A335-0963E9D46CE1}" presName="childText" presStyleLbl="revTx" presStyleIdx="1" presStyleCnt="2">
        <dgm:presLayoutVars>
          <dgm:bulletEnabled val="1"/>
        </dgm:presLayoutVars>
      </dgm:prSet>
      <dgm:spPr/>
    </dgm:pt>
  </dgm:ptLst>
  <dgm:cxnLst>
    <dgm:cxn modelId="{C0BF2C06-0B47-4282-9F74-A026E2719313}" srcId="{4DDE5CB3-4C02-4AAB-92C3-BF35272BA369}" destId="{10787C12-3A7D-46DB-A335-0963E9D46CE1}" srcOrd="1" destOrd="0" parTransId="{2E3EDD5C-7EB4-435E-ACB9-6720443EE107}" sibTransId="{AAC408C6-9AD1-4208-8653-EB9D3254F716}"/>
    <dgm:cxn modelId="{45ACE447-D673-4DFE-BF1D-611C8E495876}" srcId="{94EF6777-C6E1-4074-9DE3-DC8935B86E0A}" destId="{59CB1F65-7A87-4F51-A952-86AAEE40D195}" srcOrd="0" destOrd="0" parTransId="{ED589BC8-A5F4-456E-8FC8-1D70ADC5AB90}" sibTransId="{1B0F47BD-512A-4AA3-9878-E52A4B0CA7AB}"/>
    <dgm:cxn modelId="{07A5F156-B405-416D-ABAC-63F42FF03E10}" type="presOf" srcId="{94EF6777-C6E1-4074-9DE3-DC8935B86E0A}" destId="{6DC927CE-91A0-4295-8684-B99CB0BF0A7C}" srcOrd="0" destOrd="0" presId="urn:microsoft.com/office/officeart/2005/8/layout/vList2"/>
    <dgm:cxn modelId="{78704E8D-4D83-4B94-8E20-D6993FB3AAD9}" type="presOf" srcId="{902CBD88-DC9B-41B5-BC04-8EF512B8A119}" destId="{8127A4FB-D36C-4148-B87F-E091EE9EBFFE}" srcOrd="0" destOrd="0" presId="urn:microsoft.com/office/officeart/2005/8/layout/vList2"/>
    <dgm:cxn modelId="{88CCAE91-38AB-487C-B1BB-0AE88981E04F}" srcId="{10787C12-3A7D-46DB-A335-0963E9D46CE1}" destId="{902CBD88-DC9B-41B5-BC04-8EF512B8A119}" srcOrd="0" destOrd="0" parTransId="{C4536053-4547-40E1-A0B0-91EF77E729D5}" sibTransId="{29926474-9ABD-4202-A58B-EEEF4199BEA8}"/>
    <dgm:cxn modelId="{6DF701AA-678B-45E1-88C8-A205FF47B9BC}" type="presOf" srcId="{4DDE5CB3-4C02-4AAB-92C3-BF35272BA369}" destId="{437DDBC4-AB8D-43FD-9A00-E47DAF09B428}" srcOrd="0" destOrd="0" presId="urn:microsoft.com/office/officeart/2005/8/layout/vList2"/>
    <dgm:cxn modelId="{0CDE16CD-E486-454A-B101-A611556A8113}" type="presOf" srcId="{10787C12-3A7D-46DB-A335-0963E9D46CE1}" destId="{BD187839-17BA-4F4D-A38D-FFEFC6BD971C}" srcOrd="0" destOrd="0" presId="urn:microsoft.com/office/officeart/2005/8/layout/vList2"/>
    <dgm:cxn modelId="{F0DAA6CF-175F-4375-8C72-FA9F828F5403}" type="presOf" srcId="{59CB1F65-7A87-4F51-A952-86AAEE40D195}" destId="{8A5AD137-9B9A-4F57-AD67-477AF0AC4770}" srcOrd="0" destOrd="0" presId="urn:microsoft.com/office/officeart/2005/8/layout/vList2"/>
    <dgm:cxn modelId="{1A579AE5-3176-49B6-8D74-349A3BC3B17C}" srcId="{4DDE5CB3-4C02-4AAB-92C3-BF35272BA369}" destId="{94EF6777-C6E1-4074-9DE3-DC8935B86E0A}" srcOrd="0" destOrd="0" parTransId="{779CE202-2414-411A-B54B-46082DBBBA5B}" sibTransId="{77D5BAAF-8DA5-4050-8A6D-AD8C567E1013}"/>
    <dgm:cxn modelId="{C960101D-9048-4D56-AD7E-737B40A53EAF}" type="presParOf" srcId="{437DDBC4-AB8D-43FD-9A00-E47DAF09B428}" destId="{6DC927CE-91A0-4295-8684-B99CB0BF0A7C}" srcOrd="0" destOrd="0" presId="urn:microsoft.com/office/officeart/2005/8/layout/vList2"/>
    <dgm:cxn modelId="{F385078B-9552-4573-A792-D04A698482F7}" type="presParOf" srcId="{437DDBC4-AB8D-43FD-9A00-E47DAF09B428}" destId="{8A5AD137-9B9A-4F57-AD67-477AF0AC4770}" srcOrd="1" destOrd="0" presId="urn:microsoft.com/office/officeart/2005/8/layout/vList2"/>
    <dgm:cxn modelId="{53226A84-82AE-401E-9F9B-7BC70901E1A8}" type="presParOf" srcId="{437DDBC4-AB8D-43FD-9A00-E47DAF09B428}" destId="{BD187839-17BA-4F4D-A38D-FFEFC6BD971C}" srcOrd="2" destOrd="0" presId="urn:microsoft.com/office/officeart/2005/8/layout/vList2"/>
    <dgm:cxn modelId="{212E9214-5220-4C72-98F4-D8F1493A695E}" type="presParOf" srcId="{437DDBC4-AB8D-43FD-9A00-E47DAF09B428}" destId="{8127A4FB-D36C-4148-B87F-E091EE9EBFF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33C374-E36B-4E7C-8AEB-464CE1040E8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B25B6D3B-AD00-466C-8725-103A914B8A26}">
      <dgm:prSet phldrT="[Text]"/>
      <dgm:spPr/>
      <dgm:t>
        <a:bodyPr/>
        <a:lstStyle/>
        <a:p>
          <a:r>
            <a:rPr lang="en-GB" dirty="0"/>
            <a:t>Frequent blood glucose monitoring (at least 4 times a day)</a:t>
          </a:r>
        </a:p>
      </dgm:t>
    </dgm:pt>
    <dgm:pt modelId="{972F4553-1E86-4D63-B31C-B01E5CCBDFAA}" type="parTrans" cxnId="{1DC92E8A-D6A3-4015-86F9-19E24446A9EF}">
      <dgm:prSet/>
      <dgm:spPr/>
      <dgm:t>
        <a:bodyPr/>
        <a:lstStyle/>
        <a:p>
          <a:endParaRPr lang="en-GB"/>
        </a:p>
      </dgm:t>
    </dgm:pt>
    <dgm:pt modelId="{344A6761-F3DA-49C0-BB30-711DA2AAE2A0}" type="sibTrans" cxnId="{1DC92E8A-D6A3-4015-86F9-19E24446A9EF}">
      <dgm:prSet/>
      <dgm:spPr/>
      <dgm:t>
        <a:bodyPr/>
        <a:lstStyle/>
        <a:p>
          <a:endParaRPr lang="en-GB"/>
        </a:p>
      </dgm:t>
    </dgm:pt>
    <dgm:pt modelId="{FFF28242-5483-4583-90A8-31B285004BEC}">
      <dgm:prSet phldrT="[Text]"/>
      <dgm:spPr/>
      <dgm:t>
        <a:bodyPr/>
        <a:lstStyle/>
        <a:p>
          <a:r>
            <a:rPr lang="en-GB" dirty="0"/>
            <a:t>Ability to carbohydrate count and use ratio to decide meal bolus</a:t>
          </a:r>
        </a:p>
      </dgm:t>
    </dgm:pt>
    <dgm:pt modelId="{DA51CC38-9DE5-4206-AD13-CBFEA9FA6007}" type="parTrans" cxnId="{25CFC46E-ABB9-43D1-907B-F0FD4F42F98E}">
      <dgm:prSet/>
      <dgm:spPr/>
      <dgm:t>
        <a:bodyPr/>
        <a:lstStyle/>
        <a:p>
          <a:endParaRPr lang="en-GB"/>
        </a:p>
      </dgm:t>
    </dgm:pt>
    <dgm:pt modelId="{7964BFB0-4032-446D-B12B-BC062AF1E02A}" type="sibTrans" cxnId="{25CFC46E-ABB9-43D1-907B-F0FD4F42F98E}">
      <dgm:prSet/>
      <dgm:spPr/>
      <dgm:t>
        <a:bodyPr/>
        <a:lstStyle/>
        <a:p>
          <a:endParaRPr lang="en-GB"/>
        </a:p>
      </dgm:t>
    </dgm:pt>
    <dgm:pt modelId="{E5418CA6-F647-422E-B0A5-C83CA9D1AEAF}">
      <dgm:prSet phldrT="[Text]"/>
      <dgm:spPr/>
      <dgm:t>
        <a:bodyPr/>
        <a:lstStyle/>
        <a:p>
          <a:r>
            <a:rPr lang="en-GB" dirty="0"/>
            <a:t>Ability to use correction doses</a:t>
          </a:r>
        </a:p>
      </dgm:t>
    </dgm:pt>
    <dgm:pt modelId="{6F900513-F494-4445-8759-009949E7167E}" type="parTrans" cxnId="{8AF13174-8DA9-4A2A-988D-12BB22F002CB}">
      <dgm:prSet/>
      <dgm:spPr/>
      <dgm:t>
        <a:bodyPr/>
        <a:lstStyle/>
        <a:p>
          <a:endParaRPr lang="en-GB"/>
        </a:p>
      </dgm:t>
    </dgm:pt>
    <dgm:pt modelId="{9929A914-2188-48B8-9330-60AA514EFD4F}" type="sibTrans" cxnId="{8AF13174-8DA9-4A2A-988D-12BB22F002CB}">
      <dgm:prSet/>
      <dgm:spPr/>
      <dgm:t>
        <a:bodyPr/>
        <a:lstStyle/>
        <a:p>
          <a:endParaRPr lang="en-GB"/>
        </a:p>
      </dgm:t>
    </dgm:pt>
    <dgm:pt modelId="{9DADBD55-B0B6-4E47-BCDB-5B14F8B1F0FE}">
      <dgm:prSet phldrT="[Text]"/>
      <dgm:spPr/>
      <dgm:t>
        <a:bodyPr/>
        <a:lstStyle/>
        <a:p>
          <a:r>
            <a:rPr lang="en-GB" dirty="0"/>
            <a:t>Attention to detail</a:t>
          </a:r>
        </a:p>
      </dgm:t>
    </dgm:pt>
    <dgm:pt modelId="{32981F63-C0C7-4A0C-AA36-04FD93F197F9}" type="parTrans" cxnId="{E2860862-AD5B-41EF-89B0-FD997D91C5B6}">
      <dgm:prSet/>
      <dgm:spPr/>
      <dgm:t>
        <a:bodyPr/>
        <a:lstStyle/>
        <a:p>
          <a:endParaRPr lang="en-GB"/>
        </a:p>
      </dgm:t>
    </dgm:pt>
    <dgm:pt modelId="{A2AE6220-9AE2-44DE-B279-12EA4034D665}" type="sibTrans" cxnId="{E2860862-AD5B-41EF-89B0-FD997D91C5B6}">
      <dgm:prSet/>
      <dgm:spPr/>
      <dgm:t>
        <a:bodyPr/>
        <a:lstStyle/>
        <a:p>
          <a:endParaRPr lang="en-GB"/>
        </a:p>
      </dgm:t>
    </dgm:pt>
    <dgm:pt modelId="{F2F2B40B-7E53-4C2A-A50F-9A5A9689E0C8}">
      <dgm:prSet phldrT="[Text]"/>
      <dgm:spPr/>
      <dgm:t>
        <a:bodyPr/>
        <a:lstStyle/>
        <a:p>
          <a:r>
            <a:rPr lang="en-GB" dirty="0"/>
            <a:t>Ability to adjust doses during sick days, exercise, etc.</a:t>
          </a:r>
        </a:p>
      </dgm:t>
    </dgm:pt>
    <dgm:pt modelId="{9150A86E-1DA1-4568-9ED1-053D60AF0D12}" type="parTrans" cxnId="{D2F13AA8-0DFE-41A6-A535-DD8D9C4D6B24}">
      <dgm:prSet/>
      <dgm:spPr/>
      <dgm:t>
        <a:bodyPr/>
        <a:lstStyle/>
        <a:p>
          <a:endParaRPr lang="en-GB"/>
        </a:p>
      </dgm:t>
    </dgm:pt>
    <dgm:pt modelId="{63659F46-8B90-4534-BD83-9D00E4D209C0}" type="sibTrans" cxnId="{D2F13AA8-0DFE-41A6-A535-DD8D9C4D6B24}">
      <dgm:prSet/>
      <dgm:spPr/>
      <dgm:t>
        <a:bodyPr/>
        <a:lstStyle/>
        <a:p>
          <a:endParaRPr lang="en-GB"/>
        </a:p>
      </dgm:t>
    </dgm:pt>
    <dgm:pt modelId="{61E76A31-C08A-4483-8265-B333C76B3D1D}" type="pres">
      <dgm:prSet presAssocID="{CC33C374-E36B-4E7C-8AEB-464CE1040E8E}" presName="cycle" presStyleCnt="0">
        <dgm:presLayoutVars>
          <dgm:dir/>
          <dgm:resizeHandles val="exact"/>
        </dgm:presLayoutVars>
      </dgm:prSet>
      <dgm:spPr/>
    </dgm:pt>
    <dgm:pt modelId="{1E7891D4-BE83-4156-8240-AA48C7D79F8E}" type="pres">
      <dgm:prSet presAssocID="{B25B6D3B-AD00-466C-8725-103A914B8A26}" presName="node" presStyleLbl="node1" presStyleIdx="0" presStyleCnt="5">
        <dgm:presLayoutVars>
          <dgm:bulletEnabled val="1"/>
        </dgm:presLayoutVars>
      </dgm:prSet>
      <dgm:spPr/>
    </dgm:pt>
    <dgm:pt modelId="{E1466BFC-FA3E-446F-8B34-740EB40C5A35}" type="pres">
      <dgm:prSet presAssocID="{B25B6D3B-AD00-466C-8725-103A914B8A26}" presName="spNode" presStyleCnt="0"/>
      <dgm:spPr/>
    </dgm:pt>
    <dgm:pt modelId="{17FD90B8-C92F-4996-A304-87F73D737B5B}" type="pres">
      <dgm:prSet presAssocID="{344A6761-F3DA-49C0-BB30-711DA2AAE2A0}" presName="sibTrans" presStyleLbl="sibTrans1D1" presStyleIdx="0" presStyleCnt="5"/>
      <dgm:spPr/>
    </dgm:pt>
    <dgm:pt modelId="{0DFA527E-D0F8-45B3-B4ED-DC0E039922A3}" type="pres">
      <dgm:prSet presAssocID="{FFF28242-5483-4583-90A8-31B285004BEC}" presName="node" presStyleLbl="node1" presStyleIdx="1" presStyleCnt="5">
        <dgm:presLayoutVars>
          <dgm:bulletEnabled val="1"/>
        </dgm:presLayoutVars>
      </dgm:prSet>
      <dgm:spPr/>
    </dgm:pt>
    <dgm:pt modelId="{815B3E1A-418E-4D9B-A4B7-C519C6CF22A8}" type="pres">
      <dgm:prSet presAssocID="{FFF28242-5483-4583-90A8-31B285004BEC}" presName="spNode" presStyleCnt="0"/>
      <dgm:spPr/>
    </dgm:pt>
    <dgm:pt modelId="{B727966D-6728-4C5A-AA99-3190B6E4898E}" type="pres">
      <dgm:prSet presAssocID="{7964BFB0-4032-446D-B12B-BC062AF1E02A}" presName="sibTrans" presStyleLbl="sibTrans1D1" presStyleIdx="1" presStyleCnt="5"/>
      <dgm:spPr/>
    </dgm:pt>
    <dgm:pt modelId="{C12DEAC2-44E9-419F-ACCF-E8813A8CA4ED}" type="pres">
      <dgm:prSet presAssocID="{E5418CA6-F647-422E-B0A5-C83CA9D1AEAF}" presName="node" presStyleLbl="node1" presStyleIdx="2" presStyleCnt="5">
        <dgm:presLayoutVars>
          <dgm:bulletEnabled val="1"/>
        </dgm:presLayoutVars>
      </dgm:prSet>
      <dgm:spPr/>
    </dgm:pt>
    <dgm:pt modelId="{0C374F97-EABE-434E-9B25-39949FE08EA8}" type="pres">
      <dgm:prSet presAssocID="{E5418CA6-F647-422E-B0A5-C83CA9D1AEAF}" presName="spNode" presStyleCnt="0"/>
      <dgm:spPr/>
    </dgm:pt>
    <dgm:pt modelId="{C4E051AA-BBD2-438D-9B14-8445AC4CC4C5}" type="pres">
      <dgm:prSet presAssocID="{9929A914-2188-48B8-9330-60AA514EFD4F}" presName="sibTrans" presStyleLbl="sibTrans1D1" presStyleIdx="2" presStyleCnt="5"/>
      <dgm:spPr/>
    </dgm:pt>
    <dgm:pt modelId="{99108EC7-6FAF-4FF4-9E1C-9E6A696D3445}" type="pres">
      <dgm:prSet presAssocID="{9DADBD55-B0B6-4E47-BCDB-5B14F8B1F0FE}" presName="node" presStyleLbl="node1" presStyleIdx="3" presStyleCnt="5">
        <dgm:presLayoutVars>
          <dgm:bulletEnabled val="1"/>
        </dgm:presLayoutVars>
      </dgm:prSet>
      <dgm:spPr/>
    </dgm:pt>
    <dgm:pt modelId="{3CF47DB1-F4A4-42CD-A0DF-9B314F0E91E4}" type="pres">
      <dgm:prSet presAssocID="{9DADBD55-B0B6-4E47-BCDB-5B14F8B1F0FE}" presName="spNode" presStyleCnt="0"/>
      <dgm:spPr/>
    </dgm:pt>
    <dgm:pt modelId="{4D02569F-3320-4F19-B10E-5CE871CA8D98}" type="pres">
      <dgm:prSet presAssocID="{A2AE6220-9AE2-44DE-B279-12EA4034D665}" presName="sibTrans" presStyleLbl="sibTrans1D1" presStyleIdx="3" presStyleCnt="5"/>
      <dgm:spPr/>
    </dgm:pt>
    <dgm:pt modelId="{5D7AF19A-3A28-4651-9AB3-1EF200682FEA}" type="pres">
      <dgm:prSet presAssocID="{F2F2B40B-7E53-4C2A-A50F-9A5A9689E0C8}" presName="node" presStyleLbl="node1" presStyleIdx="4" presStyleCnt="5">
        <dgm:presLayoutVars>
          <dgm:bulletEnabled val="1"/>
        </dgm:presLayoutVars>
      </dgm:prSet>
      <dgm:spPr/>
    </dgm:pt>
    <dgm:pt modelId="{5D43190E-B16E-416D-8B8D-020D1A242FAC}" type="pres">
      <dgm:prSet presAssocID="{F2F2B40B-7E53-4C2A-A50F-9A5A9689E0C8}" presName="spNode" presStyleCnt="0"/>
      <dgm:spPr/>
    </dgm:pt>
    <dgm:pt modelId="{3462F25D-F339-4713-9202-15216FE7A9F7}" type="pres">
      <dgm:prSet presAssocID="{63659F46-8B90-4534-BD83-9D00E4D209C0}" presName="sibTrans" presStyleLbl="sibTrans1D1" presStyleIdx="4" presStyleCnt="5"/>
      <dgm:spPr/>
    </dgm:pt>
  </dgm:ptLst>
  <dgm:cxnLst>
    <dgm:cxn modelId="{E34D3615-9DC8-48D2-8B87-3BB3915669AA}" type="presOf" srcId="{CC33C374-E36B-4E7C-8AEB-464CE1040E8E}" destId="{61E76A31-C08A-4483-8265-B333C76B3D1D}" srcOrd="0" destOrd="0" presId="urn:microsoft.com/office/officeart/2005/8/layout/cycle5"/>
    <dgm:cxn modelId="{7DFB942B-C90C-429E-8982-2FE6425B23D7}" type="presOf" srcId="{63659F46-8B90-4534-BD83-9D00E4D209C0}" destId="{3462F25D-F339-4713-9202-15216FE7A9F7}" srcOrd="0" destOrd="0" presId="urn:microsoft.com/office/officeart/2005/8/layout/cycle5"/>
    <dgm:cxn modelId="{E4A6A45C-4C21-485A-A0A3-D1004F013B92}" type="presOf" srcId="{9929A914-2188-48B8-9330-60AA514EFD4F}" destId="{C4E051AA-BBD2-438D-9B14-8445AC4CC4C5}" srcOrd="0" destOrd="0" presId="urn:microsoft.com/office/officeart/2005/8/layout/cycle5"/>
    <dgm:cxn modelId="{A9E7BC41-DC45-4024-B75F-0304BC99AA26}" type="presOf" srcId="{B25B6D3B-AD00-466C-8725-103A914B8A26}" destId="{1E7891D4-BE83-4156-8240-AA48C7D79F8E}" srcOrd="0" destOrd="0" presId="urn:microsoft.com/office/officeart/2005/8/layout/cycle5"/>
    <dgm:cxn modelId="{E2860862-AD5B-41EF-89B0-FD997D91C5B6}" srcId="{CC33C374-E36B-4E7C-8AEB-464CE1040E8E}" destId="{9DADBD55-B0B6-4E47-BCDB-5B14F8B1F0FE}" srcOrd="3" destOrd="0" parTransId="{32981F63-C0C7-4A0C-AA36-04FD93F197F9}" sibTransId="{A2AE6220-9AE2-44DE-B279-12EA4034D665}"/>
    <dgm:cxn modelId="{25CFC46E-ABB9-43D1-907B-F0FD4F42F98E}" srcId="{CC33C374-E36B-4E7C-8AEB-464CE1040E8E}" destId="{FFF28242-5483-4583-90A8-31B285004BEC}" srcOrd="1" destOrd="0" parTransId="{DA51CC38-9DE5-4206-AD13-CBFEA9FA6007}" sibTransId="{7964BFB0-4032-446D-B12B-BC062AF1E02A}"/>
    <dgm:cxn modelId="{8AF13174-8DA9-4A2A-988D-12BB22F002CB}" srcId="{CC33C374-E36B-4E7C-8AEB-464CE1040E8E}" destId="{E5418CA6-F647-422E-B0A5-C83CA9D1AEAF}" srcOrd="2" destOrd="0" parTransId="{6F900513-F494-4445-8759-009949E7167E}" sibTransId="{9929A914-2188-48B8-9330-60AA514EFD4F}"/>
    <dgm:cxn modelId="{1FA7AD54-967A-454D-BF8F-58054FD2F922}" type="presOf" srcId="{A2AE6220-9AE2-44DE-B279-12EA4034D665}" destId="{4D02569F-3320-4F19-B10E-5CE871CA8D98}" srcOrd="0" destOrd="0" presId="urn:microsoft.com/office/officeart/2005/8/layout/cycle5"/>
    <dgm:cxn modelId="{78F2DB58-5F9C-4A75-B8F4-4EDD48E6C11B}" type="presOf" srcId="{7964BFB0-4032-446D-B12B-BC062AF1E02A}" destId="{B727966D-6728-4C5A-AA99-3190B6E4898E}" srcOrd="0" destOrd="0" presId="urn:microsoft.com/office/officeart/2005/8/layout/cycle5"/>
    <dgm:cxn modelId="{1DC92E8A-D6A3-4015-86F9-19E24446A9EF}" srcId="{CC33C374-E36B-4E7C-8AEB-464CE1040E8E}" destId="{B25B6D3B-AD00-466C-8725-103A914B8A26}" srcOrd="0" destOrd="0" parTransId="{972F4553-1E86-4D63-B31C-B01E5CCBDFAA}" sibTransId="{344A6761-F3DA-49C0-BB30-711DA2AAE2A0}"/>
    <dgm:cxn modelId="{1400C69A-794E-4CA8-81D7-A86F37DD8E41}" type="presOf" srcId="{F2F2B40B-7E53-4C2A-A50F-9A5A9689E0C8}" destId="{5D7AF19A-3A28-4651-9AB3-1EF200682FEA}" srcOrd="0" destOrd="0" presId="urn:microsoft.com/office/officeart/2005/8/layout/cycle5"/>
    <dgm:cxn modelId="{2BC1BF9C-AA4C-476D-AF65-6E417A2C39D2}" type="presOf" srcId="{9DADBD55-B0B6-4E47-BCDB-5B14F8B1F0FE}" destId="{99108EC7-6FAF-4FF4-9E1C-9E6A696D3445}" srcOrd="0" destOrd="0" presId="urn:microsoft.com/office/officeart/2005/8/layout/cycle5"/>
    <dgm:cxn modelId="{D2F13AA8-0DFE-41A6-A535-DD8D9C4D6B24}" srcId="{CC33C374-E36B-4E7C-8AEB-464CE1040E8E}" destId="{F2F2B40B-7E53-4C2A-A50F-9A5A9689E0C8}" srcOrd="4" destOrd="0" parTransId="{9150A86E-1DA1-4568-9ED1-053D60AF0D12}" sibTransId="{63659F46-8B90-4534-BD83-9D00E4D209C0}"/>
    <dgm:cxn modelId="{463E72BF-C5DE-44EB-8ADB-11A49124810C}" type="presOf" srcId="{344A6761-F3DA-49C0-BB30-711DA2AAE2A0}" destId="{17FD90B8-C92F-4996-A304-87F73D737B5B}" srcOrd="0" destOrd="0" presId="urn:microsoft.com/office/officeart/2005/8/layout/cycle5"/>
    <dgm:cxn modelId="{31B784E8-332D-488D-BD8D-EDC4CB4A3476}" type="presOf" srcId="{FFF28242-5483-4583-90A8-31B285004BEC}" destId="{0DFA527E-D0F8-45B3-B4ED-DC0E039922A3}" srcOrd="0" destOrd="0" presId="urn:microsoft.com/office/officeart/2005/8/layout/cycle5"/>
    <dgm:cxn modelId="{594247EB-0A0E-464C-A243-3F30C15001D7}" type="presOf" srcId="{E5418CA6-F647-422E-B0A5-C83CA9D1AEAF}" destId="{C12DEAC2-44E9-419F-ACCF-E8813A8CA4ED}" srcOrd="0" destOrd="0" presId="urn:microsoft.com/office/officeart/2005/8/layout/cycle5"/>
    <dgm:cxn modelId="{E4297072-E9C8-446E-9E84-0F63FB4C6E0A}" type="presParOf" srcId="{61E76A31-C08A-4483-8265-B333C76B3D1D}" destId="{1E7891D4-BE83-4156-8240-AA48C7D79F8E}" srcOrd="0" destOrd="0" presId="urn:microsoft.com/office/officeart/2005/8/layout/cycle5"/>
    <dgm:cxn modelId="{C5C6E261-33CA-4C3E-B578-956F48F33A2B}" type="presParOf" srcId="{61E76A31-C08A-4483-8265-B333C76B3D1D}" destId="{E1466BFC-FA3E-446F-8B34-740EB40C5A35}" srcOrd="1" destOrd="0" presId="urn:microsoft.com/office/officeart/2005/8/layout/cycle5"/>
    <dgm:cxn modelId="{C7ED4216-BB11-4C9A-BF4E-957C312542DE}" type="presParOf" srcId="{61E76A31-C08A-4483-8265-B333C76B3D1D}" destId="{17FD90B8-C92F-4996-A304-87F73D737B5B}" srcOrd="2" destOrd="0" presId="urn:microsoft.com/office/officeart/2005/8/layout/cycle5"/>
    <dgm:cxn modelId="{F70A019C-AEFC-4F1E-B12C-5DDA6D0EF5CD}" type="presParOf" srcId="{61E76A31-C08A-4483-8265-B333C76B3D1D}" destId="{0DFA527E-D0F8-45B3-B4ED-DC0E039922A3}" srcOrd="3" destOrd="0" presId="urn:microsoft.com/office/officeart/2005/8/layout/cycle5"/>
    <dgm:cxn modelId="{290E1317-BB4F-46FD-BFB2-69B58D4B75A8}" type="presParOf" srcId="{61E76A31-C08A-4483-8265-B333C76B3D1D}" destId="{815B3E1A-418E-4D9B-A4B7-C519C6CF22A8}" srcOrd="4" destOrd="0" presId="urn:microsoft.com/office/officeart/2005/8/layout/cycle5"/>
    <dgm:cxn modelId="{736CD689-7C3B-4D1B-B629-E42E4929E02E}" type="presParOf" srcId="{61E76A31-C08A-4483-8265-B333C76B3D1D}" destId="{B727966D-6728-4C5A-AA99-3190B6E4898E}" srcOrd="5" destOrd="0" presId="urn:microsoft.com/office/officeart/2005/8/layout/cycle5"/>
    <dgm:cxn modelId="{6EB0423B-9C71-4C7E-9150-C9AE9D984B11}" type="presParOf" srcId="{61E76A31-C08A-4483-8265-B333C76B3D1D}" destId="{C12DEAC2-44E9-419F-ACCF-E8813A8CA4ED}" srcOrd="6" destOrd="0" presId="urn:microsoft.com/office/officeart/2005/8/layout/cycle5"/>
    <dgm:cxn modelId="{0868393C-9A39-4203-8585-3C62F23C9976}" type="presParOf" srcId="{61E76A31-C08A-4483-8265-B333C76B3D1D}" destId="{0C374F97-EABE-434E-9B25-39949FE08EA8}" srcOrd="7" destOrd="0" presId="urn:microsoft.com/office/officeart/2005/8/layout/cycle5"/>
    <dgm:cxn modelId="{A42B28EA-7534-47BE-B36E-06C77149DC34}" type="presParOf" srcId="{61E76A31-C08A-4483-8265-B333C76B3D1D}" destId="{C4E051AA-BBD2-438D-9B14-8445AC4CC4C5}" srcOrd="8" destOrd="0" presId="urn:microsoft.com/office/officeart/2005/8/layout/cycle5"/>
    <dgm:cxn modelId="{C93BE807-D2B9-49E9-A414-C61A4A87FD51}" type="presParOf" srcId="{61E76A31-C08A-4483-8265-B333C76B3D1D}" destId="{99108EC7-6FAF-4FF4-9E1C-9E6A696D3445}" srcOrd="9" destOrd="0" presId="urn:microsoft.com/office/officeart/2005/8/layout/cycle5"/>
    <dgm:cxn modelId="{396ABAD0-DE26-4862-BCEE-2DB1404356BB}" type="presParOf" srcId="{61E76A31-C08A-4483-8265-B333C76B3D1D}" destId="{3CF47DB1-F4A4-42CD-A0DF-9B314F0E91E4}" srcOrd="10" destOrd="0" presId="urn:microsoft.com/office/officeart/2005/8/layout/cycle5"/>
    <dgm:cxn modelId="{C6D8D68A-8F8C-48E1-BC03-8CEAB0759703}" type="presParOf" srcId="{61E76A31-C08A-4483-8265-B333C76B3D1D}" destId="{4D02569F-3320-4F19-B10E-5CE871CA8D98}" srcOrd="11" destOrd="0" presId="urn:microsoft.com/office/officeart/2005/8/layout/cycle5"/>
    <dgm:cxn modelId="{7A6251CD-AFF6-4460-AFDD-92BB771EDFC2}" type="presParOf" srcId="{61E76A31-C08A-4483-8265-B333C76B3D1D}" destId="{5D7AF19A-3A28-4651-9AB3-1EF200682FEA}" srcOrd="12" destOrd="0" presId="urn:microsoft.com/office/officeart/2005/8/layout/cycle5"/>
    <dgm:cxn modelId="{6FEE69A4-2098-4B6B-A0BC-923C45912538}" type="presParOf" srcId="{61E76A31-C08A-4483-8265-B333C76B3D1D}" destId="{5D43190E-B16E-416D-8B8D-020D1A242FAC}" srcOrd="13" destOrd="0" presId="urn:microsoft.com/office/officeart/2005/8/layout/cycle5"/>
    <dgm:cxn modelId="{3BF502BB-2A87-4F24-9739-E86124B1A006}" type="presParOf" srcId="{61E76A31-C08A-4483-8265-B333C76B3D1D}" destId="{3462F25D-F339-4713-9202-15216FE7A9F7}"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4A634-AE33-4602-89CA-5E05773D4C06}">
      <dsp:nvSpPr>
        <dsp:cNvPr id="0" name=""/>
        <dsp:cNvSpPr/>
      </dsp:nvSpPr>
      <dsp:spPr>
        <a:xfrm>
          <a:off x="0" y="25001"/>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What is Type 1 Diabetes ? - Causes, Incidence and Symptoms</a:t>
          </a:r>
        </a:p>
      </dsp:txBody>
      <dsp:txXfrm>
        <a:off x="19904" y="44905"/>
        <a:ext cx="8265992" cy="367937"/>
      </dsp:txXfrm>
    </dsp:sp>
    <dsp:sp modelId="{960D2DF0-7FD3-4AB7-B448-0B974B730C19}">
      <dsp:nvSpPr>
        <dsp:cNvPr id="0" name=""/>
        <dsp:cNvSpPr/>
      </dsp:nvSpPr>
      <dsp:spPr>
        <a:xfrm>
          <a:off x="0" y="481707"/>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Key messages for Patients</a:t>
          </a:r>
        </a:p>
      </dsp:txBody>
      <dsp:txXfrm>
        <a:off x="19904" y="501611"/>
        <a:ext cx="8265992" cy="367937"/>
      </dsp:txXfrm>
    </dsp:sp>
    <dsp:sp modelId="{993EFEC6-4D9D-4408-AC53-F8AC0588471A}">
      <dsp:nvSpPr>
        <dsp:cNvPr id="0" name=""/>
        <dsp:cNvSpPr/>
      </dsp:nvSpPr>
      <dsp:spPr>
        <a:xfrm>
          <a:off x="0" y="938412"/>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Presentation and Initial Management</a:t>
          </a:r>
        </a:p>
      </dsp:txBody>
      <dsp:txXfrm>
        <a:off x="19904" y="958316"/>
        <a:ext cx="8265992" cy="367937"/>
      </dsp:txXfrm>
    </dsp:sp>
    <dsp:sp modelId="{576B8A23-F62B-4B87-AA6B-1F9471C02301}">
      <dsp:nvSpPr>
        <dsp:cNvPr id="0" name=""/>
        <dsp:cNvSpPr/>
      </dsp:nvSpPr>
      <dsp:spPr>
        <a:xfrm>
          <a:off x="0" y="1395117"/>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Blood Glucose Testing</a:t>
          </a:r>
        </a:p>
      </dsp:txBody>
      <dsp:txXfrm>
        <a:off x="19904" y="1415021"/>
        <a:ext cx="8265992" cy="367937"/>
      </dsp:txXfrm>
    </dsp:sp>
    <dsp:sp modelId="{1D1CDA03-0D70-4D7F-8C9F-E608CDB3E133}">
      <dsp:nvSpPr>
        <dsp:cNvPr id="0" name=""/>
        <dsp:cNvSpPr/>
      </dsp:nvSpPr>
      <dsp:spPr>
        <a:xfrm>
          <a:off x="0" y="1851822"/>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Ward Care Plan and Daily Record Sheet</a:t>
          </a:r>
        </a:p>
      </dsp:txBody>
      <dsp:txXfrm>
        <a:off x="19904" y="1871726"/>
        <a:ext cx="8265992" cy="367937"/>
      </dsp:txXfrm>
    </dsp:sp>
    <dsp:sp modelId="{AECBC52A-2388-4C19-AA19-0B511954995F}">
      <dsp:nvSpPr>
        <dsp:cNvPr id="0" name=""/>
        <dsp:cNvSpPr/>
      </dsp:nvSpPr>
      <dsp:spPr>
        <a:xfrm>
          <a:off x="0" y="2308527"/>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Insulin Therapy</a:t>
          </a:r>
        </a:p>
      </dsp:txBody>
      <dsp:txXfrm>
        <a:off x="19904" y="2328431"/>
        <a:ext cx="8265992" cy="367937"/>
      </dsp:txXfrm>
    </dsp:sp>
    <dsp:sp modelId="{2E99F471-AE36-4D0B-8043-244AAAA71916}">
      <dsp:nvSpPr>
        <dsp:cNvPr id="0" name=""/>
        <dsp:cNvSpPr/>
      </dsp:nvSpPr>
      <dsp:spPr>
        <a:xfrm>
          <a:off x="0" y="2765232"/>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Injections &amp; Pen Devices</a:t>
          </a:r>
        </a:p>
      </dsp:txBody>
      <dsp:txXfrm>
        <a:off x="19904" y="2785136"/>
        <a:ext cx="8265992" cy="367937"/>
      </dsp:txXfrm>
    </dsp:sp>
    <dsp:sp modelId="{052E8835-88C5-41E3-8598-4176880383C7}">
      <dsp:nvSpPr>
        <dsp:cNvPr id="0" name=""/>
        <dsp:cNvSpPr/>
      </dsp:nvSpPr>
      <dsp:spPr>
        <a:xfrm>
          <a:off x="0" y="3221937"/>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Safe Sharps</a:t>
          </a:r>
        </a:p>
      </dsp:txBody>
      <dsp:txXfrm>
        <a:off x="19904" y="3241841"/>
        <a:ext cx="8265992" cy="367937"/>
      </dsp:txXfrm>
    </dsp:sp>
    <dsp:sp modelId="{1E43AC1F-DABC-4A74-92E2-2F7511730A0D}">
      <dsp:nvSpPr>
        <dsp:cNvPr id="0" name=""/>
        <dsp:cNvSpPr/>
      </dsp:nvSpPr>
      <dsp:spPr>
        <a:xfrm>
          <a:off x="0" y="3678642"/>
          <a:ext cx="83058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Carbohydrate Counting</a:t>
          </a:r>
        </a:p>
      </dsp:txBody>
      <dsp:txXfrm>
        <a:off x="19904" y="3698546"/>
        <a:ext cx="8265992" cy="367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51C46-213B-420F-96EF-4D9C1CFE7CDB}">
      <dsp:nvSpPr>
        <dsp:cNvPr id="0" name=""/>
        <dsp:cNvSpPr/>
      </dsp:nvSpPr>
      <dsp:spPr>
        <a:xfrm>
          <a:off x="0" y="3936"/>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Hypoglycaemia</a:t>
          </a:r>
        </a:p>
      </dsp:txBody>
      <dsp:txXfrm>
        <a:off x="19904" y="23840"/>
        <a:ext cx="8189792" cy="367937"/>
      </dsp:txXfrm>
    </dsp:sp>
    <dsp:sp modelId="{175DB9D1-47EF-4427-B50F-C9AE5C0933CB}">
      <dsp:nvSpPr>
        <dsp:cNvPr id="0" name=""/>
        <dsp:cNvSpPr/>
      </dsp:nvSpPr>
      <dsp:spPr>
        <a:xfrm>
          <a:off x="0" y="460641"/>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Hyperglycaemia</a:t>
          </a:r>
        </a:p>
      </dsp:txBody>
      <dsp:txXfrm>
        <a:off x="19904" y="480545"/>
        <a:ext cx="8189792" cy="367937"/>
      </dsp:txXfrm>
    </dsp:sp>
    <dsp:sp modelId="{C0543DCA-A7C8-4B42-86EE-24D0B1C4510E}">
      <dsp:nvSpPr>
        <dsp:cNvPr id="0" name=""/>
        <dsp:cNvSpPr/>
      </dsp:nvSpPr>
      <dsp:spPr>
        <a:xfrm>
          <a:off x="0" y="917346"/>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t>Ketones</a:t>
          </a:r>
        </a:p>
      </dsp:txBody>
      <dsp:txXfrm>
        <a:off x="19904" y="937250"/>
        <a:ext cx="8189792" cy="367937"/>
      </dsp:txXfrm>
    </dsp:sp>
    <dsp:sp modelId="{ADA38B15-9848-45EA-80C3-7762B7D4F96F}">
      <dsp:nvSpPr>
        <dsp:cNvPr id="0" name=""/>
        <dsp:cNvSpPr/>
      </dsp:nvSpPr>
      <dsp:spPr>
        <a:xfrm>
          <a:off x="0" y="1374051"/>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Support at Diagnosis</a:t>
          </a:r>
        </a:p>
      </dsp:txBody>
      <dsp:txXfrm>
        <a:off x="19904" y="1393955"/>
        <a:ext cx="8189792" cy="367937"/>
      </dsp:txXfrm>
    </dsp:sp>
    <dsp:sp modelId="{9469E3E5-1270-4CF9-8AE2-D90DF8DC5C0A}">
      <dsp:nvSpPr>
        <dsp:cNvPr id="0" name=""/>
        <dsp:cNvSpPr/>
      </dsp:nvSpPr>
      <dsp:spPr>
        <a:xfrm>
          <a:off x="0" y="1830756"/>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HbA1c</a:t>
          </a:r>
        </a:p>
      </dsp:txBody>
      <dsp:txXfrm>
        <a:off x="19904" y="1850660"/>
        <a:ext cx="8189792" cy="367937"/>
      </dsp:txXfrm>
    </dsp:sp>
    <dsp:sp modelId="{DC1497EE-1EBA-4B84-863D-1F9420123C72}">
      <dsp:nvSpPr>
        <dsp:cNvPr id="0" name=""/>
        <dsp:cNvSpPr/>
      </dsp:nvSpPr>
      <dsp:spPr>
        <a:xfrm>
          <a:off x="0" y="2287461"/>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Life after Discharge</a:t>
          </a:r>
        </a:p>
      </dsp:txBody>
      <dsp:txXfrm>
        <a:off x="19904" y="2307365"/>
        <a:ext cx="8189792" cy="367937"/>
      </dsp:txXfrm>
    </dsp:sp>
    <dsp:sp modelId="{B1E1EEA7-5176-4ACF-A9E2-C6A9427896F2}">
      <dsp:nvSpPr>
        <dsp:cNvPr id="0" name=""/>
        <dsp:cNvSpPr/>
      </dsp:nvSpPr>
      <dsp:spPr>
        <a:xfrm>
          <a:off x="0" y="2744166"/>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Admission due to Illness or Surgery</a:t>
          </a:r>
        </a:p>
      </dsp:txBody>
      <dsp:txXfrm>
        <a:off x="19904" y="2764070"/>
        <a:ext cx="8189792" cy="367937"/>
      </dsp:txXfrm>
    </dsp:sp>
    <dsp:sp modelId="{D6ACD84B-596B-407C-8AD8-CE3C831F7E5B}">
      <dsp:nvSpPr>
        <dsp:cNvPr id="0" name=""/>
        <dsp:cNvSpPr/>
      </dsp:nvSpPr>
      <dsp:spPr>
        <a:xfrm>
          <a:off x="0" y="3200871"/>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Transition</a:t>
          </a:r>
        </a:p>
      </dsp:txBody>
      <dsp:txXfrm>
        <a:off x="19904" y="3220775"/>
        <a:ext cx="8189792" cy="367937"/>
      </dsp:txXfrm>
    </dsp:sp>
    <dsp:sp modelId="{C0D7A380-3950-4C54-98A1-0F2A15341411}">
      <dsp:nvSpPr>
        <dsp:cNvPr id="0" name=""/>
        <dsp:cNvSpPr/>
      </dsp:nvSpPr>
      <dsp:spPr>
        <a:xfrm>
          <a:off x="0" y="3657576"/>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Pumps and Sensors</a:t>
          </a:r>
        </a:p>
      </dsp:txBody>
      <dsp:txXfrm>
        <a:off x="19904" y="3677480"/>
        <a:ext cx="8189792" cy="367937"/>
      </dsp:txXfrm>
    </dsp:sp>
    <dsp:sp modelId="{62CEB67D-7106-41CE-B7FC-68F2F8FE232B}">
      <dsp:nvSpPr>
        <dsp:cNvPr id="0" name=""/>
        <dsp:cNvSpPr/>
      </dsp:nvSpPr>
      <dsp:spPr>
        <a:xfrm>
          <a:off x="0" y="4114281"/>
          <a:ext cx="8229600" cy="4077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Further Support from the Team &amp; Other Sources</a:t>
          </a:r>
        </a:p>
      </dsp:txBody>
      <dsp:txXfrm>
        <a:off x="19904" y="4134185"/>
        <a:ext cx="8189792" cy="367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201C9-2816-4D7F-8A1F-DA7EE174AF86}">
      <dsp:nvSpPr>
        <dsp:cNvPr id="0" name=""/>
        <dsp:cNvSpPr/>
      </dsp:nvSpPr>
      <dsp:spPr>
        <a:xfrm>
          <a:off x="539085" y="0"/>
          <a:ext cx="7151428" cy="452596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0883D-9436-47F1-8072-BFC800AECBE0}">
      <dsp:nvSpPr>
        <dsp:cNvPr id="0" name=""/>
        <dsp:cNvSpPr/>
      </dsp:nvSpPr>
      <dsp:spPr>
        <a:xfrm>
          <a:off x="7" y="8"/>
          <a:ext cx="2879872" cy="19293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It’s not your fault </a:t>
          </a:r>
        </a:p>
        <a:p>
          <a:pPr marL="0" lvl="0" indent="0" algn="ctr" defTabSz="977900">
            <a:lnSpc>
              <a:spcPct val="90000"/>
            </a:lnSpc>
            <a:spcBef>
              <a:spcPct val="0"/>
            </a:spcBef>
            <a:spcAft>
              <a:spcPct val="35000"/>
            </a:spcAft>
            <a:buNone/>
          </a:pPr>
          <a:r>
            <a:rPr lang="en-GB" sz="2200" kern="1200" dirty="0"/>
            <a:t>– not connected to diet or lifestyle</a:t>
          </a:r>
        </a:p>
      </dsp:txBody>
      <dsp:txXfrm>
        <a:off x="94189" y="94190"/>
        <a:ext cx="2691508" cy="1740971"/>
      </dsp:txXfrm>
    </dsp:sp>
    <dsp:sp modelId="{1970E104-08F8-4F70-8488-CA11E9C8A2EE}">
      <dsp:nvSpPr>
        <dsp:cNvPr id="0" name=""/>
        <dsp:cNvSpPr/>
      </dsp:nvSpPr>
      <dsp:spPr>
        <a:xfrm>
          <a:off x="5562311" y="0"/>
          <a:ext cx="2482825" cy="205901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It’s very different to</a:t>
          </a:r>
        </a:p>
        <a:p>
          <a:pPr marL="0" lvl="0" indent="0" algn="ctr" defTabSz="977900">
            <a:lnSpc>
              <a:spcPct val="90000"/>
            </a:lnSpc>
            <a:spcBef>
              <a:spcPct val="0"/>
            </a:spcBef>
            <a:spcAft>
              <a:spcPct val="35000"/>
            </a:spcAft>
            <a:buNone/>
          </a:pPr>
          <a:r>
            <a:rPr lang="en-GB" sz="2200" kern="1200" dirty="0"/>
            <a:t>Type 2 Diabetes</a:t>
          </a:r>
        </a:p>
      </dsp:txBody>
      <dsp:txXfrm>
        <a:off x="5662824" y="100513"/>
        <a:ext cx="2281799" cy="1857992"/>
      </dsp:txXfrm>
    </dsp:sp>
    <dsp:sp modelId="{A8334315-45D5-4688-ABB6-BE1B8012F8C4}">
      <dsp:nvSpPr>
        <dsp:cNvPr id="0" name=""/>
        <dsp:cNvSpPr/>
      </dsp:nvSpPr>
      <dsp:spPr>
        <a:xfrm>
          <a:off x="90408" y="2254634"/>
          <a:ext cx="2689080" cy="22713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It is a life-long condition – no cure but can be managed with treatment</a:t>
          </a:r>
        </a:p>
      </dsp:txBody>
      <dsp:txXfrm>
        <a:off x="201285" y="2365511"/>
        <a:ext cx="2467326" cy="2049574"/>
      </dsp:txXfrm>
    </dsp:sp>
    <dsp:sp modelId="{717DAFD9-F099-43B7-ADE2-296C5EECCB65}">
      <dsp:nvSpPr>
        <dsp:cNvPr id="0" name=""/>
        <dsp:cNvSpPr/>
      </dsp:nvSpPr>
      <dsp:spPr>
        <a:xfrm>
          <a:off x="5562320" y="2434006"/>
          <a:ext cx="2580101" cy="209195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You can lead a fulfilling life! </a:t>
          </a:r>
        </a:p>
        <a:p>
          <a:pPr marL="0" lvl="0" indent="0" algn="ctr" defTabSz="933450">
            <a:lnSpc>
              <a:spcPct val="90000"/>
            </a:lnSpc>
            <a:spcBef>
              <a:spcPct val="0"/>
            </a:spcBef>
            <a:spcAft>
              <a:spcPct val="35000"/>
            </a:spcAft>
            <a:buNone/>
          </a:pPr>
          <a:r>
            <a:rPr lang="en-GB" sz="2100" kern="1200" dirty="0"/>
            <a:t>There are Olympic athletes with Type 1 Diabetes</a:t>
          </a:r>
        </a:p>
      </dsp:txBody>
      <dsp:txXfrm>
        <a:off x="5664441" y="2536127"/>
        <a:ext cx="2375859" cy="1887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CD469-4EF2-41D4-B887-D702416F5038}">
      <dsp:nvSpPr>
        <dsp:cNvPr id="0" name=""/>
        <dsp:cNvSpPr/>
      </dsp:nvSpPr>
      <dsp:spPr>
        <a:xfrm>
          <a:off x="0" y="230559"/>
          <a:ext cx="1970041" cy="1313355"/>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201E69-4FC2-4F3D-A019-BFE6556FC55B}">
      <dsp:nvSpPr>
        <dsp:cNvPr id="0" name=""/>
        <dsp:cNvSpPr/>
      </dsp:nvSpPr>
      <dsp:spPr>
        <a:xfrm>
          <a:off x="2052296" y="1626042"/>
          <a:ext cx="2791061" cy="1723989"/>
        </a:xfrm>
        <a:prstGeom prst="rect">
          <a:avLst/>
        </a:prstGeom>
        <a:solidFill>
          <a:srgbClr val="68E7E8"/>
        </a:solid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184FA6"/>
              </a:solidFill>
            </a:rPr>
            <a:t>In young children or children with a disability, symptoms may be less obvious. </a:t>
          </a:r>
        </a:p>
        <a:p>
          <a:pPr marL="0" lvl="0" indent="0" algn="ctr" defTabSz="755650">
            <a:lnSpc>
              <a:spcPct val="90000"/>
            </a:lnSpc>
            <a:spcBef>
              <a:spcPct val="0"/>
            </a:spcBef>
            <a:spcAft>
              <a:spcPct val="35000"/>
            </a:spcAft>
            <a:buNone/>
          </a:pPr>
          <a:r>
            <a:rPr lang="en-GB" sz="1700" kern="1200" dirty="0">
              <a:solidFill>
                <a:srgbClr val="184FA6"/>
              </a:solidFill>
            </a:rPr>
            <a:t> If in doubt, </a:t>
          </a:r>
        </a:p>
        <a:p>
          <a:pPr marL="0" lvl="0" indent="0" algn="ctr" defTabSz="755650">
            <a:lnSpc>
              <a:spcPct val="90000"/>
            </a:lnSpc>
            <a:spcBef>
              <a:spcPct val="0"/>
            </a:spcBef>
            <a:spcAft>
              <a:spcPct val="35000"/>
            </a:spcAft>
            <a:buNone/>
          </a:pPr>
          <a:r>
            <a:rPr lang="en-GB" sz="1700" kern="1200" dirty="0">
              <a:solidFill>
                <a:srgbClr val="184FA6"/>
              </a:solidFill>
            </a:rPr>
            <a:t>test blood glucose.</a:t>
          </a:r>
        </a:p>
      </dsp:txBody>
      <dsp:txXfrm>
        <a:off x="2052296" y="1626042"/>
        <a:ext cx="2791061" cy="1723989"/>
      </dsp:txXfrm>
    </dsp:sp>
    <dsp:sp modelId="{DAB30EF9-FD51-4B19-9B0B-937D5176C927}">
      <dsp:nvSpPr>
        <dsp:cNvPr id="0" name=""/>
        <dsp:cNvSpPr/>
      </dsp:nvSpPr>
      <dsp:spPr>
        <a:xfrm>
          <a:off x="1806041" y="1379998"/>
          <a:ext cx="670304" cy="67047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A82D4C-6C94-480A-A9A7-0FF6D311DCEE}">
      <dsp:nvSpPr>
        <dsp:cNvPr id="0" name=""/>
        <dsp:cNvSpPr/>
      </dsp:nvSpPr>
      <dsp:spPr>
        <a:xfrm rot="5400000">
          <a:off x="4438636" y="1380085"/>
          <a:ext cx="670477" cy="67030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0DE438-2C27-455F-B593-42355632C473}">
      <dsp:nvSpPr>
        <dsp:cNvPr id="0" name=""/>
        <dsp:cNvSpPr/>
      </dsp:nvSpPr>
      <dsp:spPr>
        <a:xfrm rot="16200000">
          <a:off x="1805954" y="2926021"/>
          <a:ext cx="670477" cy="670304"/>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0FFDC1-6E5F-4AF7-B7FE-7555055854B8}">
      <dsp:nvSpPr>
        <dsp:cNvPr id="0" name=""/>
        <dsp:cNvSpPr/>
      </dsp:nvSpPr>
      <dsp:spPr>
        <a:xfrm rot="10800000">
          <a:off x="4438723" y="2925934"/>
          <a:ext cx="670304" cy="670477"/>
        </a:xfrm>
        <a:prstGeom prst="halfFrame">
          <a:avLst>
            <a:gd name="adj1" fmla="val 25770"/>
            <a:gd name="adj2" fmla="val 257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B5D19-DC10-4C26-AC3E-60EDA25EBF7D}">
      <dsp:nvSpPr>
        <dsp:cNvPr id="0" name=""/>
        <dsp:cNvSpPr/>
      </dsp:nvSpPr>
      <dsp:spPr>
        <a:xfrm>
          <a:off x="0" y="3050179"/>
          <a:ext cx="8229600" cy="1444772"/>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endParaRPr lang="en-GB" sz="1800" kern="1200" dirty="0"/>
        </a:p>
        <a:p>
          <a:pPr marL="0" lvl="0" indent="0" algn="ctr" defTabSz="800100" rtl="0">
            <a:lnSpc>
              <a:spcPct val="90000"/>
            </a:lnSpc>
            <a:spcBef>
              <a:spcPct val="0"/>
            </a:spcBef>
            <a:spcAft>
              <a:spcPct val="35000"/>
            </a:spcAft>
            <a:buNone/>
          </a:pPr>
          <a:r>
            <a:rPr lang="en-GB" sz="1800" kern="1200" dirty="0"/>
            <a:t>Follow guidelines on hub for:</a:t>
          </a:r>
        </a:p>
        <a:p>
          <a:pPr marL="0" lvl="0" indent="0" algn="ctr" defTabSz="800100" rtl="0">
            <a:lnSpc>
              <a:spcPct val="90000"/>
            </a:lnSpc>
            <a:spcBef>
              <a:spcPct val="0"/>
            </a:spcBef>
            <a:spcAft>
              <a:spcPct val="35000"/>
            </a:spcAft>
            <a:buNone/>
          </a:pPr>
          <a:r>
            <a:rPr lang="en-GB" sz="1800" kern="1200" dirty="0"/>
            <a:t>DKA</a:t>
          </a:r>
        </a:p>
        <a:p>
          <a:pPr marL="0" lvl="0" indent="0" algn="ctr" defTabSz="800100" rtl="0">
            <a:lnSpc>
              <a:spcPct val="90000"/>
            </a:lnSpc>
            <a:spcBef>
              <a:spcPct val="0"/>
            </a:spcBef>
            <a:spcAft>
              <a:spcPct val="35000"/>
            </a:spcAft>
            <a:buNone/>
          </a:pPr>
          <a:r>
            <a:rPr lang="en-GB" sz="1800" kern="1200" dirty="0"/>
            <a:t>Newly Diagnosed Child with Diabetes</a:t>
          </a:r>
        </a:p>
        <a:p>
          <a:pPr marL="0" lvl="0" indent="0" algn="ctr" defTabSz="800100" rtl="0">
            <a:lnSpc>
              <a:spcPct val="90000"/>
            </a:lnSpc>
            <a:spcBef>
              <a:spcPct val="0"/>
            </a:spcBef>
            <a:spcAft>
              <a:spcPct val="35000"/>
            </a:spcAft>
            <a:buNone/>
          </a:pPr>
          <a:endParaRPr lang="en-GB" sz="1800" kern="1200" dirty="0"/>
        </a:p>
      </dsp:txBody>
      <dsp:txXfrm>
        <a:off x="0" y="3050179"/>
        <a:ext cx="8229600" cy="1444772"/>
      </dsp:txXfrm>
    </dsp:sp>
    <dsp:sp modelId="{324D9949-55BF-44FA-86BC-7E6D420EB646}">
      <dsp:nvSpPr>
        <dsp:cNvPr id="0" name=""/>
        <dsp:cNvSpPr/>
      </dsp:nvSpPr>
      <dsp:spPr>
        <a:xfrm rot="10800000">
          <a:off x="0" y="1420992"/>
          <a:ext cx="8229600" cy="1662444"/>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GB" sz="1800" kern="1200" dirty="0"/>
            <a:t>Children who have been detected early may present as very well. </a:t>
          </a:r>
        </a:p>
        <a:p>
          <a:pPr marL="0" lvl="0" indent="0" algn="ctr" defTabSz="800100" rtl="0">
            <a:lnSpc>
              <a:spcPct val="90000"/>
            </a:lnSpc>
            <a:spcBef>
              <a:spcPct val="0"/>
            </a:spcBef>
            <a:spcAft>
              <a:spcPct val="35000"/>
            </a:spcAft>
            <a:buNone/>
          </a:pPr>
          <a:r>
            <a:rPr lang="en-GB" sz="1800" kern="1200" dirty="0"/>
            <a:t> Children who have been detected at a later stage may be in </a:t>
          </a:r>
        </a:p>
        <a:p>
          <a:pPr marL="0" lvl="0" indent="0" algn="ctr" defTabSz="800100" rtl="0">
            <a:lnSpc>
              <a:spcPct val="90000"/>
            </a:lnSpc>
            <a:spcBef>
              <a:spcPct val="0"/>
            </a:spcBef>
            <a:spcAft>
              <a:spcPct val="35000"/>
            </a:spcAft>
            <a:buNone/>
          </a:pPr>
          <a:r>
            <a:rPr lang="en-GB" sz="1800" kern="1200" dirty="0"/>
            <a:t>Diabetic Ketoacidosis and need HDU or PICU.</a:t>
          </a:r>
        </a:p>
      </dsp:txBody>
      <dsp:txXfrm rot="10800000">
        <a:off x="0" y="1420992"/>
        <a:ext cx="8229600" cy="1080206"/>
      </dsp:txXfrm>
    </dsp:sp>
    <dsp:sp modelId="{5D401815-F8B7-4D58-A494-060A14B47D20}">
      <dsp:nvSpPr>
        <dsp:cNvPr id="0" name=""/>
        <dsp:cNvSpPr/>
      </dsp:nvSpPr>
      <dsp:spPr>
        <a:xfrm rot="10800000">
          <a:off x="0" y="642430"/>
          <a:ext cx="8229600" cy="811819"/>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GB" sz="1800" kern="1200" dirty="0"/>
            <a:t>If 11 </a:t>
          </a:r>
          <a:r>
            <a:rPr lang="en-GB" sz="1800" kern="1200" dirty="0" err="1"/>
            <a:t>mmol</a:t>
          </a:r>
          <a:r>
            <a:rPr lang="en-GB" sz="1800" kern="1200" dirty="0"/>
            <a:t>/L or above </a:t>
          </a:r>
          <a:r>
            <a:rPr lang="en-GB" sz="1800" b="1" kern="1200" dirty="0"/>
            <a:t>or unable to do test = </a:t>
          </a:r>
          <a:r>
            <a:rPr lang="en-GB" sz="1800" kern="1200" dirty="0"/>
            <a:t> same day assessment on ward</a:t>
          </a:r>
        </a:p>
      </dsp:txBody>
      <dsp:txXfrm rot="10800000">
        <a:off x="0" y="642430"/>
        <a:ext cx="8229600" cy="527496"/>
      </dsp:txXfrm>
    </dsp:sp>
    <dsp:sp modelId="{251DA696-3B06-4007-B2E4-E0E880F617DD}">
      <dsp:nvSpPr>
        <dsp:cNvPr id="0" name=""/>
        <dsp:cNvSpPr/>
      </dsp:nvSpPr>
      <dsp:spPr>
        <a:xfrm rot="10800000">
          <a:off x="0" y="848"/>
          <a:ext cx="8229600" cy="674839"/>
        </a:xfrm>
        <a:prstGeom prst="upArrowCallou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b="1" kern="1200" dirty="0"/>
            <a:t>Immediate capillary blood glucose</a:t>
          </a:r>
        </a:p>
      </dsp:txBody>
      <dsp:txXfrm rot="10800000">
        <a:off x="0" y="848"/>
        <a:ext cx="8229600" cy="4384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ACFB4-F56D-418D-B486-9013555A18EA}">
      <dsp:nvSpPr>
        <dsp:cNvPr id="0" name=""/>
        <dsp:cNvSpPr/>
      </dsp:nvSpPr>
      <dsp:spPr>
        <a:xfrm>
          <a:off x="3435" y="505"/>
          <a:ext cx="7807092" cy="1642549"/>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How</a:t>
          </a:r>
          <a:r>
            <a:rPr lang="en-GB" sz="2500" kern="1200" dirty="0"/>
            <a:t>- Avoid pads of fingers, thumb and forefinger</a:t>
          </a:r>
        </a:p>
        <a:p>
          <a:pPr marL="0" lvl="0" indent="0" algn="ctr" defTabSz="1111250">
            <a:lnSpc>
              <a:spcPct val="90000"/>
            </a:lnSpc>
            <a:spcBef>
              <a:spcPct val="0"/>
            </a:spcBef>
            <a:spcAft>
              <a:spcPct val="35000"/>
            </a:spcAft>
            <a:buNone/>
          </a:pPr>
          <a:r>
            <a:rPr lang="en-GB" sz="2500" kern="1200" dirty="0"/>
            <a:t>Handwashing is vital – no alcogel or baby wipes – dry well</a:t>
          </a:r>
        </a:p>
        <a:p>
          <a:pPr marL="0" lvl="0" indent="0" algn="ctr" defTabSz="1111250">
            <a:lnSpc>
              <a:spcPct val="90000"/>
            </a:lnSpc>
            <a:spcBef>
              <a:spcPct val="0"/>
            </a:spcBef>
            <a:spcAft>
              <a:spcPct val="35000"/>
            </a:spcAft>
            <a:buNone/>
          </a:pPr>
          <a:r>
            <a:rPr lang="en-GB" sz="2500" kern="1200" dirty="0"/>
            <a:t>Wipe away first blood drop</a:t>
          </a:r>
        </a:p>
      </dsp:txBody>
      <dsp:txXfrm>
        <a:off x="51544" y="48614"/>
        <a:ext cx="7710874" cy="1546331"/>
      </dsp:txXfrm>
    </dsp:sp>
    <dsp:sp modelId="{F756D72E-267A-4F5A-89C3-7C5176AAE66E}">
      <dsp:nvSpPr>
        <dsp:cNvPr id="0" name=""/>
        <dsp:cNvSpPr/>
      </dsp:nvSpPr>
      <dsp:spPr>
        <a:xfrm>
          <a:off x="3435" y="1885776"/>
          <a:ext cx="2502792" cy="1074933"/>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When</a:t>
          </a:r>
          <a:r>
            <a:rPr lang="en-GB" sz="1500" kern="1200" dirty="0"/>
            <a:t> – Pre-meals, 2 hours post meals, </a:t>
          </a:r>
        </a:p>
        <a:p>
          <a:pPr marL="0" lvl="0" indent="0" algn="ctr" defTabSz="666750">
            <a:lnSpc>
              <a:spcPct val="90000"/>
            </a:lnSpc>
            <a:spcBef>
              <a:spcPct val="0"/>
            </a:spcBef>
            <a:spcAft>
              <a:spcPct val="35000"/>
            </a:spcAft>
            <a:buNone/>
          </a:pPr>
          <a:r>
            <a:rPr lang="en-GB" sz="1500" kern="1200" dirty="0"/>
            <a:t>Before bed &amp; if symptomatic</a:t>
          </a:r>
        </a:p>
      </dsp:txBody>
      <dsp:txXfrm>
        <a:off x="34919" y="1917260"/>
        <a:ext cx="2439824" cy="1011965"/>
      </dsp:txXfrm>
    </dsp:sp>
    <dsp:sp modelId="{3969B7C5-EB64-4812-8475-41516ABBD69C}">
      <dsp:nvSpPr>
        <dsp:cNvPr id="0" name=""/>
        <dsp:cNvSpPr/>
      </dsp:nvSpPr>
      <dsp:spPr>
        <a:xfrm>
          <a:off x="2766790" y="1885776"/>
          <a:ext cx="5043738" cy="968808"/>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Use </a:t>
          </a:r>
          <a:r>
            <a:rPr lang="en-GB" sz="1500" kern="1200" dirty="0" err="1"/>
            <a:t>Fastclix</a:t>
          </a:r>
          <a:r>
            <a:rPr lang="en-GB" sz="1500" kern="1200" dirty="0"/>
            <a:t> Device in Rucksack </a:t>
          </a:r>
        </a:p>
        <a:p>
          <a:pPr marL="0" lvl="0" indent="0" algn="ctr" defTabSz="666750">
            <a:lnSpc>
              <a:spcPct val="90000"/>
            </a:lnSpc>
            <a:spcBef>
              <a:spcPct val="0"/>
            </a:spcBef>
            <a:spcAft>
              <a:spcPct val="35000"/>
            </a:spcAft>
            <a:buNone/>
          </a:pPr>
          <a:r>
            <a:rPr lang="en-GB" sz="1500" kern="1200" dirty="0"/>
            <a:t>(not </a:t>
          </a:r>
          <a:r>
            <a:rPr lang="en-GB" sz="1500" kern="1200" dirty="0" err="1"/>
            <a:t>Unistix</a:t>
          </a:r>
          <a:r>
            <a:rPr lang="en-GB" sz="1500" kern="1200" dirty="0"/>
            <a:t> – more painful)</a:t>
          </a:r>
        </a:p>
      </dsp:txBody>
      <dsp:txXfrm>
        <a:off x="2795165" y="1914151"/>
        <a:ext cx="4986988" cy="9120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927CE-91A0-4295-8684-B99CB0BF0A7C}">
      <dsp:nvSpPr>
        <dsp:cNvPr id="0" name=""/>
        <dsp:cNvSpPr/>
      </dsp:nvSpPr>
      <dsp:spPr>
        <a:xfrm>
          <a:off x="0" y="61964"/>
          <a:ext cx="8229600" cy="1764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Basal Insulins </a:t>
          </a:r>
        </a:p>
        <a:p>
          <a:pPr marL="0" lvl="0" indent="0" algn="l" defTabSz="1155700" rtl="0">
            <a:lnSpc>
              <a:spcPct val="90000"/>
            </a:lnSpc>
            <a:spcBef>
              <a:spcPct val="0"/>
            </a:spcBef>
            <a:spcAft>
              <a:spcPct val="35000"/>
            </a:spcAft>
            <a:buNone/>
          </a:pPr>
          <a:r>
            <a:rPr lang="en-GB" sz="2600" kern="1200" dirty="0"/>
            <a:t>– Levemir (Detemir) - Lantus (Glargine)</a:t>
          </a:r>
          <a:r>
            <a:rPr lang="en-GB" sz="2600" kern="1200" dirty="0">
              <a:latin typeface="Calibri"/>
            </a:rPr>
            <a:t> </a:t>
          </a:r>
          <a:endParaRPr lang="en-GB" sz="2600" kern="1200" dirty="0"/>
        </a:p>
        <a:p>
          <a:pPr marL="0" lvl="0" indent="0" algn="l" defTabSz="1155700">
            <a:lnSpc>
              <a:spcPct val="90000"/>
            </a:lnSpc>
            <a:spcBef>
              <a:spcPct val="0"/>
            </a:spcBef>
            <a:spcAft>
              <a:spcPct val="35000"/>
            </a:spcAft>
            <a:buNone/>
          </a:pPr>
          <a:r>
            <a:rPr lang="en-GB" sz="2600" kern="1200" dirty="0"/>
            <a:t>- Tresiba (</a:t>
          </a:r>
          <a:r>
            <a:rPr lang="en-GB" sz="2600" kern="1200" dirty="0" err="1"/>
            <a:t>Degludec</a:t>
          </a:r>
          <a:r>
            <a:rPr lang="en-GB" sz="2600" kern="1200" dirty="0"/>
            <a:t>)</a:t>
          </a:r>
        </a:p>
      </dsp:txBody>
      <dsp:txXfrm>
        <a:off x="86129" y="148093"/>
        <a:ext cx="8057342" cy="1592102"/>
      </dsp:txXfrm>
    </dsp:sp>
    <dsp:sp modelId="{8A5AD137-9B9A-4F57-AD67-477AF0AC4770}">
      <dsp:nvSpPr>
        <dsp:cNvPr id="0" name=""/>
        <dsp:cNvSpPr/>
      </dsp:nvSpPr>
      <dsp:spPr>
        <a:xfrm>
          <a:off x="0" y="1832421"/>
          <a:ext cx="82296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3020" rIns="184912" bIns="33020" numCol="1" spcCol="1270" anchor="t" anchorCtr="0">
          <a:noAutofit/>
        </a:bodyPr>
        <a:lstStyle/>
        <a:p>
          <a:pPr marL="228600" lvl="1" indent="-228600" algn="l" defTabSz="889000">
            <a:lnSpc>
              <a:spcPct val="90000"/>
            </a:lnSpc>
            <a:spcBef>
              <a:spcPct val="0"/>
            </a:spcBef>
            <a:spcAft>
              <a:spcPct val="20000"/>
            </a:spcAft>
            <a:buChar char="•"/>
          </a:pPr>
          <a:endParaRPr lang="en-GB" sz="2000" kern="1200"/>
        </a:p>
      </dsp:txBody>
      <dsp:txXfrm>
        <a:off x="0" y="1832421"/>
        <a:ext cx="8229600" cy="430560"/>
      </dsp:txXfrm>
    </dsp:sp>
    <dsp:sp modelId="{BD187839-17BA-4F4D-A38D-FFEFC6BD971C}">
      <dsp:nvSpPr>
        <dsp:cNvPr id="0" name=""/>
        <dsp:cNvSpPr/>
      </dsp:nvSpPr>
      <dsp:spPr>
        <a:xfrm>
          <a:off x="0" y="2262981"/>
          <a:ext cx="8229600" cy="1764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Rapid Acting Insulins </a:t>
          </a:r>
        </a:p>
        <a:p>
          <a:pPr marL="0" lvl="0" indent="0" algn="l" defTabSz="1155700">
            <a:lnSpc>
              <a:spcPct val="90000"/>
            </a:lnSpc>
            <a:spcBef>
              <a:spcPct val="0"/>
            </a:spcBef>
            <a:spcAft>
              <a:spcPct val="35000"/>
            </a:spcAft>
            <a:buNone/>
          </a:pPr>
          <a:r>
            <a:rPr lang="en-GB" sz="2600" kern="1200" dirty="0"/>
            <a:t>– </a:t>
          </a:r>
          <a:r>
            <a:rPr lang="en-GB" sz="2600" kern="1200" dirty="0" err="1"/>
            <a:t>Novorapid</a:t>
          </a:r>
          <a:r>
            <a:rPr lang="en-GB" sz="2600" kern="1200" dirty="0"/>
            <a:t> (</a:t>
          </a:r>
          <a:r>
            <a:rPr lang="en-GB" sz="2600" kern="1200" dirty="0" err="1"/>
            <a:t>Aspart</a:t>
          </a:r>
          <a:r>
            <a:rPr lang="en-GB" sz="2600" kern="1200" dirty="0"/>
            <a:t>) </a:t>
          </a:r>
        </a:p>
        <a:p>
          <a:pPr marL="0" lvl="0" indent="0" algn="l" defTabSz="1155700" rtl="0">
            <a:lnSpc>
              <a:spcPct val="90000"/>
            </a:lnSpc>
            <a:spcBef>
              <a:spcPct val="0"/>
            </a:spcBef>
            <a:spcAft>
              <a:spcPct val="35000"/>
            </a:spcAft>
            <a:buNone/>
          </a:pPr>
          <a:r>
            <a:rPr lang="en-GB" sz="2600" kern="1200" dirty="0"/>
            <a:t>- </a:t>
          </a:r>
          <a:r>
            <a:rPr lang="en-GB" sz="2600" kern="1200" dirty="0" err="1">
              <a:latin typeface="Calibri"/>
            </a:rPr>
            <a:t>Fiasp</a:t>
          </a:r>
          <a:r>
            <a:rPr lang="en-GB" sz="2600" kern="1200" dirty="0">
              <a:latin typeface="Calibri"/>
            </a:rPr>
            <a:t> (</a:t>
          </a:r>
          <a:r>
            <a:rPr lang="en-GB" sz="2600" kern="1200" dirty="0" err="1">
              <a:latin typeface="Calibri"/>
            </a:rPr>
            <a:t>Aspart</a:t>
          </a:r>
          <a:r>
            <a:rPr lang="en-GB" sz="2600" kern="1200" dirty="0">
              <a:latin typeface="Calibri"/>
            </a:rPr>
            <a:t> with Vitamin B3)</a:t>
          </a:r>
          <a:endParaRPr lang="en-GB" sz="2600" kern="1200" dirty="0"/>
        </a:p>
      </dsp:txBody>
      <dsp:txXfrm>
        <a:off x="86129" y="2349110"/>
        <a:ext cx="8057342" cy="1592102"/>
      </dsp:txXfrm>
    </dsp:sp>
    <dsp:sp modelId="{8127A4FB-D36C-4148-B87F-E091EE9EBFFE}">
      <dsp:nvSpPr>
        <dsp:cNvPr id="0" name=""/>
        <dsp:cNvSpPr/>
      </dsp:nvSpPr>
      <dsp:spPr>
        <a:xfrm>
          <a:off x="0" y="4027341"/>
          <a:ext cx="82296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3020" rIns="184912" bIns="33020" numCol="1" spcCol="1270" anchor="t" anchorCtr="0">
          <a:noAutofit/>
        </a:bodyPr>
        <a:lstStyle/>
        <a:p>
          <a:pPr marL="228600" lvl="1" indent="-228600" algn="l" defTabSz="889000">
            <a:lnSpc>
              <a:spcPct val="90000"/>
            </a:lnSpc>
            <a:spcBef>
              <a:spcPct val="0"/>
            </a:spcBef>
            <a:spcAft>
              <a:spcPct val="20000"/>
            </a:spcAft>
            <a:buChar char="•"/>
          </a:pPr>
          <a:endParaRPr lang="en-GB" sz="2000" kern="1200"/>
        </a:p>
      </dsp:txBody>
      <dsp:txXfrm>
        <a:off x="0" y="4027341"/>
        <a:ext cx="8229600" cy="430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891D4-BE83-4156-8240-AA48C7D79F8E}">
      <dsp:nvSpPr>
        <dsp:cNvPr id="0" name=""/>
        <dsp:cNvSpPr/>
      </dsp:nvSpPr>
      <dsp:spPr>
        <a:xfrm>
          <a:off x="3371403" y="736"/>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Frequent blood glucose monitoring (at least 4 times a day)</a:t>
          </a:r>
        </a:p>
      </dsp:txBody>
      <dsp:txXfrm>
        <a:off x="3418579" y="47912"/>
        <a:ext cx="1392440" cy="872063"/>
      </dsp:txXfrm>
    </dsp:sp>
    <dsp:sp modelId="{17FD90B8-C92F-4996-A304-87F73D737B5B}">
      <dsp:nvSpPr>
        <dsp:cNvPr id="0" name=""/>
        <dsp:cNvSpPr/>
      </dsp:nvSpPr>
      <dsp:spPr>
        <a:xfrm>
          <a:off x="2183365" y="483943"/>
          <a:ext cx="3862868" cy="3862868"/>
        </a:xfrm>
        <a:custGeom>
          <a:avLst/>
          <a:gdLst/>
          <a:ahLst/>
          <a:cxnLst/>
          <a:rect l="0" t="0" r="0" b="0"/>
          <a:pathLst>
            <a:path>
              <a:moveTo>
                <a:pt x="2874166" y="245702"/>
              </a:moveTo>
              <a:arcTo wR="1931434" hR="1931434" stAng="17952946" swAng="121231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DFA527E-D0F8-45B3-B4ED-DC0E039922A3}">
      <dsp:nvSpPr>
        <dsp:cNvPr id="0" name=""/>
        <dsp:cNvSpPr/>
      </dsp:nvSpPr>
      <dsp:spPr>
        <a:xfrm>
          <a:off x="5208306"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Ability to carbohydrate count and use ratio to decide meal bolus</a:t>
          </a:r>
        </a:p>
      </dsp:txBody>
      <dsp:txXfrm>
        <a:off x="5255482" y="1382500"/>
        <a:ext cx="1392440" cy="872063"/>
      </dsp:txXfrm>
    </dsp:sp>
    <dsp:sp modelId="{B727966D-6728-4C5A-AA99-3190B6E4898E}">
      <dsp:nvSpPr>
        <dsp:cNvPr id="0" name=""/>
        <dsp:cNvSpPr/>
      </dsp:nvSpPr>
      <dsp:spPr>
        <a:xfrm>
          <a:off x="2183365" y="483943"/>
          <a:ext cx="3862868" cy="3862868"/>
        </a:xfrm>
        <a:custGeom>
          <a:avLst/>
          <a:gdLst/>
          <a:ahLst/>
          <a:cxnLst/>
          <a:rect l="0" t="0" r="0" b="0"/>
          <a:pathLst>
            <a:path>
              <a:moveTo>
                <a:pt x="3858244" y="2064990"/>
              </a:moveTo>
              <a:arcTo wR="1931434" hR="1931434" stAng="21837907" swAng="136032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12DEAC2-44E9-419F-ACCF-E8813A8CA4ED}">
      <dsp:nvSpPr>
        <dsp:cNvPr id="0" name=""/>
        <dsp:cNvSpPr/>
      </dsp:nvSpPr>
      <dsp:spPr>
        <a:xfrm>
          <a:off x="4506671"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Ability to use correction doses</a:t>
          </a:r>
        </a:p>
      </dsp:txBody>
      <dsp:txXfrm>
        <a:off x="4553847" y="3541909"/>
        <a:ext cx="1392440" cy="872063"/>
      </dsp:txXfrm>
    </dsp:sp>
    <dsp:sp modelId="{C4E051AA-BBD2-438D-9B14-8445AC4CC4C5}">
      <dsp:nvSpPr>
        <dsp:cNvPr id="0" name=""/>
        <dsp:cNvSpPr/>
      </dsp:nvSpPr>
      <dsp:spPr>
        <a:xfrm>
          <a:off x="2183365" y="483943"/>
          <a:ext cx="3862868" cy="3862868"/>
        </a:xfrm>
        <a:custGeom>
          <a:avLst/>
          <a:gdLst/>
          <a:ahLst/>
          <a:cxnLst/>
          <a:rect l="0" t="0" r="0" b="0"/>
          <a:pathLst>
            <a:path>
              <a:moveTo>
                <a:pt x="2168696" y="3848239"/>
              </a:moveTo>
              <a:arcTo wR="1931434" hR="1931434" stAng="4976630" swAng="8467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108EC7-6FAF-4FF4-9E1C-9E6A696D3445}">
      <dsp:nvSpPr>
        <dsp:cNvPr id="0" name=""/>
        <dsp:cNvSpPr/>
      </dsp:nvSpPr>
      <dsp:spPr>
        <a:xfrm>
          <a:off x="2236135"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Attention to detail</a:t>
          </a:r>
        </a:p>
      </dsp:txBody>
      <dsp:txXfrm>
        <a:off x="2283311" y="3541909"/>
        <a:ext cx="1392440" cy="872063"/>
      </dsp:txXfrm>
    </dsp:sp>
    <dsp:sp modelId="{4D02569F-3320-4F19-B10E-5CE871CA8D98}">
      <dsp:nvSpPr>
        <dsp:cNvPr id="0" name=""/>
        <dsp:cNvSpPr/>
      </dsp:nvSpPr>
      <dsp:spPr>
        <a:xfrm>
          <a:off x="2183365" y="483943"/>
          <a:ext cx="3862868" cy="3862868"/>
        </a:xfrm>
        <a:custGeom>
          <a:avLst/>
          <a:gdLst/>
          <a:ahLst/>
          <a:cxnLst/>
          <a:rect l="0" t="0" r="0" b="0"/>
          <a:pathLst>
            <a:path>
              <a:moveTo>
                <a:pt x="204996" y="2797373"/>
              </a:moveTo>
              <a:arcTo wR="1931434" hR="1931434" stAng="9201766" swAng="136032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D7AF19A-3A28-4651-9AB3-1EF200682FEA}">
      <dsp:nvSpPr>
        <dsp:cNvPr id="0" name=""/>
        <dsp:cNvSpPr/>
      </dsp:nvSpPr>
      <dsp:spPr>
        <a:xfrm>
          <a:off x="1534500"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Ability to adjust doses during sick days, exercise, etc.</a:t>
          </a:r>
        </a:p>
      </dsp:txBody>
      <dsp:txXfrm>
        <a:off x="1581676" y="1382500"/>
        <a:ext cx="1392440" cy="872063"/>
      </dsp:txXfrm>
    </dsp:sp>
    <dsp:sp modelId="{3462F25D-F339-4713-9202-15216FE7A9F7}">
      <dsp:nvSpPr>
        <dsp:cNvPr id="0" name=""/>
        <dsp:cNvSpPr/>
      </dsp:nvSpPr>
      <dsp:spPr>
        <a:xfrm>
          <a:off x="2183365" y="483943"/>
          <a:ext cx="3862868" cy="3862868"/>
        </a:xfrm>
        <a:custGeom>
          <a:avLst/>
          <a:gdLst/>
          <a:ahLst/>
          <a:cxnLst/>
          <a:rect l="0" t="0" r="0" b="0"/>
          <a:pathLst>
            <a:path>
              <a:moveTo>
                <a:pt x="464490" y="675044"/>
              </a:moveTo>
              <a:arcTo wR="1931434" hR="1931434" stAng="13234739" swAng="121231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Paediatric Diabetes - Jo Elford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BF333C-8CD4-479B-924F-B3BFE3DF5E09}" type="slidenum">
              <a:rPr lang="en-GB" smtClean="0"/>
              <a:t>‹#›</a:t>
            </a:fld>
            <a:endParaRPr lang="en-GB"/>
          </a:p>
        </p:txBody>
      </p:sp>
    </p:spTree>
    <p:extLst>
      <p:ext uri="{BB962C8B-B14F-4D97-AF65-F5344CB8AC3E}">
        <p14:creationId xmlns:p14="http://schemas.microsoft.com/office/powerpoint/2010/main" val="141550303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Paediatric Diabetes - Jo Elford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831B0F-9737-478E-BE38-0F28276A92F0}" type="slidenum">
              <a:rPr lang="en-GB" smtClean="0"/>
              <a:t>‹#›</a:t>
            </a:fld>
            <a:endParaRPr lang="en-GB"/>
          </a:p>
        </p:txBody>
      </p:sp>
    </p:spTree>
    <p:extLst>
      <p:ext uri="{BB962C8B-B14F-4D97-AF65-F5344CB8AC3E}">
        <p14:creationId xmlns:p14="http://schemas.microsoft.com/office/powerpoint/2010/main" val="178706344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GB"/>
          </a:p>
        </p:txBody>
      </p:sp>
      <p:sp>
        <p:nvSpPr>
          <p:cNvPr id="5" name="Date Placeholder 4"/>
          <p:cNvSpPr>
            <a:spLocks noGrp="1"/>
          </p:cNvSpPr>
          <p:nvPr>
            <p:ph type="dt" idx="11"/>
          </p:nvPr>
        </p:nvSpPr>
        <p:spPr/>
        <p:txBody>
          <a:bodyPr/>
          <a:lstStyle/>
          <a:p>
            <a:endParaRPr lang="en-GB"/>
          </a:p>
        </p:txBody>
      </p:sp>
      <p:sp>
        <p:nvSpPr>
          <p:cNvPr id="6" name="Footer Placeholder 5"/>
          <p:cNvSpPr>
            <a:spLocks noGrp="1"/>
          </p:cNvSpPr>
          <p:nvPr>
            <p:ph type="ftr" sz="quarter" idx="12"/>
          </p:nvPr>
        </p:nvSpPr>
        <p:spPr/>
        <p:txBody>
          <a:bodyPr/>
          <a:lstStyle/>
          <a:p>
            <a:r>
              <a:rPr lang="en-GB"/>
              <a:t>Paediatric Diabetes - Jo Elford</a:t>
            </a:r>
          </a:p>
        </p:txBody>
      </p:sp>
      <p:sp>
        <p:nvSpPr>
          <p:cNvPr id="7" name="Slide Number Placeholder 6"/>
          <p:cNvSpPr>
            <a:spLocks noGrp="1"/>
          </p:cNvSpPr>
          <p:nvPr>
            <p:ph type="sldNum" sz="quarter" idx="13"/>
          </p:nvPr>
        </p:nvSpPr>
        <p:spPr/>
        <p:txBody>
          <a:bodyPr/>
          <a:lstStyle/>
          <a:p>
            <a:fld id="{9B831B0F-9737-478E-BE38-0F28276A92F0}" type="slidenum">
              <a:rPr lang="en-GB" smtClean="0"/>
              <a:t>1</a:t>
            </a:fld>
            <a:endParaRPr lang="en-GB"/>
          </a:p>
        </p:txBody>
      </p:sp>
    </p:spTree>
    <p:extLst>
      <p:ext uri="{BB962C8B-B14F-4D97-AF65-F5344CB8AC3E}">
        <p14:creationId xmlns:p14="http://schemas.microsoft.com/office/powerpoint/2010/main" val="675248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B831B0F-9737-478E-BE38-0F28276A92F0}" type="slidenum">
              <a:rPr lang="en-GB" smtClean="0"/>
              <a:t>34</a:t>
            </a:fld>
            <a:endParaRPr lang="en-GB"/>
          </a:p>
        </p:txBody>
      </p:sp>
      <p:sp>
        <p:nvSpPr>
          <p:cNvPr id="5" name="Footer Placeholder 4"/>
          <p:cNvSpPr>
            <a:spLocks noGrp="1"/>
          </p:cNvSpPr>
          <p:nvPr>
            <p:ph type="ftr" sz="quarter" idx="11"/>
          </p:nvPr>
        </p:nvSpPr>
        <p:spPr/>
        <p:txBody>
          <a:bodyPr/>
          <a:lstStyle/>
          <a:p>
            <a:r>
              <a:rPr lang="en-GB"/>
              <a:t>Paediatric Diabetes - Jo Elford</a:t>
            </a:r>
          </a:p>
        </p:txBody>
      </p:sp>
      <p:sp>
        <p:nvSpPr>
          <p:cNvPr id="6" name="Date Placeholder 5"/>
          <p:cNvSpPr>
            <a:spLocks noGrp="1"/>
          </p:cNvSpPr>
          <p:nvPr>
            <p:ph type="dt" idx="12"/>
          </p:nvPr>
        </p:nvSpPr>
        <p:spPr/>
        <p:txBody>
          <a:bodyPr/>
          <a:lstStyle/>
          <a:p>
            <a:endParaRPr lang="en-GB"/>
          </a:p>
        </p:txBody>
      </p:sp>
      <p:sp>
        <p:nvSpPr>
          <p:cNvPr id="7" name="Header Placeholder 6"/>
          <p:cNvSpPr>
            <a:spLocks noGrp="1"/>
          </p:cNvSpPr>
          <p:nvPr>
            <p:ph type="hdr" sz="quarter" idx="13"/>
          </p:nvPr>
        </p:nvSpPr>
        <p:spPr/>
        <p:txBody>
          <a:bodyPr/>
          <a:lstStyle/>
          <a:p>
            <a:endParaRPr lang="en-GB"/>
          </a:p>
        </p:txBody>
      </p:sp>
    </p:spTree>
    <p:extLst>
      <p:ext uri="{BB962C8B-B14F-4D97-AF65-F5344CB8AC3E}">
        <p14:creationId xmlns:p14="http://schemas.microsoft.com/office/powerpoint/2010/main" val="2413919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831B0F-9737-478E-BE38-0F28276A92F0}" type="slidenum">
              <a:rPr lang="en-GB" smtClean="0"/>
              <a:t>35</a:t>
            </a:fld>
            <a:endParaRPr lang="en-GB"/>
          </a:p>
        </p:txBody>
      </p:sp>
      <p:sp>
        <p:nvSpPr>
          <p:cNvPr id="5" name="Footer Placeholder 4"/>
          <p:cNvSpPr>
            <a:spLocks noGrp="1"/>
          </p:cNvSpPr>
          <p:nvPr>
            <p:ph type="ftr" sz="quarter" idx="11"/>
          </p:nvPr>
        </p:nvSpPr>
        <p:spPr/>
        <p:txBody>
          <a:bodyPr/>
          <a:lstStyle/>
          <a:p>
            <a:r>
              <a:rPr lang="en-GB"/>
              <a:t>Paediatric Diabetes - Jo Elford</a:t>
            </a:r>
          </a:p>
        </p:txBody>
      </p:sp>
      <p:sp>
        <p:nvSpPr>
          <p:cNvPr id="6" name="Date Placeholder 5"/>
          <p:cNvSpPr>
            <a:spLocks noGrp="1"/>
          </p:cNvSpPr>
          <p:nvPr>
            <p:ph type="dt" idx="12"/>
          </p:nvPr>
        </p:nvSpPr>
        <p:spPr/>
        <p:txBody>
          <a:bodyPr/>
          <a:lstStyle/>
          <a:p>
            <a:endParaRPr lang="en-GB"/>
          </a:p>
        </p:txBody>
      </p:sp>
      <p:sp>
        <p:nvSpPr>
          <p:cNvPr id="7" name="Header Placeholder 6"/>
          <p:cNvSpPr>
            <a:spLocks noGrp="1"/>
          </p:cNvSpPr>
          <p:nvPr>
            <p:ph type="hdr" sz="quarter" idx="13"/>
          </p:nvPr>
        </p:nvSpPr>
        <p:spPr/>
        <p:txBody>
          <a:bodyPr/>
          <a:lstStyle/>
          <a:p>
            <a:endParaRPr lang="en-GB"/>
          </a:p>
        </p:txBody>
      </p:sp>
    </p:spTree>
    <p:extLst>
      <p:ext uri="{BB962C8B-B14F-4D97-AF65-F5344CB8AC3E}">
        <p14:creationId xmlns:p14="http://schemas.microsoft.com/office/powerpoint/2010/main" val="425775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r>
              <a:rPr lang="en-GB"/>
              <a:t>Paediatric Diabetes - Jo Elford</a:t>
            </a:r>
          </a:p>
        </p:txBody>
      </p:sp>
      <p:sp>
        <p:nvSpPr>
          <p:cNvPr id="5" name="Slide Number Placeholder 4"/>
          <p:cNvSpPr>
            <a:spLocks noGrp="1"/>
          </p:cNvSpPr>
          <p:nvPr>
            <p:ph type="sldNum" sz="quarter" idx="11"/>
          </p:nvPr>
        </p:nvSpPr>
        <p:spPr/>
        <p:txBody>
          <a:bodyPr/>
          <a:lstStyle/>
          <a:p>
            <a:fld id="{9B831B0F-9737-478E-BE38-0F28276A92F0}" type="slidenum">
              <a:rPr lang="en-GB" smtClean="0"/>
              <a:t>40</a:t>
            </a:fld>
            <a:endParaRPr lang="en-GB"/>
          </a:p>
        </p:txBody>
      </p:sp>
      <p:sp>
        <p:nvSpPr>
          <p:cNvPr id="6" name="Date Placeholder 5"/>
          <p:cNvSpPr>
            <a:spLocks noGrp="1"/>
          </p:cNvSpPr>
          <p:nvPr>
            <p:ph type="dt" idx="12"/>
          </p:nvPr>
        </p:nvSpPr>
        <p:spPr/>
        <p:txBody>
          <a:bodyPr/>
          <a:lstStyle/>
          <a:p>
            <a:endParaRPr lang="en-GB"/>
          </a:p>
        </p:txBody>
      </p:sp>
      <p:sp>
        <p:nvSpPr>
          <p:cNvPr id="7" name="Header Placeholder 6"/>
          <p:cNvSpPr>
            <a:spLocks noGrp="1"/>
          </p:cNvSpPr>
          <p:nvPr>
            <p:ph type="hdr" sz="quarter" idx="13"/>
          </p:nvPr>
        </p:nvSpPr>
        <p:spPr/>
        <p:txBody>
          <a:bodyPr/>
          <a:lstStyle/>
          <a:p>
            <a:endParaRPr lang="en-GB"/>
          </a:p>
        </p:txBody>
      </p:sp>
    </p:spTree>
    <p:extLst>
      <p:ext uri="{BB962C8B-B14F-4D97-AF65-F5344CB8AC3E}">
        <p14:creationId xmlns:p14="http://schemas.microsoft.com/office/powerpoint/2010/main" val="369240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831B0F-9737-478E-BE38-0F28276A92F0}" type="slidenum">
              <a:rPr lang="en-GB" smtClean="0"/>
              <a:t>48</a:t>
            </a:fld>
            <a:endParaRPr lang="en-GB"/>
          </a:p>
        </p:txBody>
      </p:sp>
      <p:sp>
        <p:nvSpPr>
          <p:cNvPr id="5" name="Footer Placeholder 4"/>
          <p:cNvSpPr>
            <a:spLocks noGrp="1"/>
          </p:cNvSpPr>
          <p:nvPr>
            <p:ph type="ftr" sz="quarter" idx="11"/>
          </p:nvPr>
        </p:nvSpPr>
        <p:spPr/>
        <p:txBody>
          <a:bodyPr/>
          <a:lstStyle/>
          <a:p>
            <a:r>
              <a:rPr lang="en-GB"/>
              <a:t>Paediatric Diabetes - Jo Elford</a:t>
            </a:r>
          </a:p>
        </p:txBody>
      </p:sp>
      <p:sp>
        <p:nvSpPr>
          <p:cNvPr id="6" name="Date Placeholder 5"/>
          <p:cNvSpPr>
            <a:spLocks noGrp="1"/>
          </p:cNvSpPr>
          <p:nvPr>
            <p:ph type="dt" idx="12"/>
          </p:nvPr>
        </p:nvSpPr>
        <p:spPr/>
        <p:txBody>
          <a:bodyPr/>
          <a:lstStyle/>
          <a:p>
            <a:endParaRPr lang="en-GB"/>
          </a:p>
        </p:txBody>
      </p:sp>
      <p:sp>
        <p:nvSpPr>
          <p:cNvPr id="7" name="Header Placeholder 6"/>
          <p:cNvSpPr>
            <a:spLocks noGrp="1"/>
          </p:cNvSpPr>
          <p:nvPr>
            <p:ph type="hdr" sz="quarter" idx="13"/>
          </p:nvPr>
        </p:nvSpPr>
        <p:spPr/>
        <p:txBody>
          <a:bodyPr/>
          <a:lstStyle/>
          <a:p>
            <a:endParaRPr lang="en-GB"/>
          </a:p>
        </p:txBody>
      </p:sp>
    </p:spTree>
    <p:extLst>
      <p:ext uri="{BB962C8B-B14F-4D97-AF65-F5344CB8AC3E}">
        <p14:creationId xmlns:p14="http://schemas.microsoft.com/office/powerpoint/2010/main" val="1671995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D91E8ED-FD8F-4299-A2FF-F5D29BF34ACE}" type="datetime1">
              <a:rPr lang="en-US" smtClean="0"/>
              <a:t>11/4/2025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372358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05772E5B-2479-4346-ACC3-2606D6571665}" type="datetime1">
              <a:rPr lang="en-US" smtClean="0"/>
              <a:t>11/4/2025</a:t>
            </a:fld>
            <a:endParaRPr lang="en-US"/>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240810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8B297051-93A3-41BD-A34C-64E149FB7888}" type="datetime1">
              <a:rPr lang="en-US" smtClean="0"/>
              <a:t>11/4/2025</a:t>
            </a:fld>
            <a:endParaRPr lang="en-US"/>
          </a:p>
        </p:txBody>
      </p:sp>
      <p:sp>
        <p:nvSpPr>
          <p:cNvPr id="5" name="Footer Placeholder 4"/>
          <p:cNvSpPr>
            <a:spLocks noGrp="1"/>
          </p:cNvSpPr>
          <p:nvPr>
            <p:ph type="ftr" sz="quarter" idx="11"/>
          </p:nvPr>
        </p:nvSpPr>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277607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AA91265-C7E9-4886-B205-11A58D637D76}" type="datetime1">
              <a:rPr lang="en-US" smtClean="0"/>
              <a:t>11/4/2025</a:t>
            </a:fld>
            <a:endParaRPr lang="en-US"/>
          </a:p>
        </p:txBody>
      </p:sp>
      <p:sp>
        <p:nvSpPr>
          <p:cNvPr id="5" name="Footer Placeholder 4"/>
          <p:cNvSpPr>
            <a:spLocks noGrp="1"/>
          </p:cNvSpPr>
          <p:nvPr>
            <p:ph type="ftr" sz="quarter" idx="11"/>
          </p:nvPr>
        </p:nvSpPr>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930034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A4D06AE2-14E4-4A22-A4C0-875F73F05C26}" type="datetime1">
              <a:rPr lang="en-US" smtClean="0"/>
              <a:t>11/4/2025</a:t>
            </a:fld>
            <a:endParaRPr lang="en-US"/>
          </a:p>
        </p:txBody>
      </p:sp>
      <p:sp>
        <p:nvSpPr>
          <p:cNvPr id="5" name="Footer Placeholder 4"/>
          <p:cNvSpPr>
            <a:spLocks noGrp="1"/>
          </p:cNvSpPr>
          <p:nvPr>
            <p:ph type="ftr" sz="quarter" idx="11"/>
          </p:nvPr>
        </p:nvSpPr>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93003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1A6DEC79-29A1-4D64-8E0F-720FA7AFD5C6}" type="datetime1">
              <a:rPr lang="en-US" smtClean="0"/>
              <a:t>11/4/2025</a:t>
            </a:fld>
            <a:endParaRPr lang="en-US"/>
          </a:p>
        </p:txBody>
      </p:sp>
      <p:sp>
        <p:nvSpPr>
          <p:cNvPr id="5" name="Footer Placeholder 4"/>
          <p:cNvSpPr>
            <a:spLocks noGrp="1"/>
          </p:cNvSpPr>
          <p:nvPr>
            <p:ph type="ftr" sz="quarter" idx="11"/>
          </p:nvPr>
        </p:nvSpPr>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93003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a:xfrm>
            <a:off x="457200" y="1632598"/>
            <a:ext cx="82296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384D4C89-5785-4A9D-99F8-4B973C6CE166}" type="datetime1">
              <a:rPr lang="en-US" smtClean="0"/>
              <a:t>11/4/2025</a:t>
            </a:fld>
            <a:endParaRPr lang="en-US"/>
          </a:p>
        </p:txBody>
      </p:sp>
      <p:sp>
        <p:nvSpPr>
          <p:cNvPr id="5" name="Footer Placeholder 4"/>
          <p:cNvSpPr>
            <a:spLocks noGrp="1"/>
          </p:cNvSpPr>
          <p:nvPr>
            <p:ph type="ftr" sz="quarter" idx="11"/>
          </p:nvPr>
        </p:nvSpPr>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93003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C6505BE3-0404-4D40-9A33-6BB272A252EB}" type="datetime1">
              <a:rPr lang="en-US" smtClean="0"/>
              <a:t>11/4/2025</a:t>
            </a:fld>
            <a:endParaRPr lang="en-US"/>
          </a:p>
        </p:txBody>
      </p:sp>
      <p:sp>
        <p:nvSpPr>
          <p:cNvPr id="5" name="Footer Placeholder 4"/>
          <p:cNvSpPr>
            <a:spLocks noGrp="1"/>
          </p:cNvSpPr>
          <p:nvPr>
            <p:ph type="ftr" sz="quarter" idx="11"/>
          </p:nvPr>
        </p:nvSpPr>
        <p:spPr/>
        <p:txBody>
          <a:bodyPr/>
          <a:lstStyle/>
          <a:p>
            <a:r>
              <a:rPr lang="en-US"/>
              <a:t>Paediatric Diabetes Jo Elford</a:t>
            </a:r>
          </a:p>
        </p:txBody>
      </p:sp>
      <p:sp>
        <p:nvSpPr>
          <p:cNvPr id="6" name="Slide Number Placeholder 5"/>
          <p:cNvSpPr>
            <a:spLocks noGrp="1"/>
          </p:cNvSpPr>
          <p:nvPr>
            <p:ph type="sldNum" sz="quarter" idx="12"/>
          </p:nvPr>
        </p:nvSpPr>
        <p:spPr/>
        <p:txBody>
          <a:bodyPr/>
          <a:lstStyle/>
          <a:p>
            <a:fld id="{7C6F5A48-4A6B-2E41-87C1-820C5E2E5ACF}" type="slidenum">
              <a:rPr lang="en-US" smtClean="0"/>
              <a:pPr/>
              <a:t>‹#›</a:t>
            </a:fld>
            <a:endParaRPr lang="en-US"/>
          </a:p>
        </p:txBody>
      </p:sp>
    </p:spTree>
    <p:extLst>
      <p:ext uri="{BB962C8B-B14F-4D97-AF65-F5344CB8AC3E}">
        <p14:creationId xmlns:p14="http://schemas.microsoft.com/office/powerpoint/2010/main" val="930034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2CFDFEEF-CF28-4259-92CC-E536D6BA035E}" type="datetime1">
              <a:rPr lang="en-US" smtClean="0"/>
              <a:t>11/4/2025</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9" name="Picture 8" descr="plain_flower_transparent.png"/>
          <p:cNvPicPr>
            <a:picLocks noChangeAspect="1"/>
          </p:cNvPicPr>
          <p:nvPr/>
        </p:nvPicPr>
        <p:blipFill>
          <a:blip r:embed="rId4"/>
          <a:stretch>
            <a:fillRect/>
          </a:stretch>
        </p:blipFill>
        <p:spPr>
          <a:xfrm>
            <a:off x="-497768" y="2737876"/>
            <a:ext cx="4247008" cy="4561226"/>
          </a:xfrm>
          <a:prstGeom prst="rect">
            <a:avLst/>
          </a:prstGeom>
        </p:spPr>
      </p:pic>
      <p:pic>
        <p:nvPicPr>
          <p:cNvPr id="10" name="Picture 9" descr="3_icons.png"/>
          <p:cNvPicPr>
            <a:picLocks noChangeAspect="1"/>
          </p:cNvPicPr>
          <p:nvPr/>
        </p:nvPicPr>
        <p:blipFill>
          <a:blip r:embed="rId5"/>
          <a:stretch>
            <a:fillRect/>
          </a:stretch>
        </p:blipFill>
        <p:spPr>
          <a:xfrm>
            <a:off x="6927205" y="6202213"/>
            <a:ext cx="1759595" cy="553744"/>
          </a:xfrm>
          <a:prstGeom prst="rect">
            <a:avLst/>
          </a:prstGeom>
        </p:spPr>
      </p:pic>
      <p:pic>
        <p:nvPicPr>
          <p:cNvPr id="13" name="Content Placeholder 4" descr="nhs_dudley.png"/>
          <p:cNvPicPr>
            <a:picLocks noChangeAspect="1"/>
          </p:cNvPicPr>
          <p:nvPr/>
        </p:nvPicPr>
        <p:blipFill>
          <a:blip r:embed="rId6"/>
          <a:srcRect t="-15120" b="-15120"/>
          <a:stretch>
            <a:fillRect/>
          </a:stretch>
        </p:blipFill>
        <p:spPr>
          <a:xfrm>
            <a:off x="7237398" y="134576"/>
            <a:ext cx="1718442" cy="945077"/>
          </a:xfrm>
          <a:prstGeom prst="rect">
            <a:avLst/>
          </a:prstGeom>
        </p:spPr>
      </p:pic>
      <p:sp>
        <p:nvSpPr>
          <p:cNvPr id="18" name="Title Placeholder 1"/>
          <p:cNvSpPr>
            <a:spLocks noGrp="1"/>
          </p:cNvSpPr>
          <p:nvPr>
            <p:ph type="title"/>
          </p:nvPr>
        </p:nvSpPr>
        <p:spPr>
          <a:xfrm>
            <a:off x="457200" y="541198"/>
            <a:ext cx="8229600" cy="971914"/>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800994736"/>
      </p:ext>
    </p:extLst>
  </p:cSld>
  <p:clrMap bg1="lt1" tx1="dk1" bg2="lt2" tx2="dk2" accent1="accent1" accent2="accent2" accent3="accent3" accent4="accent4" accent5="accent5" accent6="accent6" hlink="hlink" folHlink="folHlink"/>
  <p:sldLayoutIdLst>
    <p:sldLayoutId id="2147483674" r:id="rId1"/>
    <p:sldLayoutId id="2147483675" r:id="rId2"/>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colo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007"/>
            <a:ext cx="9144000" cy="709024"/>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6B628147-DC71-4A7C-971F-DCAE2F1B3EFB}" type="datetime1">
              <a:rPr lang="en-US" smtClean="0"/>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Paediatric Diabetes Jo Elford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8" name="Picture 7" descr="stri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08984"/>
            <a:ext cx="9144000" cy="91440"/>
          </a:xfrm>
          <a:prstGeom prst="rect">
            <a:avLst/>
          </a:prstGeom>
        </p:spPr>
      </p:pic>
      <p:pic>
        <p:nvPicPr>
          <p:cNvPr id="9" name="Picture 8" descr="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22" y="44624"/>
            <a:ext cx="1559570" cy="2348880"/>
          </a:xfrm>
          <a:prstGeom prst="rect">
            <a:avLst/>
          </a:prstGeom>
        </p:spPr>
      </p:pic>
      <p:pic>
        <p:nvPicPr>
          <p:cNvPr id="10" name="Picture 9" descr="hea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3429000"/>
            <a:ext cx="2736304" cy="2736304"/>
          </a:xfrm>
          <a:prstGeom prst="rect">
            <a:avLst/>
          </a:prstGeom>
        </p:spPr>
      </p:pic>
      <p:pic>
        <p:nvPicPr>
          <p:cNvPr id="12" name="Content Placeholder 4" descr="nhs_dudley.png"/>
          <p:cNvPicPr>
            <a:picLocks noChangeAspect="1"/>
          </p:cNvPicPr>
          <p:nvPr/>
        </p:nvPicPr>
        <p:blipFill>
          <a:blip r:embed="rId7"/>
          <a:srcRect t="-15120" b="-15120"/>
          <a:stretch>
            <a:fillRect/>
          </a:stretch>
        </p:blipFill>
        <p:spPr>
          <a:xfrm>
            <a:off x="7237398" y="134576"/>
            <a:ext cx="1718442" cy="945077"/>
          </a:xfrm>
          <a:prstGeom prst="rect">
            <a:avLst/>
          </a:prstGeom>
        </p:spPr>
      </p:pic>
    </p:spTree>
    <p:extLst>
      <p:ext uri="{BB962C8B-B14F-4D97-AF65-F5344CB8AC3E}">
        <p14:creationId xmlns:p14="http://schemas.microsoft.com/office/powerpoint/2010/main" val="3361379187"/>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10234"/>
            <a:ext cx="1656184" cy="250313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colou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007"/>
            <a:ext cx="9144000" cy="709024"/>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9CC3FD87-6791-45D3-A67B-BAD0FA492907}" type="datetime1">
              <a:rPr lang="en-US" smtClean="0"/>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Paediatric Diabetes Jo Elford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8" name="Picture 7" descr="stri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08984"/>
            <a:ext cx="9144000" cy="91440"/>
          </a:xfrm>
          <a:prstGeom prst="rect">
            <a:avLst/>
          </a:prstGeom>
        </p:spPr>
      </p:pic>
      <p:pic>
        <p:nvPicPr>
          <p:cNvPr id="10" name="Picture 9" descr="3_Service_Improv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381" y="3429000"/>
            <a:ext cx="2657083" cy="2657083"/>
          </a:xfrm>
          <a:prstGeom prst="rect">
            <a:avLst/>
          </a:prstGeom>
        </p:spPr>
      </p:pic>
      <p:pic>
        <p:nvPicPr>
          <p:cNvPr id="12" name="Content Placeholder 4" descr="nhs_dudley.png"/>
          <p:cNvPicPr>
            <a:picLocks noChangeAspect="1"/>
          </p:cNvPicPr>
          <p:nvPr/>
        </p:nvPicPr>
        <p:blipFill>
          <a:blip r:embed="rId7"/>
          <a:srcRect t="-15120" b="-15120"/>
          <a:stretch>
            <a:fillRect/>
          </a:stretch>
        </p:blipFill>
        <p:spPr>
          <a:xfrm>
            <a:off x="7237398" y="134576"/>
            <a:ext cx="1718442" cy="945077"/>
          </a:xfrm>
          <a:prstGeom prst="rect">
            <a:avLst/>
          </a:prstGeom>
        </p:spPr>
      </p:pic>
    </p:spTree>
    <p:extLst>
      <p:ext uri="{BB962C8B-B14F-4D97-AF65-F5344CB8AC3E}">
        <p14:creationId xmlns:p14="http://schemas.microsoft.com/office/powerpoint/2010/main" val="3577687591"/>
      </p:ext>
    </p:extLst>
  </p:cSld>
  <p:clrMap bg1="lt1" tx1="dk1" bg2="lt2" tx2="dk2" accent1="accent1" accent2="accent2" accent3="accent3" accent4="accent4" accent5="accent5" accent6="accent6" hlink="hlink" folHlink="folHlink"/>
  <p:sldLayoutIdLst>
    <p:sldLayoutId id="2147483664" r:id="rId1"/>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0"/>
            <a:ext cx="1834467" cy="234888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colou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007"/>
            <a:ext cx="9144000" cy="709024"/>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FE4A4C90-DC11-42C8-B654-410414BBAD35}" type="datetime1">
              <a:rPr lang="en-US" smtClean="0"/>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Paediatric Diabetes Jo Elford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8" name="Picture 7" descr="stri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08984"/>
            <a:ext cx="9144000" cy="91440"/>
          </a:xfrm>
          <a:prstGeom prst="rect">
            <a:avLst/>
          </a:prstGeom>
        </p:spPr>
      </p:pic>
      <p:pic>
        <p:nvPicPr>
          <p:cNvPr id="10" name="Picture 9" descr="4_People_Wor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6796" y="3428999"/>
            <a:ext cx="2697163" cy="2697163"/>
          </a:xfrm>
          <a:prstGeom prst="rect">
            <a:avLst/>
          </a:prstGeom>
        </p:spPr>
      </p:pic>
      <p:pic>
        <p:nvPicPr>
          <p:cNvPr id="12" name="Content Placeholder 4" descr="nhs_dudley.png"/>
          <p:cNvPicPr>
            <a:picLocks noChangeAspect="1"/>
          </p:cNvPicPr>
          <p:nvPr/>
        </p:nvPicPr>
        <p:blipFill>
          <a:blip r:embed="rId7"/>
          <a:srcRect t="-15120" b="-15120"/>
          <a:stretch>
            <a:fillRect/>
          </a:stretch>
        </p:blipFill>
        <p:spPr>
          <a:xfrm>
            <a:off x="7237398" y="134576"/>
            <a:ext cx="1718442" cy="945077"/>
          </a:xfrm>
          <a:prstGeom prst="rect">
            <a:avLst/>
          </a:prstGeom>
        </p:spPr>
      </p:pic>
    </p:spTree>
    <p:extLst>
      <p:ext uri="{BB962C8B-B14F-4D97-AF65-F5344CB8AC3E}">
        <p14:creationId xmlns:p14="http://schemas.microsoft.com/office/powerpoint/2010/main" val="3577687591"/>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0"/>
            <a:ext cx="1567735" cy="234888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colou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007"/>
            <a:ext cx="9144000" cy="709024"/>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23BF357B-1831-4FC7-93FE-40411153C944}" type="datetime1">
              <a:rPr lang="en-US" smtClean="0"/>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Paediatric Diabetes Jo Elford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8" name="Picture 7" descr="stri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08984"/>
            <a:ext cx="9144000" cy="91440"/>
          </a:xfrm>
          <a:prstGeom prst="rect">
            <a:avLst/>
          </a:prstGeom>
        </p:spPr>
      </p:pic>
      <p:pic>
        <p:nvPicPr>
          <p:cNvPr id="10" name="Picture 9" descr="5_Make_u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5966" y="3429000"/>
            <a:ext cx="2718522" cy="2718522"/>
          </a:xfrm>
          <a:prstGeom prst="rect">
            <a:avLst/>
          </a:prstGeom>
        </p:spPr>
      </p:pic>
      <p:pic>
        <p:nvPicPr>
          <p:cNvPr id="12" name="Content Placeholder 4" descr="nhs_dudley.png"/>
          <p:cNvPicPr>
            <a:picLocks noChangeAspect="1"/>
          </p:cNvPicPr>
          <p:nvPr/>
        </p:nvPicPr>
        <p:blipFill>
          <a:blip r:embed="rId7"/>
          <a:srcRect t="-15120" b="-15120"/>
          <a:stretch>
            <a:fillRect/>
          </a:stretch>
        </p:blipFill>
        <p:spPr>
          <a:xfrm>
            <a:off x="7237398" y="134576"/>
            <a:ext cx="1718442" cy="945077"/>
          </a:xfrm>
          <a:prstGeom prst="rect">
            <a:avLst/>
          </a:prstGeom>
        </p:spPr>
      </p:pic>
    </p:spTree>
    <p:extLst>
      <p:ext uri="{BB962C8B-B14F-4D97-AF65-F5344CB8AC3E}">
        <p14:creationId xmlns:p14="http://schemas.microsoft.com/office/powerpoint/2010/main" val="3577687591"/>
      </p:ext>
    </p:extLst>
  </p:cSld>
  <p:clrMap bg1="lt1" tx1="dk1" bg2="lt2" tx2="dk2" accent1="accent1" accent2="accent2" accent3="accent3" accent4="accent4" accent5="accent5" accent6="accent6" hlink="hlink" folHlink="folHlink"/>
  <p:sldLayoutIdLst>
    <p:sldLayoutId id="2147483668" r:id="rId1"/>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 y="0"/>
            <a:ext cx="1567735" cy="234888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colou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007"/>
            <a:ext cx="9144000" cy="709024"/>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F7934E01-50A3-45D1-A57B-36134A9B1A42}" type="datetime1">
              <a:rPr lang="en-US" smtClean="0"/>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Paediatric Diabetes Jo Elford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8" name="Picture 7" descr="stri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08984"/>
            <a:ext cx="9144000" cy="91440"/>
          </a:xfrm>
          <a:prstGeom prst="rect">
            <a:avLst/>
          </a:prstGeom>
        </p:spPr>
      </p:pic>
      <p:pic>
        <p:nvPicPr>
          <p:cNvPr id="10" name="Picture 9" descr="6_Futur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3429000"/>
            <a:ext cx="2708920" cy="2708920"/>
          </a:xfrm>
          <a:prstGeom prst="rect">
            <a:avLst/>
          </a:prstGeom>
        </p:spPr>
      </p:pic>
      <p:pic>
        <p:nvPicPr>
          <p:cNvPr id="12" name="Content Placeholder 4" descr="nhs_dudley.png"/>
          <p:cNvPicPr>
            <a:picLocks noChangeAspect="1"/>
          </p:cNvPicPr>
          <p:nvPr/>
        </p:nvPicPr>
        <p:blipFill>
          <a:blip r:embed="rId7"/>
          <a:srcRect t="-15120" b="-15120"/>
          <a:stretch>
            <a:fillRect/>
          </a:stretch>
        </p:blipFill>
        <p:spPr>
          <a:xfrm>
            <a:off x="7237398" y="134576"/>
            <a:ext cx="1718442" cy="945077"/>
          </a:xfrm>
          <a:prstGeom prst="rect">
            <a:avLst/>
          </a:prstGeom>
        </p:spPr>
      </p:pic>
    </p:spTree>
    <p:extLst>
      <p:ext uri="{BB962C8B-B14F-4D97-AF65-F5344CB8AC3E}">
        <p14:creationId xmlns:p14="http://schemas.microsoft.com/office/powerpoint/2010/main" val="3577687591"/>
      </p:ext>
    </p:extLst>
  </p:cSld>
  <p:clrMap bg1="lt1" tx1="dk1" bg2="lt2" tx2="dk2" accent1="accent1" accent2="accent2" accent3="accent3" accent4="accent4" accent5="accent5" accent6="accent6" hlink="hlink" folHlink="folHlink"/>
  <p:sldLayoutIdLst>
    <p:sldLayoutId id="2147483670" r:id="rId1"/>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colo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8007"/>
            <a:ext cx="9144000" cy="709024"/>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bg1"/>
                </a:solidFill>
                <a:latin typeface="Frutiger LT 55 Roman"/>
                <a:cs typeface="Frutiger LT 55 Roman"/>
              </a:defRPr>
            </a:lvl1pPr>
          </a:lstStyle>
          <a:p>
            <a:fld id="{A0C4CC93-2630-4919-B575-D3FC5350FE2D}" type="datetime1">
              <a:rPr lang="en-US" smtClean="0"/>
              <a:t>11/4/2025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Paediatric Diabetes Jo Elford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FFFFFF"/>
                </a:solidFill>
                <a:latin typeface="Frutiger LT 55 Roman"/>
                <a:cs typeface="Frutiger LT 55 Roman"/>
              </a:defRPr>
            </a:lvl1pPr>
          </a:lstStyle>
          <a:p>
            <a:r>
              <a:rPr lang="en-US" dirty="0"/>
              <a:t>Strategy 2019 - 2021</a:t>
            </a:r>
          </a:p>
        </p:txBody>
      </p:sp>
      <p:pic>
        <p:nvPicPr>
          <p:cNvPr id="8" name="Picture 7" descr="stri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08984"/>
            <a:ext cx="9144000" cy="91440"/>
          </a:xfrm>
          <a:prstGeom prst="rect">
            <a:avLst/>
          </a:prstGeom>
        </p:spPr>
      </p:pic>
      <p:pic>
        <p:nvPicPr>
          <p:cNvPr id="9" name="Content Placeholder 4" descr="nhs_dudley.png"/>
          <p:cNvPicPr>
            <a:picLocks noChangeAspect="1"/>
          </p:cNvPicPr>
          <p:nvPr/>
        </p:nvPicPr>
        <p:blipFill>
          <a:blip r:embed="rId5"/>
          <a:srcRect t="-15120" b="-15120"/>
          <a:stretch>
            <a:fillRect/>
          </a:stretch>
        </p:blipFill>
        <p:spPr>
          <a:xfrm>
            <a:off x="7237398" y="134576"/>
            <a:ext cx="1718442" cy="945077"/>
          </a:xfrm>
          <a:prstGeom prst="rect">
            <a:avLst/>
          </a:prstGeom>
        </p:spPr>
      </p:pic>
    </p:spTree>
    <p:extLst>
      <p:ext uri="{BB962C8B-B14F-4D97-AF65-F5344CB8AC3E}">
        <p14:creationId xmlns:p14="http://schemas.microsoft.com/office/powerpoint/2010/main" val="3577687591"/>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457200" rtl="0" eaLnBrk="1" latinLnBrk="0" hangingPunct="1">
        <a:spcBef>
          <a:spcPct val="0"/>
        </a:spcBef>
        <a:buNone/>
        <a:defRPr sz="3300" b="1" kern="1200">
          <a:solidFill>
            <a:srgbClr val="184FA6"/>
          </a:solidFill>
          <a:latin typeface="Frutiger  "/>
          <a:ea typeface="+mj-ea"/>
          <a:cs typeface="Frutiger  "/>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em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Layout" Target="../diagrams/layout6.xml"/><Relationship Id="rId7" Type="http://schemas.openxmlformats.org/officeDocument/2006/relationships/image" Target="../media/image3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thehub/paediatrics/SiteAssets/Diabetes/Diabetes%20daily%20record%20sheet.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e-lfh.org.uk/"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thehub/learning-development/SiteAssets/e-LfH%20Guide%2012.2019.AEB.pdf"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tresiba.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thehub/c/documents/leaflets/Documents/Diabetes%20and%20diet%20-%20multiple%20daily%20injections%20(paediatric)%20V3%20UR.pdf"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www.digibete.org/carbohydrate-countin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digibete.org/technology-innovation-hybrid-closed-loop-systems/"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dgft.paediatric.diabetes@nhs.net"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digibete.org" TargetMode="External"/><Relationship Id="rId7" Type="http://schemas.openxmlformats.org/officeDocument/2006/relationships/hyperlink" Target="http://www.ispad.org/" TargetMode="External"/><Relationship Id="rId2" Type="http://schemas.openxmlformats.org/officeDocument/2006/relationships/hyperlink" Target="https://portal.e-lfh.org.uk/" TargetMode="External"/><Relationship Id="rId1" Type="http://schemas.openxmlformats.org/officeDocument/2006/relationships/slideLayout" Target="../slideLayouts/slideLayout2.xml"/><Relationship Id="rId6" Type="http://schemas.openxmlformats.org/officeDocument/2006/relationships/hyperlink" Target="http://www.bpsed.org.uk/" TargetMode="External"/><Relationship Id="rId5" Type="http://schemas.openxmlformats.org/officeDocument/2006/relationships/hyperlink" Target="http://www.jdrf.org.uk/" TargetMode="External"/><Relationship Id="rId4" Type="http://schemas.openxmlformats.org/officeDocument/2006/relationships/hyperlink" Target="http://www.diabetes.org.uk/"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descr="NHS_logo_white.png"/>
          <p:cNvPicPr>
            <a:picLocks noChangeAspect="1"/>
          </p:cNvPicPr>
          <p:nvPr/>
        </p:nvPicPr>
        <p:blipFill>
          <a:blip r:embed="rId4"/>
          <a:stretch>
            <a:fillRect/>
          </a:stretch>
        </p:blipFill>
        <p:spPr>
          <a:xfrm>
            <a:off x="7080328" y="241101"/>
            <a:ext cx="1835724" cy="760271"/>
          </a:xfrm>
          <a:prstGeom prst="rect">
            <a:avLst/>
          </a:prstGeom>
        </p:spPr>
      </p:pic>
      <p:sp>
        <p:nvSpPr>
          <p:cNvPr id="11" name="TextBox 10"/>
          <p:cNvSpPr txBox="1"/>
          <p:nvPr/>
        </p:nvSpPr>
        <p:spPr>
          <a:xfrm>
            <a:off x="426648" y="1001372"/>
            <a:ext cx="8418076" cy="1569660"/>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Paediatric Diabetes – Mandatory Training</a:t>
            </a:r>
          </a:p>
          <a:p>
            <a:endParaRPr lang="en-GB" sz="3200" b="1" dirty="0">
              <a:solidFill>
                <a:schemeClr val="bg1"/>
              </a:solidFill>
              <a:latin typeface="Arial" panose="020B0604020202020204" pitchFamily="34" charset="0"/>
              <a:cs typeface="Arial" panose="020B0604020202020204" pitchFamily="34" charset="0"/>
            </a:endParaRPr>
          </a:p>
          <a:p>
            <a:endParaRPr lang="en-GB" sz="3200" b="1" dirty="0">
              <a:solidFill>
                <a:schemeClr val="bg1"/>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10508" b="8489"/>
          <a:stretch/>
        </p:blipFill>
        <p:spPr bwMode="auto">
          <a:xfrm>
            <a:off x="7870613" y="5171930"/>
            <a:ext cx="1161553" cy="158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682" y="5198503"/>
            <a:ext cx="1182596" cy="157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8877"/>
          <a:stretch/>
        </p:blipFill>
        <p:spPr bwMode="auto">
          <a:xfrm>
            <a:off x="6730439" y="5171930"/>
            <a:ext cx="983059" cy="159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t="7803" b="18447"/>
          <a:stretch/>
        </p:blipFill>
        <p:spPr bwMode="auto">
          <a:xfrm>
            <a:off x="5329302" y="5212675"/>
            <a:ext cx="1152485" cy="151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A person wearing glasses&#10;&#10;Description automatically generated with low confidence"/>
          <p:cNvPicPr/>
          <p:nvPr/>
        </p:nvPicPr>
        <p:blipFill>
          <a:blip r:embed="rId9" cstate="print">
            <a:extLst>
              <a:ext uri="{28A0092B-C50C-407E-A947-70E740481C1C}">
                <a14:useLocalDpi xmlns:a14="http://schemas.microsoft.com/office/drawing/2010/main" val="0"/>
              </a:ext>
            </a:extLst>
          </a:blip>
          <a:stretch>
            <a:fillRect/>
          </a:stretch>
        </p:blipFill>
        <p:spPr>
          <a:xfrm>
            <a:off x="2968965" y="5209348"/>
            <a:ext cx="965000" cy="1555105"/>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8B9E35DD-D61C-98F0-3142-425370CD9A18}"/>
              </a:ext>
            </a:extLst>
          </p:cNvPr>
          <p:cNvPicPr>
            <a:picLocks noChangeAspect="1"/>
          </p:cNvPicPr>
          <p:nvPr/>
        </p:nvPicPr>
        <p:blipFill>
          <a:blip r:embed="rId10"/>
          <a:stretch>
            <a:fillRect/>
          </a:stretch>
        </p:blipFill>
        <p:spPr>
          <a:xfrm>
            <a:off x="7937780" y="3600955"/>
            <a:ext cx="1026678" cy="1537488"/>
          </a:xfrm>
          <a:prstGeom prst="rect">
            <a:avLst/>
          </a:prstGeom>
        </p:spPr>
      </p:pic>
      <p:pic>
        <p:nvPicPr>
          <p:cNvPr id="4" name="Picture 3" descr="A person with dark hair wearing a black shirt&#10;&#10;Description automatically generated">
            <a:extLst>
              <a:ext uri="{FF2B5EF4-FFF2-40B4-BE49-F238E27FC236}">
                <a16:creationId xmlns:a16="http://schemas.microsoft.com/office/drawing/2014/main" id="{B6C47CDE-1CEF-B1B4-7FF0-261D41A14F2B}"/>
              </a:ext>
            </a:extLst>
          </p:cNvPr>
          <p:cNvPicPr>
            <a:picLocks noChangeAspect="1"/>
          </p:cNvPicPr>
          <p:nvPr/>
        </p:nvPicPr>
        <p:blipFill>
          <a:blip r:embed="rId11"/>
          <a:stretch>
            <a:fillRect/>
          </a:stretch>
        </p:blipFill>
        <p:spPr>
          <a:xfrm>
            <a:off x="2572" y="5178902"/>
            <a:ext cx="1421078" cy="1608293"/>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2A9946B0-5A7C-4404-4073-E6BA3B998871}"/>
              </a:ext>
            </a:extLst>
          </p:cNvPr>
          <p:cNvPicPr>
            <a:picLocks noChangeAspect="1"/>
          </p:cNvPicPr>
          <p:nvPr/>
        </p:nvPicPr>
        <p:blipFill>
          <a:blip r:embed="rId12"/>
          <a:stretch>
            <a:fillRect/>
          </a:stretch>
        </p:blipFill>
        <p:spPr>
          <a:xfrm>
            <a:off x="107645" y="3428999"/>
            <a:ext cx="1221046" cy="1648753"/>
          </a:xfrm>
          <a:prstGeom prst="rect">
            <a:avLst/>
          </a:prstGeom>
        </p:spPr>
      </p:pic>
      <p:pic>
        <p:nvPicPr>
          <p:cNvPr id="6" name="Picture 5" descr="A person wearing glasses and a teal shirt&#10;&#10;Description automatically generated">
            <a:extLst>
              <a:ext uri="{FF2B5EF4-FFF2-40B4-BE49-F238E27FC236}">
                <a16:creationId xmlns:a16="http://schemas.microsoft.com/office/drawing/2014/main" id="{E4C222D0-E383-EC6B-5256-4A58F4778B07}"/>
              </a:ext>
            </a:extLst>
          </p:cNvPr>
          <p:cNvPicPr>
            <a:picLocks noChangeAspect="1"/>
          </p:cNvPicPr>
          <p:nvPr/>
        </p:nvPicPr>
        <p:blipFill rotWithShape="1">
          <a:blip r:embed="rId13"/>
          <a:srcRect l="4950" t="17957" r="-2970" b="10898"/>
          <a:stretch/>
        </p:blipFill>
        <p:spPr>
          <a:xfrm>
            <a:off x="4179628" y="5178500"/>
            <a:ext cx="1003977" cy="1615451"/>
          </a:xfrm>
          <a:prstGeom prst="rect">
            <a:avLst/>
          </a:prstGeom>
        </p:spPr>
      </p:pic>
      <p:pic>
        <p:nvPicPr>
          <p:cNvPr id="7" name="Picture 6" descr="A person smiling at the camera&#10;&#10;Description automatically generated">
            <a:extLst>
              <a:ext uri="{FF2B5EF4-FFF2-40B4-BE49-F238E27FC236}">
                <a16:creationId xmlns:a16="http://schemas.microsoft.com/office/drawing/2014/main" id="{3EDA0A95-D7EB-AA87-4D19-B73A122B1644}"/>
              </a:ext>
            </a:extLst>
          </p:cNvPr>
          <p:cNvPicPr>
            <a:picLocks noChangeAspect="1"/>
          </p:cNvPicPr>
          <p:nvPr/>
        </p:nvPicPr>
        <p:blipFill>
          <a:blip r:embed="rId14"/>
          <a:stretch>
            <a:fillRect/>
          </a:stretch>
        </p:blipFill>
        <p:spPr>
          <a:xfrm>
            <a:off x="6675761" y="3557544"/>
            <a:ext cx="1042188" cy="1624309"/>
          </a:xfrm>
          <a:prstGeom prst="rect">
            <a:avLst/>
          </a:prstGeom>
        </p:spPr>
      </p:pic>
    </p:spTree>
    <p:extLst>
      <p:ext uri="{BB962C8B-B14F-4D97-AF65-F5344CB8AC3E}">
        <p14:creationId xmlns:p14="http://schemas.microsoft.com/office/powerpoint/2010/main" val="159809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457200"/>
            <a:ext cx="8386549" cy="1143000"/>
          </a:xfrm>
        </p:spPr>
        <p:txBody>
          <a:bodyPr>
            <a:normAutofit fontScale="90000"/>
          </a:bodyPr>
          <a:lstStyle/>
          <a:p>
            <a:br>
              <a:rPr lang="en-GB" dirty="0"/>
            </a:br>
            <a:br>
              <a:rPr lang="en-GB" dirty="0"/>
            </a:br>
            <a:r>
              <a:rPr lang="en-GB" dirty="0"/>
              <a:t>Incidence and Prevalence of Type 1 Diabetes</a:t>
            </a:r>
            <a:br>
              <a:rPr lang="en-GB" dirty="0"/>
            </a:br>
            <a:endParaRPr lang="en-GB" dirty="0"/>
          </a:p>
        </p:txBody>
      </p:sp>
      <p:sp>
        <p:nvSpPr>
          <p:cNvPr id="3" name="Content Placeholder 2"/>
          <p:cNvSpPr>
            <a:spLocks noGrp="1"/>
          </p:cNvSpPr>
          <p:nvPr>
            <p:ph idx="1"/>
          </p:nvPr>
        </p:nvSpPr>
        <p:spPr>
          <a:xfrm>
            <a:off x="457200" y="1600200"/>
            <a:ext cx="8229600" cy="4868839"/>
          </a:xfrm>
        </p:spPr>
        <p:txBody>
          <a:bodyPr>
            <a:normAutofit lnSpcReduction="10000"/>
          </a:bodyPr>
          <a:lstStyle/>
          <a:p>
            <a:r>
              <a:rPr lang="en-GB" dirty="0"/>
              <a:t>Type 1 diabetes accounts for 95% of all childhood and adolescent diabetes, but only 5-10% of overall diabetes (both adults and children)</a:t>
            </a:r>
          </a:p>
          <a:p>
            <a:r>
              <a:rPr lang="en-GB" dirty="0"/>
              <a:t>The incidence of type 1 diabetes in children under the age of 15 is 196.4/100 000</a:t>
            </a:r>
          </a:p>
          <a:p>
            <a:r>
              <a:rPr lang="en-GB" dirty="0"/>
              <a:t>28,597 children and young people in the UK with type 1 diabetes</a:t>
            </a:r>
          </a:p>
          <a:p>
            <a:r>
              <a:rPr lang="en-GB" dirty="0"/>
              <a:t>The incidence is rising by almost 2% a year.              </a:t>
            </a:r>
            <a:r>
              <a:rPr lang="en-GB" sz="1900" dirty="0"/>
              <a:t>(NATIONAL PAEDIATRIC DIABETES AUDIT 2018/19)</a:t>
            </a:r>
          </a:p>
        </p:txBody>
      </p:sp>
      <p:sp>
        <p:nvSpPr>
          <p:cNvPr id="4" name="Slide Number Placeholder 3"/>
          <p:cNvSpPr>
            <a:spLocks noGrp="1"/>
          </p:cNvSpPr>
          <p:nvPr>
            <p:ph type="sldNum" sz="quarter" idx="12"/>
          </p:nvPr>
        </p:nvSpPr>
        <p:spPr/>
        <p:txBody>
          <a:bodyPr/>
          <a:lstStyle/>
          <a:p>
            <a:fld id="{7C6F5A48-4A6B-2E41-87C1-820C5E2E5ACF}" type="slidenum">
              <a:rPr lang="en-US" smtClean="0"/>
              <a:pPr/>
              <a:t>10</a:t>
            </a:fld>
            <a:endParaRPr lang="en-US"/>
          </a:p>
        </p:txBody>
      </p:sp>
    </p:spTree>
    <p:extLst>
      <p:ext uri="{BB962C8B-B14F-4D97-AF65-F5344CB8AC3E}">
        <p14:creationId xmlns:p14="http://schemas.microsoft.com/office/powerpoint/2010/main" val="399226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Differences between Type 1 &amp; Type2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1720103"/>
              </p:ext>
            </p:extLst>
          </p:nvPr>
        </p:nvGraphicFramePr>
        <p:xfrm>
          <a:off x="457200" y="1805781"/>
          <a:ext cx="8229600" cy="3927362"/>
        </p:xfrm>
        <a:graphic>
          <a:graphicData uri="http://schemas.openxmlformats.org/drawingml/2006/table">
            <a:tbl>
              <a:tblPr>
                <a:tableStyleId>{35758FB7-9AC5-4552-8A53-C91805E547FA}</a:tableStyleId>
              </a:tblPr>
              <a:tblGrid>
                <a:gridCol w="1270000">
                  <a:extLst>
                    <a:ext uri="{9D8B030D-6E8A-4147-A177-3AD203B41FA5}">
                      <a16:colId xmlns:a16="http://schemas.microsoft.com/office/drawing/2014/main" val="20000"/>
                    </a:ext>
                  </a:extLst>
                </a:gridCol>
                <a:gridCol w="3251200">
                  <a:extLst>
                    <a:ext uri="{9D8B030D-6E8A-4147-A177-3AD203B41FA5}">
                      <a16:colId xmlns:a16="http://schemas.microsoft.com/office/drawing/2014/main" val="20001"/>
                    </a:ext>
                  </a:extLst>
                </a:gridCol>
                <a:gridCol w="3708400">
                  <a:extLst>
                    <a:ext uri="{9D8B030D-6E8A-4147-A177-3AD203B41FA5}">
                      <a16:colId xmlns:a16="http://schemas.microsoft.com/office/drawing/2014/main" val="20002"/>
                    </a:ext>
                  </a:extLst>
                </a:gridCol>
              </a:tblGrid>
              <a:tr h="0">
                <a:tc>
                  <a:txBody>
                    <a:bodyPr/>
                    <a:lstStyle/>
                    <a:p>
                      <a:endParaRPr lang="en-GB" dirty="0"/>
                    </a:p>
                  </a:txBody>
                  <a:tcPr anchor="ctr"/>
                </a:tc>
                <a:tc>
                  <a:txBody>
                    <a:bodyPr/>
                    <a:lstStyle/>
                    <a:p>
                      <a:r>
                        <a:rPr lang="en-GB" dirty="0"/>
                        <a:t>Type 1 Diabetes</a:t>
                      </a:r>
                    </a:p>
                  </a:txBody>
                  <a:tcPr anchor="ctr"/>
                </a:tc>
                <a:tc>
                  <a:txBody>
                    <a:bodyPr/>
                    <a:lstStyle/>
                    <a:p>
                      <a:r>
                        <a:rPr lang="en-GB" dirty="0"/>
                        <a:t>Type 2 Diabetes</a:t>
                      </a:r>
                    </a:p>
                  </a:txBody>
                  <a:tcPr anchor="ctr"/>
                </a:tc>
                <a:extLst>
                  <a:ext uri="{0D108BD9-81ED-4DB2-BD59-A6C34878D82A}">
                    <a16:rowId xmlns:a16="http://schemas.microsoft.com/office/drawing/2014/main" val="10000"/>
                  </a:ext>
                </a:extLst>
              </a:tr>
              <a:tr h="1195773">
                <a:tc>
                  <a:txBody>
                    <a:bodyPr/>
                    <a:lstStyle/>
                    <a:p>
                      <a:r>
                        <a:rPr lang="en-GB"/>
                        <a:t>Cause</a:t>
                      </a:r>
                    </a:p>
                  </a:txBody>
                  <a:tcPr anchor="ctr"/>
                </a:tc>
                <a:tc>
                  <a:txBody>
                    <a:bodyPr/>
                    <a:lstStyle/>
                    <a:p>
                      <a:r>
                        <a:rPr lang="en-GB" dirty="0"/>
                        <a:t>Pancreas stops producing insulin</a:t>
                      </a:r>
                    </a:p>
                  </a:txBody>
                  <a:tcPr anchor="ctr"/>
                </a:tc>
                <a:tc>
                  <a:txBody>
                    <a:bodyPr/>
                    <a:lstStyle/>
                    <a:p>
                      <a:r>
                        <a:rPr lang="en-GB" dirty="0"/>
                        <a:t>Pancreas produces inadequate amounts of insulin and/or the cells of the body become resistant to insulin</a:t>
                      </a:r>
                    </a:p>
                  </a:txBody>
                  <a:tcPr anchor="ctr"/>
                </a:tc>
                <a:extLst>
                  <a:ext uri="{0D108BD9-81ED-4DB2-BD59-A6C34878D82A}">
                    <a16:rowId xmlns:a16="http://schemas.microsoft.com/office/drawing/2014/main" val="10001"/>
                  </a:ext>
                </a:extLst>
              </a:tr>
              <a:tr h="2365829">
                <a:tc>
                  <a:txBody>
                    <a:bodyPr/>
                    <a:lstStyle/>
                    <a:p>
                      <a:r>
                        <a:rPr lang="en-GB"/>
                        <a:t>Treatment</a:t>
                      </a:r>
                    </a:p>
                  </a:txBody>
                  <a:tcPr anchor="ctr"/>
                </a:tc>
                <a:tc>
                  <a:txBody>
                    <a:bodyPr/>
                    <a:lstStyle/>
                    <a:p>
                      <a:r>
                        <a:rPr lang="en-GB" dirty="0"/>
                        <a:t>Tablets won't work as no insulin is being produced at all. The patient therefore needs to be given insulin, which is a hormone that would be digested if administered orally (hence the need for injections)</a:t>
                      </a:r>
                    </a:p>
                  </a:txBody>
                  <a:tcPr anchor="ctr"/>
                </a:tc>
                <a:tc>
                  <a:txBody>
                    <a:bodyPr/>
                    <a:lstStyle/>
                    <a:p>
                      <a:r>
                        <a:rPr lang="en-GB" dirty="0"/>
                        <a:t>Diet and Lifestyle changes.</a:t>
                      </a:r>
                    </a:p>
                    <a:p>
                      <a:endParaRPr lang="en-GB" dirty="0"/>
                    </a:p>
                    <a:p>
                      <a:r>
                        <a:rPr lang="en-GB" dirty="0"/>
                        <a:t>Patients can take tablets to make them more sensitive to insulin that is produced and also to influence the pancreas to produce more insulin. </a:t>
                      </a:r>
                    </a:p>
                    <a:p>
                      <a:endParaRPr lang="en-GB" dirty="0"/>
                    </a:p>
                    <a:p>
                      <a:r>
                        <a:rPr lang="en-GB" dirty="0"/>
                        <a:t>They may also need insulin</a:t>
                      </a:r>
                      <a:r>
                        <a:rPr lang="en-GB" baseline="0" dirty="0"/>
                        <a:t> injections.</a:t>
                      </a:r>
                      <a:endParaRPr lang="en-GB" dirty="0"/>
                    </a:p>
                  </a:txBody>
                  <a:tcPr anchor="ct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7C6F5A48-4A6B-2E41-87C1-820C5E2E5ACF}" type="slidenum">
              <a:rPr lang="en-US" smtClean="0"/>
              <a:pPr/>
              <a:t>11</a:t>
            </a:fld>
            <a:endParaRPr lang="en-US"/>
          </a:p>
        </p:txBody>
      </p:sp>
    </p:spTree>
    <p:extLst>
      <p:ext uri="{BB962C8B-B14F-4D97-AF65-F5344CB8AC3E}">
        <p14:creationId xmlns:p14="http://schemas.microsoft.com/office/powerpoint/2010/main" val="2992279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Messages on Diagnosis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0406291"/>
              </p:ext>
            </p:extLst>
          </p:nvPr>
        </p:nvGraphicFramePr>
        <p:xfrm>
          <a:off x="457197" y="162768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360223" y="2967335"/>
            <a:ext cx="2423549" cy="2308324"/>
          </a:xfrm>
          <a:prstGeom prst="rect">
            <a:avLst/>
          </a:prstGeom>
          <a:noFill/>
        </p:spPr>
        <p:txBody>
          <a:bodyPr wrap="none" lIns="91440" tIns="45720" rIns="91440" bIns="45720">
            <a:spAutoFit/>
          </a:bodyPr>
          <a:lstStyle/>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Diabetes</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Team</a:t>
            </a:r>
          </a:p>
          <a:p>
            <a:pPr algn="ctr"/>
            <a:r>
              <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Support</a:t>
            </a:r>
          </a:p>
        </p:txBody>
      </p:sp>
      <p:sp>
        <p:nvSpPr>
          <p:cNvPr id="3" name="Slide Number Placeholder 2"/>
          <p:cNvSpPr>
            <a:spLocks noGrp="1"/>
          </p:cNvSpPr>
          <p:nvPr>
            <p:ph type="sldNum" sz="quarter" idx="12"/>
          </p:nvPr>
        </p:nvSpPr>
        <p:spPr/>
        <p:txBody>
          <a:bodyPr/>
          <a:lstStyle/>
          <a:p>
            <a:fld id="{7C6F5A48-4A6B-2E41-87C1-820C5E2E5ACF}" type="slidenum">
              <a:rPr lang="en-US" smtClean="0"/>
              <a:pPr/>
              <a:t>12</a:t>
            </a:fld>
            <a:endParaRPr lang="en-US"/>
          </a:p>
        </p:txBody>
      </p:sp>
    </p:spTree>
    <p:extLst>
      <p:ext uri="{BB962C8B-B14F-4D97-AF65-F5344CB8AC3E}">
        <p14:creationId xmlns:p14="http://schemas.microsoft.com/office/powerpoint/2010/main" val="324181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Initial Symptoms</a:t>
            </a:r>
          </a:p>
        </p:txBody>
      </p:sp>
      <p:graphicFrame>
        <p:nvGraphicFramePr>
          <p:cNvPr id="6" name="Diagram 5"/>
          <p:cNvGraphicFramePr/>
          <p:nvPr>
            <p:extLst>
              <p:ext uri="{D42A27DB-BD31-4B8C-83A1-F6EECF244321}">
                <p14:modId xmlns:p14="http://schemas.microsoft.com/office/powerpoint/2010/main" val="3290534358"/>
              </p:ext>
            </p:extLst>
          </p:nvPr>
        </p:nvGraphicFramePr>
        <p:xfrm>
          <a:off x="4034972" y="1253028"/>
          <a:ext cx="5109028" cy="3826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rot="217930">
            <a:off x="611525" y="1251371"/>
            <a:ext cx="5147752" cy="5035296"/>
          </a:xfrm>
          <a:prstGeom prst="rect">
            <a:avLst/>
          </a:prstGeom>
          <a:noFill/>
          <a:ln>
            <a:noFill/>
          </a:ln>
        </p:spPr>
      </p:pic>
      <p:sp>
        <p:nvSpPr>
          <p:cNvPr id="3" name="Slide Number Placeholder 2"/>
          <p:cNvSpPr>
            <a:spLocks noGrp="1"/>
          </p:cNvSpPr>
          <p:nvPr>
            <p:ph type="sldNum" sz="quarter" idx="12"/>
          </p:nvPr>
        </p:nvSpPr>
        <p:spPr/>
        <p:txBody>
          <a:bodyPr/>
          <a:lstStyle/>
          <a:p>
            <a:fld id="{7C6F5A48-4A6B-2E41-87C1-820C5E2E5ACF}" type="slidenum">
              <a:rPr lang="en-US" smtClean="0"/>
              <a:pPr/>
              <a:t>13</a:t>
            </a:fld>
            <a:endParaRPr lang="en-US"/>
          </a:p>
        </p:txBody>
      </p:sp>
    </p:spTree>
    <p:extLst>
      <p:ext uri="{BB962C8B-B14F-4D97-AF65-F5344CB8AC3E}">
        <p14:creationId xmlns:p14="http://schemas.microsoft.com/office/powerpoint/2010/main" val="78750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GB" dirty="0"/>
              <a:t>Any suspicion of Type 1 Diabetes?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01015806"/>
              </p:ext>
            </p:extLst>
          </p:nvPr>
        </p:nvGraphicFramePr>
        <p:xfrm>
          <a:off x="457200" y="1600201"/>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C6F5A48-4A6B-2E41-87C1-820C5E2E5ACF}" type="slidenum">
              <a:rPr lang="en-US" smtClean="0"/>
              <a:pPr/>
              <a:t>14</a:t>
            </a:fld>
            <a:endParaRPr lang="en-US"/>
          </a:p>
        </p:txBody>
      </p:sp>
    </p:spTree>
    <p:extLst>
      <p:ext uri="{BB962C8B-B14F-4D97-AF65-F5344CB8AC3E}">
        <p14:creationId xmlns:p14="http://schemas.microsoft.com/office/powerpoint/2010/main" val="8929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I do to support them </a:t>
            </a:r>
            <a:br>
              <a:rPr lang="en-GB" dirty="0"/>
            </a:br>
            <a:r>
              <a:rPr lang="en-GB" dirty="0"/>
              <a:t>before the Specialist Team come?</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GB" b="1" dirty="0"/>
              <a:t>After medical diagnosis:</a:t>
            </a:r>
          </a:p>
          <a:p>
            <a:r>
              <a:rPr lang="en-GB" dirty="0"/>
              <a:t>Give “newly diagnosed patient” blue rucksack</a:t>
            </a:r>
          </a:p>
          <a:p>
            <a:pPr marL="0" indent="0">
              <a:buNone/>
            </a:pPr>
            <a:endParaRPr lang="en-GB" dirty="0"/>
          </a:p>
          <a:p>
            <a:r>
              <a:rPr lang="en-GB" dirty="0"/>
              <a:t>Get the Patient Information Leaflet out and give it to the family (Can be printed from Hub)</a:t>
            </a:r>
          </a:p>
          <a:p>
            <a:pPr marL="0" indent="0">
              <a:buNone/>
            </a:pPr>
            <a:r>
              <a:rPr lang="en-GB" sz="1100" dirty="0">
                <a:solidFill>
                  <a:srgbClr val="000000"/>
                </a:solidFill>
                <a:latin typeface="Arial"/>
              </a:rPr>
              <a:t>	</a:t>
            </a:r>
            <a:r>
              <a:rPr lang="en-GB" sz="2200" b="1" dirty="0">
                <a:solidFill>
                  <a:srgbClr val="000000"/>
                </a:solidFill>
                <a:latin typeface="Arial"/>
              </a:rPr>
              <a:t>“Diabetes in five minutes – </a:t>
            </a:r>
            <a:endParaRPr lang="en-GB" sz="2200" dirty="0">
              <a:solidFill>
                <a:srgbClr val="000000"/>
              </a:solidFill>
              <a:latin typeface="Arial"/>
            </a:endParaRPr>
          </a:p>
          <a:p>
            <a:pPr marL="0" indent="0">
              <a:buNone/>
            </a:pPr>
            <a:r>
              <a:rPr lang="en-GB" sz="2200" b="1" dirty="0">
                <a:solidFill>
                  <a:srgbClr val="000000"/>
                </a:solidFill>
                <a:latin typeface="Arial"/>
              </a:rPr>
              <a:t>	a survival guide for going home </a:t>
            </a:r>
            <a:endParaRPr lang="en-GB" sz="2200" dirty="0">
              <a:solidFill>
                <a:srgbClr val="000000"/>
              </a:solidFill>
              <a:latin typeface="Arial"/>
            </a:endParaRPr>
          </a:p>
          <a:p>
            <a:pPr marL="0" indent="0">
              <a:buNone/>
            </a:pPr>
            <a:r>
              <a:rPr lang="en-GB" sz="2200" b="1" dirty="0">
                <a:solidFill>
                  <a:srgbClr val="000000"/>
                </a:solidFill>
                <a:latin typeface="Arial"/>
              </a:rPr>
              <a:t>	Paediatric Diabetes Department”</a:t>
            </a:r>
          </a:p>
          <a:p>
            <a:pPr marL="0" indent="0">
              <a:buNone/>
            </a:pPr>
            <a:endParaRPr lang="en-GB" sz="2200" b="1" dirty="0">
              <a:solidFill>
                <a:srgbClr val="000000"/>
              </a:solidFill>
              <a:latin typeface="Arial"/>
              <a:cs typeface="Arial"/>
            </a:endParaRPr>
          </a:p>
          <a:p>
            <a:pPr marL="0" indent="0">
              <a:buNone/>
            </a:pPr>
            <a:endParaRPr lang="en-GB" sz="2400" dirty="0">
              <a:latin typeface="Arial"/>
              <a:cs typeface="Arial"/>
            </a:endParaRPr>
          </a:p>
          <a:p>
            <a:pPr marL="0" indent="0">
              <a:buNone/>
            </a:pPr>
            <a:endParaRPr lang="en-GB" sz="1900" dirty="0">
              <a:ea typeface="Calibri"/>
              <a:cs typeface="Calibri"/>
            </a:endParaRPr>
          </a:p>
        </p:txBody>
      </p:sp>
      <p:sp>
        <p:nvSpPr>
          <p:cNvPr id="4" name="Slide Number Placeholder 3"/>
          <p:cNvSpPr>
            <a:spLocks noGrp="1"/>
          </p:cNvSpPr>
          <p:nvPr>
            <p:ph type="sldNum" sz="quarter" idx="12"/>
          </p:nvPr>
        </p:nvSpPr>
        <p:spPr/>
        <p:txBody>
          <a:bodyPr/>
          <a:lstStyle/>
          <a:p>
            <a:fld id="{7C6F5A48-4A6B-2E41-87C1-820C5E2E5ACF}" type="slidenum">
              <a:rPr lang="en-US" smtClean="0"/>
              <a:pPr/>
              <a:t>15</a:t>
            </a:fld>
            <a:endParaRPr lang="en-US"/>
          </a:p>
        </p:txBody>
      </p:sp>
    </p:spTree>
    <p:extLst>
      <p:ext uri="{BB962C8B-B14F-4D97-AF65-F5344CB8AC3E}">
        <p14:creationId xmlns:p14="http://schemas.microsoft.com/office/powerpoint/2010/main" val="806423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Blood Glucose Testing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3863633"/>
              </p:ext>
            </p:extLst>
          </p:nvPr>
        </p:nvGraphicFramePr>
        <p:xfrm>
          <a:off x="665018" y="1392381"/>
          <a:ext cx="7813964" cy="2961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C6F5A48-4A6B-2E41-87C1-820C5E2E5ACF}" type="slidenum">
              <a:rPr lang="en-US" smtClean="0"/>
              <a:pPr/>
              <a:t>16</a:t>
            </a:fld>
            <a:endParaRPr lang="en-US"/>
          </a:p>
        </p:txBody>
      </p:sp>
      <p:pic>
        <p:nvPicPr>
          <p:cNvPr id="89" name="Picture 88" descr="A device for measuring blood sugar&#10;&#10;Description automatically generated">
            <a:extLst>
              <a:ext uri="{FF2B5EF4-FFF2-40B4-BE49-F238E27FC236}">
                <a16:creationId xmlns:a16="http://schemas.microsoft.com/office/drawing/2014/main" id="{3CD9372B-F187-1FCA-C7C2-9E2DD08639CF}"/>
              </a:ext>
            </a:extLst>
          </p:cNvPr>
          <p:cNvPicPr>
            <a:picLocks noChangeAspect="1"/>
          </p:cNvPicPr>
          <p:nvPr/>
        </p:nvPicPr>
        <p:blipFill>
          <a:blip r:embed="rId7"/>
          <a:stretch>
            <a:fillRect/>
          </a:stretch>
        </p:blipFill>
        <p:spPr>
          <a:xfrm>
            <a:off x="1304364" y="4354401"/>
            <a:ext cx="2452256" cy="2501154"/>
          </a:xfrm>
          <a:prstGeom prst="rect">
            <a:avLst/>
          </a:prstGeom>
        </p:spPr>
      </p:pic>
      <p:pic>
        <p:nvPicPr>
          <p:cNvPr id="94" name="Picture 93">
            <a:extLst>
              <a:ext uri="{FF2B5EF4-FFF2-40B4-BE49-F238E27FC236}">
                <a16:creationId xmlns:a16="http://schemas.microsoft.com/office/drawing/2014/main" id="{19BA56F6-4E0A-BFCB-DA00-B92EB6104B9A}"/>
              </a:ext>
            </a:extLst>
          </p:cNvPr>
          <p:cNvPicPr>
            <a:picLocks noChangeAspect="1"/>
          </p:cNvPicPr>
          <p:nvPr/>
        </p:nvPicPr>
        <p:blipFill>
          <a:blip r:embed="rId8"/>
          <a:stretch>
            <a:fillRect/>
          </a:stretch>
        </p:blipFill>
        <p:spPr>
          <a:xfrm>
            <a:off x="4580557" y="4354401"/>
            <a:ext cx="2158865" cy="2268886"/>
          </a:xfrm>
          <a:prstGeom prst="rect">
            <a:avLst/>
          </a:prstGeom>
        </p:spPr>
      </p:pic>
    </p:spTree>
    <p:extLst>
      <p:ext uri="{BB962C8B-B14F-4D97-AF65-F5344CB8AC3E}">
        <p14:creationId xmlns:p14="http://schemas.microsoft.com/office/powerpoint/2010/main" val="88366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Monitors given on diagnosis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428" y="1526507"/>
            <a:ext cx="1951790" cy="23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6343" y="4426857"/>
            <a:ext cx="7363732" cy="400110"/>
          </a:xfrm>
          <a:prstGeom prst="rect">
            <a:avLst/>
          </a:prstGeom>
          <a:noFill/>
        </p:spPr>
        <p:txBody>
          <a:bodyPr wrap="square" lIns="91440" tIns="45720" rIns="91440" bIns="45720" rtlCol="0" anchor="t">
            <a:spAutoFit/>
          </a:bodyPr>
          <a:lstStyle/>
          <a:p>
            <a:r>
              <a:rPr lang="en-GB" sz="2000" b="1" dirty="0" err="1">
                <a:solidFill>
                  <a:srgbClr val="184FA6"/>
                </a:solidFill>
              </a:rPr>
              <a:t>Accu-chek</a:t>
            </a:r>
            <a:r>
              <a:rPr lang="en-GB" sz="2000" b="1" dirty="0">
                <a:solidFill>
                  <a:srgbClr val="184FA6"/>
                </a:solidFill>
              </a:rPr>
              <a:t> Instant Meter                        </a:t>
            </a:r>
            <a:r>
              <a:rPr lang="en-GB" sz="2000" b="1" dirty="0" err="1">
                <a:solidFill>
                  <a:srgbClr val="184FA6"/>
                </a:solidFill>
              </a:rPr>
              <a:t>CareSens</a:t>
            </a:r>
            <a:r>
              <a:rPr lang="en-GB" sz="2000" b="1" dirty="0">
                <a:solidFill>
                  <a:srgbClr val="184FA6"/>
                </a:solidFill>
              </a:rPr>
              <a:t> Dual Ketone Meter</a:t>
            </a:r>
          </a:p>
        </p:txBody>
      </p:sp>
      <p:sp>
        <p:nvSpPr>
          <p:cNvPr id="5" name="TextBox 4"/>
          <p:cNvSpPr txBox="1"/>
          <p:nvPr/>
        </p:nvSpPr>
        <p:spPr>
          <a:xfrm>
            <a:off x="1030514" y="5457371"/>
            <a:ext cx="7189561" cy="369332"/>
          </a:xfrm>
          <a:prstGeom prst="rect">
            <a:avLst/>
          </a:prstGeom>
          <a:noFill/>
        </p:spPr>
        <p:txBody>
          <a:bodyPr wrap="square" rtlCol="0">
            <a:spAutoFit/>
          </a:bodyPr>
          <a:lstStyle/>
          <a:p>
            <a:r>
              <a:rPr lang="en-GB" b="1" dirty="0">
                <a:solidFill>
                  <a:srgbClr val="184FA6"/>
                </a:solidFill>
              </a:rPr>
              <a:t>Both have user guides in their boxes and are straightforward to use.</a:t>
            </a:r>
          </a:p>
        </p:txBody>
      </p:sp>
      <p:sp>
        <p:nvSpPr>
          <p:cNvPr id="3" name="Slide Number Placeholder 2"/>
          <p:cNvSpPr>
            <a:spLocks noGrp="1"/>
          </p:cNvSpPr>
          <p:nvPr>
            <p:ph type="sldNum" sz="quarter" idx="12"/>
          </p:nvPr>
        </p:nvSpPr>
        <p:spPr/>
        <p:txBody>
          <a:bodyPr/>
          <a:lstStyle/>
          <a:p>
            <a:fld id="{7C6F5A48-4A6B-2E41-87C1-820C5E2E5ACF}" type="slidenum">
              <a:rPr lang="en-US" smtClean="0"/>
              <a:pPr/>
              <a:t>17</a:t>
            </a:fld>
            <a:endParaRPr lang="en-US"/>
          </a:p>
        </p:txBody>
      </p:sp>
      <p:pic>
        <p:nvPicPr>
          <p:cNvPr id="8" name="Picture 8" descr="A picture containing graphical user interface&#10;&#10;Description automatically generated">
            <a:extLst>
              <a:ext uri="{FF2B5EF4-FFF2-40B4-BE49-F238E27FC236}">
                <a16:creationId xmlns:a16="http://schemas.microsoft.com/office/drawing/2014/main" id="{A99752D9-62FA-7864-9B90-5DF9D1C1AAD6}"/>
              </a:ext>
            </a:extLst>
          </p:cNvPr>
          <p:cNvPicPr>
            <a:picLocks noGrp="1" noChangeAspect="1"/>
          </p:cNvPicPr>
          <p:nvPr>
            <p:ph idx="1"/>
          </p:nvPr>
        </p:nvPicPr>
        <p:blipFill>
          <a:blip r:embed="rId3"/>
          <a:stretch>
            <a:fillRect/>
          </a:stretch>
        </p:blipFill>
        <p:spPr>
          <a:xfrm>
            <a:off x="737674" y="1327557"/>
            <a:ext cx="4753478" cy="2690872"/>
          </a:xfrm>
        </p:spPr>
      </p:pic>
    </p:spTree>
    <p:extLst>
      <p:ext uri="{BB962C8B-B14F-4D97-AF65-F5344CB8AC3E}">
        <p14:creationId xmlns:p14="http://schemas.microsoft.com/office/powerpoint/2010/main" val="1328086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a:br>
            <a:r>
              <a:rPr lang="en-GB"/>
              <a:t>Ward Care Plan &amp; Daily Record Sheet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2663312"/>
              </p:ext>
            </p:extLst>
          </p:nvPr>
        </p:nvGraphicFramePr>
        <p:xfrm>
          <a:off x="457200" y="1600200"/>
          <a:ext cx="8229600" cy="3906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r>
                        <a:rPr lang="en-GB" dirty="0"/>
                        <a:t>3 page</a:t>
                      </a:r>
                      <a:r>
                        <a:rPr lang="en-GB" baseline="0" dirty="0"/>
                        <a:t> Care Plan:</a:t>
                      </a:r>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sz="1000" dirty="0"/>
                    </a:p>
                  </a:txBody>
                  <a:tcPr/>
                </a:tc>
                <a:tc>
                  <a:txBody>
                    <a:bodyPr/>
                    <a:lstStyle/>
                    <a:p>
                      <a:r>
                        <a:rPr lang="en-GB" sz="1000" dirty="0">
                          <a:hlinkClick r:id="rId2"/>
                        </a:rPr>
                        <a:t>http://thehub/paediatrics/SiteAssets/Diabetes/Diabetes%20daily%20record%20sheet.pdf</a:t>
                      </a:r>
                      <a:endParaRPr lang="en-GB" sz="1000" dirty="0"/>
                    </a:p>
                    <a:p>
                      <a:endParaRPr lang="en-GB" sz="1000" dirty="0"/>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740228" y="5628640"/>
            <a:ext cx="7489372" cy="707886"/>
          </a:xfrm>
          <a:prstGeom prst="rect">
            <a:avLst/>
          </a:prstGeom>
          <a:noFill/>
        </p:spPr>
        <p:txBody>
          <a:bodyPr wrap="square" rtlCol="0">
            <a:spAutoFit/>
          </a:bodyPr>
          <a:lstStyle/>
          <a:p>
            <a:pPr algn="ctr"/>
            <a:r>
              <a:rPr lang="en-GB" sz="2000" b="1" dirty="0">
                <a:solidFill>
                  <a:srgbClr val="184FA6"/>
                </a:solidFill>
              </a:rPr>
              <a:t>These tools have been developed to support the ward team to </a:t>
            </a:r>
          </a:p>
          <a:p>
            <a:pPr algn="ctr"/>
            <a:r>
              <a:rPr lang="en-GB" sz="2000" b="1" dirty="0">
                <a:solidFill>
                  <a:srgbClr val="184FA6"/>
                </a:solidFill>
              </a:rPr>
              <a:t>deliver safe and consistent care.  Please use them! </a:t>
            </a:r>
          </a:p>
        </p:txBody>
      </p:sp>
      <p:sp>
        <p:nvSpPr>
          <p:cNvPr id="3" name="Slide Number Placeholder 2"/>
          <p:cNvSpPr>
            <a:spLocks noGrp="1"/>
          </p:cNvSpPr>
          <p:nvPr>
            <p:ph type="sldNum" sz="quarter" idx="12"/>
          </p:nvPr>
        </p:nvSpPr>
        <p:spPr/>
        <p:txBody>
          <a:bodyPr/>
          <a:lstStyle/>
          <a:p>
            <a:fld id="{7C6F5A48-4A6B-2E41-87C1-820C5E2E5ACF}" type="slidenum">
              <a:rPr lang="en-US" smtClean="0"/>
              <a:pPr/>
              <a:t>18</a:t>
            </a:fld>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45" t="21047" r="17784" b="7326"/>
          <a:stretch/>
        </p:blipFill>
        <p:spPr bwMode="auto">
          <a:xfrm>
            <a:off x="566056" y="2407489"/>
            <a:ext cx="4725185" cy="291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478" t="19770" r="36749" b="11941"/>
          <a:stretch/>
        </p:blipFill>
        <p:spPr bwMode="auto">
          <a:xfrm>
            <a:off x="5747657" y="2214974"/>
            <a:ext cx="2380342" cy="3413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68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Treatment Aims of Insulin Therapy</a:t>
            </a:r>
          </a:p>
        </p:txBody>
      </p:sp>
      <p:sp>
        <p:nvSpPr>
          <p:cNvPr id="3" name="Content Placeholder 2"/>
          <p:cNvSpPr>
            <a:spLocks noGrp="1"/>
          </p:cNvSpPr>
          <p:nvPr>
            <p:ph idx="1"/>
          </p:nvPr>
        </p:nvSpPr>
        <p:spPr/>
        <p:txBody>
          <a:bodyPr>
            <a:normAutofit fontScale="92500" lnSpcReduction="10000"/>
          </a:bodyPr>
          <a:lstStyle/>
          <a:p>
            <a:r>
              <a:rPr lang="en-GB" dirty="0"/>
              <a:t>Alleviate primary symptoms and sustain life                   </a:t>
            </a:r>
          </a:p>
          <a:p>
            <a:r>
              <a:rPr lang="en-GB" dirty="0"/>
              <a:t>Promote normal growth and development    </a:t>
            </a:r>
          </a:p>
          <a:p>
            <a:r>
              <a:rPr lang="en-GB" dirty="0"/>
              <a:t>Avoid complications      </a:t>
            </a:r>
          </a:p>
          <a:p>
            <a:r>
              <a:rPr lang="en-GB" dirty="0"/>
              <a:t>Enable a good quality of life</a:t>
            </a:r>
          </a:p>
          <a:p>
            <a:r>
              <a:rPr lang="en-GB" dirty="0"/>
              <a:t>Target range of 4-7mmol/L</a:t>
            </a:r>
          </a:p>
          <a:p>
            <a:endParaRPr lang="en-GB" dirty="0"/>
          </a:p>
          <a:p>
            <a:pPr marL="0" lvl="0" indent="0" algn="ctr">
              <a:buNone/>
            </a:pPr>
            <a:r>
              <a:rPr lang="en-GB" dirty="0"/>
              <a:t>All patients commenced on </a:t>
            </a:r>
          </a:p>
          <a:p>
            <a:pPr marL="0" lvl="0" indent="0" algn="ctr">
              <a:buNone/>
            </a:pPr>
            <a:r>
              <a:rPr lang="en-GB" dirty="0"/>
              <a:t>Multiple Daily Injection (Basal/Bolus) Regime from diagnosis (unless Consultant instructs otherwise)</a:t>
            </a:r>
          </a:p>
          <a:p>
            <a:pPr marL="0" indent="0">
              <a:buNone/>
            </a:pP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531" y="2598057"/>
            <a:ext cx="2600346" cy="185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19</a:t>
            </a:fld>
            <a:endParaRPr lang="en-US"/>
          </a:p>
        </p:txBody>
      </p:sp>
    </p:spTree>
    <p:extLst>
      <p:ext uri="{BB962C8B-B14F-4D97-AF65-F5344CB8AC3E}">
        <p14:creationId xmlns:p14="http://schemas.microsoft.com/office/powerpoint/2010/main" val="164618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Safer Use of Insulin Module</a:t>
            </a:r>
          </a:p>
        </p:txBody>
      </p:sp>
      <p:sp>
        <p:nvSpPr>
          <p:cNvPr id="4" name="Slide Number Placeholder 3"/>
          <p:cNvSpPr>
            <a:spLocks noGrp="1"/>
          </p:cNvSpPr>
          <p:nvPr>
            <p:ph type="sldNum" sz="quarter" idx="12"/>
          </p:nvPr>
        </p:nvSpPr>
        <p:spPr/>
        <p:txBody>
          <a:bodyPr/>
          <a:lstStyle/>
          <a:p>
            <a:fld id="{7C6F5A48-4A6B-2E41-87C1-820C5E2E5ACF}" type="slidenum">
              <a:rPr lang="en-US" smtClean="0"/>
              <a:pPr/>
              <a:t>2</a:t>
            </a:fld>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217"/>
          <a:stretch/>
        </p:blipFill>
        <p:spPr bwMode="auto">
          <a:xfrm>
            <a:off x="1299029" y="4081563"/>
            <a:ext cx="5058229" cy="26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3143" y="1582057"/>
            <a:ext cx="7823200" cy="2308324"/>
          </a:xfrm>
          <a:prstGeom prst="rect">
            <a:avLst/>
          </a:prstGeom>
          <a:noFill/>
        </p:spPr>
        <p:txBody>
          <a:bodyPr wrap="square" rtlCol="0">
            <a:spAutoFit/>
          </a:bodyPr>
          <a:lstStyle/>
          <a:p>
            <a:r>
              <a:rPr lang="en-GB" dirty="0"/>
              <a:t>In addition to this package, you must complete the Safer Use of Insulin module via E-Learning for Health.</a:t>
            </a:r>
          </a:p>
          <a:p>
            <a:endParaRPr lang="en-GB" dirty="0"/>
          </a:p>
          <a:p>
            <a:r>
              <a:rPr lang="en-GB" b="1" dirty="0">
                <a:hlinkClick r:id="rId3"/>
              </a:rPr>
              <a:t>National E-Learning through e-Learning for Healthcare</a:t>
            </a:r>
            <a:r>
              <a:rPr lang="en-GB" dirty="0"/>
              <a:t>: </a:t>
            </a:r>
          </a:p>
          <a:p>
            <a:r>
              <a:rPr lang="en-GB" dirty="0"/>
              <a:t>Access to this requires your use of your Trust or NHS e-mail address and, where your profession is part of a registered body (e.g. GMC, NMC), your registration number. A step-by-step guide explaining how to register with the portal and complete its online programmes is available for viewing or printing </a:t>
            </a:r>
            <a:r>
              <a:rPr lang="en-GB" b="1" dirty="0">
                <a:hlinkClick r:id="rId4" action="ppaction://hlinkfile"/>
              </a:rPr>
              <a:t>here</a:t>
            </a:r>
            <a:r>
              <a:rPr lang="en-GB" dirty="0"/>
              <a:t>.</a:t>
            </a:r>
          </a:p>
        </p:txBody>
      </p:sp>
    </p:spTree>
    <p:extLst>
      <p:ext uri="{BB962C8B-B14F-4D97-AF65-F5344CB8AC3E}">
        <p14:creationId xmlns:p14="http://schemas.microsoft.com/office/powerpoint/2010/main" val="1197988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3"/>
            <a:ext cx="8229600" cy="1567543"/>
          </a:xfrm>
        </p:spPr>
        <p:txBody>
          <a:bodyPr>
            <a:normAutofit/>
          </a:bodyPr>
          <a:lstStyle/>
          <a:p>
            <a:r>
              <a:rPr lang="en-GB" sz="2500" dirty="0"/>
              <a:t>Multiple Daily Injection/Basal Bolus Regime </a:t>
            </a:r>
            <a:br>
              <a:rPr lang="en-GB" sz="2500" dirty="0"/>
            </a:br>
            <a:r>
              <a:rPr lang="en-GB" sz="2500" dirty="0"/>
              <a:t>– aim to imitate normal physiology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6036127"/>
              </p:ext>
            </p:extLst>
          </p:nvPr>
        </p:nvGraphicFramePr>
        <p:xfrm>
          <a:off x="457200" y="184694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C6F5A48-4A6B-2E41-87C1-820C5E2E5ACF}" type="slidenum">
              <a:rPr lang="en-US" smtClean="0"/>
              <a:pPr/>
              <a:t>20</a:t>
            </a:fld>
            <a:endParaRPr lang="en-US"/>
          </a:p>
        </p:txBody>
      </p:sp>
    </p:spTree>
    <p:extLst>
      <p:ext uri="{BB962C8B-B14F-4D97-AF65-F5344CB8AC3E}">
        <p14:creationId xmlns:p14="http://schemas.microsoft.com/office/powerpoint/2010/main" val="2183183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Bolus Insulin Profile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8" y="1225208"/>
            <a:ext cx="5101770" cy="318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idx="1"/>
          </p:nvPr>
        </p:nvSpPr>
        <p:spPr>
          <a:xfrm>
            <a:off x="558801" y="3603173"/>
            <a:ext cx="6371770" cy="3044370"/>
          </a:xfrm>
        </p:spPr>
        <p:txBody>
          <a:bodyPr vert="horz" lIns="91440" tIns="45720" rIns="91440" bIns="45720" rtlCol="0" anchor="t">
            <a:normAutofit fontScale="47500" lnSpcReduction="20000"/>
          </a:bodyPr>
          <a:lstStyle/>
          <a:p>
            <a:r>
              <a:rPr lang="en-GB" dirty="0"/>
              <a:t>Red line shows action of </a:t>
            </a:r>
            <a:r>
              <a:rPr lang="en-GB" dirty="0" err="1"/>
              <a:t>Novorapid</a:t>
            </a:r>
            <a:r>
              <a:rPr lang="en-GB" dirty="0"/>
              <a:t> (</a:t>
            </a:r>
            <a:r>
              <a:rPr lang="en-GB" dirty="0" err="1"/>
              <a:t>Aspart</a:t>
            </a:r>
            <a:r>
              <a:rPr lang="en-GB" dirty="0"/>
              <a:t>)/</a:t>
            </a:r>
            <a:r>
              <a:rPr lang="en-GB" dirty="0" err="1"/>
              <a:t>Fiasp</a:t>
            </a:r>
            <a:r>
              <a:rPr lang="en-GB" dirty="0"/>
              <a:t> (</a:t>
            </a:r>
            <a:r>
              <a:rPr lang="en-GB" dirty="0" err="1"/>
              <a:t>Aspart</a:t>
            </a:r>
            <a:r>
              <a:rPr lang="en-GB" dirty="0"/>
              <a:t> with Vitamin B3)</a:t>
            </a:r>
          </a:p>
          <a:p>
            <a:pPr lvl="0"/>
            <a:r>
              <a:rPr lang="en-GB" dirty="0"/>
              <a:t>Pink background is normal physiological insulin levels</a:t>
            </a:r>
          </a:p>
          <a:p>
            <a:pPr lvl="0"/>
            <a:endParaRPr lang="en-GB" dirty="0"/>
          </a:p>
          <a:p>
            <a:pPr fontAlgn="base"/>
            <a:r>
              <a:rPr lang="en-GB" dirty="0"/>
              <a:t>Bolus Insulin provides rapid increase in blood insulin levels after meals (food bolus) and limits hyperglycaemia after meals</a:t>
            </a:r>
          </a:p>
          <a:p>
            <a:pPr fontAlgn="base"/>
            <a:r>
              <a:rPr lang="en-GB" dirty="0"/>
              <a:t>The dosage required is related to the amount of carbohydrate consumed and the blood glucose level.</a:t>
            </a:r>
          </a:p>
          <a:p>
            <a:pPr fontAlgn="base"/>
            <a:endParaRPr lang="en-GB" dirty="0"/>
          </a:p>
          <a:p>
            <a:r>
              <a:rPr lang="en-GB" dirty="0"/>
              <a:t>Onset – 5-15 mins</a:t>
            </a:r>
            <a:endParaRPr lang="en-GB" dirty="0">
              <a:ea typeface="Calibri"/>
              <a:cs typeface="Calibri"/>
            </a:endParaRPr>
          </a:p>
          <a:p>
            <a:r>
              <a:rPr lang="en-GB" dirty="0"/>
              <a:t>Peak – 1-2 hours</a:t>
            </a:r>
          </a:p>
          <a:p>
            <a:r>
              <a:rPr lang="en-GB" dirty="0"/>
              <a:t>Duration – 4 hours</a:t>
            </a:r>
          </a:p>
        </p:txBody>
      </p:sp>
      <p:sp>
        <p:nvSpPr>
          <p:cNvPr id="3" name="Slide Number Placeholder 2"/>
          <p:cNvSpPr>
            <a:spLocks noGrp="1"/>
          </p:cNvSpPr>
          <p:nvPr>
            <p:ph type="sldNum" sz="quarter" idx="12"/>
          </p:nvPr>
        </p:nvSpPr>
        <p:spPr/>
        <p:txBody>
          <a:bodyPr/>
          <a:lstStyle/>
          <a:p>
            <a:fld id="{7C6F5A48-4A6B-2E41-87C1-820C5E2E5ACF}" type="slidenum">
              <a:rPr lang="en-US" smtClean="0"/>
              <a:pPr/>
              <a:t>21</a:t>
            </a:fld>
            <a:endParaRPr lang="en-US"/>
          </a:p>
        </p:txBody>
      </p:sp>
    </p:spTree>
    <p:extLst>
      <p:ext uri="{BB962C8B-B14F-4D97-AF65-F5344CB8AC3E}">
        <p14:creationId xmlns:p14="http://schemas.microsoft.com/office/powerpoint/2010/main" val="93018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Basal Insulin Profile</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4695" y="1219201"/>
            <a:ext cx="5012097" cy="313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16000" y="3512458"/>
            <a:ext cx="6807200" cy="3416320"/>
          </a:xfrm>
          <a:prstGeom prst="rect">
            <a:avLst/>
          </a:prstGeom>
          <a:noFill/>
        </p:spPr>
        <p:txBody>
          <a:bodyPr wrap="square" rtlCol="0">
            <a:spAutoFit/>
          </a:bodyPr>
          <a:lstStyle/>
          <a:p>
            <a:pPr marL="285750" lvl="0" indent="-285750">
              <a:buFont typeface="Arial" panose="020B0604020202020204" pitchFamily="34" charset="0"/>
              <a:buChar char="•"/>
            </a:pPr>
            <a:r>
              <a:rPr lang="en-GB" dirty="0"/>
              <a:t>Blue line shows the action of </a:t>
            </a:r>
            <a:r>
              <a:rPr lang="en-GB" dirty="0" err="1"/>
              <a:t>Levemir</a:t>
            </a:r>
            <a:r>
              <a:rPr lang="en-GB" dirty="0"/>
              <a:t> (</a:t>
            </a:r>
            <a:r>
              <a:rPr lang="en-GB" dirty="0" err="1"/>
              <a:t>Detemir</a:t>
            </a:r>
            <a:r>
              <a:rPr lang="en-GB" dirty="0"/>
              <a:t>) Lantus (Glargine) </a:t>
            </a:r>
            <a:r>
              <a:rPr lang="en-GB" dirty="0" err="1"/>
              <a:t>Tresiba</a:t>
            </a:r>
            <a:r>
              <a:rPr lang="en-GB" dirty="0"/>
              <a:t> (</a:t>
            </a:r>
            <a:r>
              <a:rPr lang="en-GB" dirty="0" err="1"/>
              <a:t>Degludec</a:t>
            </a:r>
            <a:r>
              <a:rPr lang="en-GB" dirty="0"/>
              <a:t>)</a:t>
            </a:r>
          </a:p>
          <a:p>
            <a:pPr marL="285750" lvl="0" indent="-285750">
              <a:buFont typeface="Arial" panose="020B0604020202020204" pitchFamily="34" charset="0"/>
              <a:buChar char="•"/>
            </a:pPr>
            <a:r>
              <a:rPr lang="en-GB" dirty="0"/>
              <a:t>Pink background is normal physiological insulin levels</a:t>
            </a:r>
          </a:p>
          <a:p>
            <a:pPr lvl="0"/>
            <a:endParaRPr lang="en-GB" dirty="0"/>
          </a:p>
          <a:p>
            <a:pPr marL="285750" indent="-285750" fontAlgn="base">
              <a:buFont typeface="Arial" panose="020B0604020202020204" pitchFamily="34" charset="0"/>
              <a:buChar char="•"/>
            </a:pPr>
            <a:r>
              <a:rPr lang="en-GB" dirty="0"/>
              <a:t>Basal Insulin provides relatively constant low blood insulin levels during fasting (taken at 20.00 in this example)</a:t>
            </a:r>
          </a:p>
          <a:p>
            <a:pPr marL="285750" indent="-285750" fontAlgn="base">
              <a:buFont typeface="Arial" panose="020B0604020202020204" pitchFamily="34" charset="0"/>
              <a:buChar char="•"/>
            </a:pPr>
            <a:r>
              <a:rPr lang="en-GB" dirty="0"/>
              <a:t>Controls blood glucose in between meals and overnight</a:t>
            </a:r>
          </a:p>
          <a:p>
            <a:pPr marL="285750" indent="-285750" fontAlgn="base">
              <a:buFont typeface="Arial" panose="020B0604020202020204" pitchFamily="34" charset="0"/>
              <a:buChar char="•"/>
            </a:pPr>
            <a:r>
              <a:rPr lang="en-GB" dirty="0"/>
              <a:t>Provides approximately 50% of the total daily insulin requirement</a:t>
            </a:r>
          </a:p>
          <a:p>
            <a:pPr marL="285750" indent="-285750" fontAlgn="base">
              <a:buFont typeface="Arial" panose="020B0604020202020204" pitchFamily="34" charset="0"/>
              <a:buChar char="•"/>
            </a:pPr>
            <a:r>
              <a:rPr lang="en-GB" dirty="0"/>
              <a:t>Basal insulins are designed to have minimal peak and last at least up to 24 hours</a:t>
            </a:r>
          </a:p>
          <a:p>
            <a:pPr marL="285750" lvl="0" indent="-285750">
              <a:buFont typeface="Arial" panose="020B0604020202020204" pitchFamily="34" charset="0"/>
              <a:buChar char="•"/>
            </a:pPr>
            <a:endParaRPr lang="en-GB" dirty="0"/>
          </a:p>
          <a:p>
            <a:pPr marL="285750" lvl="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7C6F5A48-4A6B-2E41-87C1-820C5E2E5ACF}" type="slidenum">
              <a:rPr lang="en-US" smtClean="0"/>
              <a:pPr/>
              <a:t>22</a:t>
            </a:fld>
            <a:endParaRPr lang="en-US"/>
          </a:p>
        </p:txBody>
      </p:sp>
    </p:spTree>
    <p:extLst>
      <p:ext uri="{BB962C8B-B14F-4D97-AF65-F5344CB8AC3E}">
        <p14:creationId xmlns:p14="http://schemas.microsoft.com/office/powerpoint/2010/main" val="1664046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Multiple Daily Injection Regime</a:t>
            </a:r>
          </a:p>
        </p:txBody>
      </p:sp>
      <p:sp>
        <p:nvSpPr>
          <p:cNvPr id="3" name="Content Placeholder 2"/>
          <p:cNvSpPr>
            <a:spLocks noGrp="1"/>
          </p:cNvSpPr>
          <p:nvPr>
            <p:ph idx="1"/>
          </p:nvPr>
        </p:nvSpPr>
        <p:spPr/>
        <p:txBody>
          <a:bodyPr vert="horz" lIns="91440" tIns="45720" rIns="91440" bIns="45720" rtlCol="0" anchor="t">
            <a:noAutofit/>
          </a:bodyPr>
          <a:lstStyle/>
          <a:p>
            <a:pPr lvl="1"/>
            <a:r>
              <a:rPr lang="en-GB" sz="2000" dirty="0"/>
              <a:t>At least 3 fast acting injections of </a:t>
            </a:r>
            <a:r>
              <a:rPr lang="en-GB" sz="2000" dirty="0" err="1"/>
              <a:t>Novorapid</a:t>
            </a:r>
            <a:r>
              <a:rPr lang="en-GB" sz="2000" dirty="0"/>
              <a:t> </a:t>
            </a:r>
          </a:p>
          <a:p>
            <a:pPr lvl="1"/>
            <a:r>
              <a:rPr lang="en-GB" sz="2000" dirty="0"/>
              <a:t>One long acting injection of Lantus or Levemir or Tresiba</a:t>
            </a:r>
          </a:p>
          <a:p>
            <a:pPr lvl="1"/>
            <a:r>
              <a:rPr lang="en-GB" sz="2000" dirty="0"/>
              <a:t>Flexible mealtimes</a:t>
            </a:r>
          </a:p>
          <a:p>
            <a:pPr lvl="1"/>
            <a:r>
              <a:rPr lang="en-GB" sz="2000" dirty="0" err="1"/>
              <a:t>Novorapid</a:t>
            </a:r>
            <a:r>
              <a:rPr lang="en-GB" sz="2000" dirty="0"/>
              <a:t> – Inject 15mins </a:t>
            </a:r>
            <a:r>
              <a:rPr lang="en-GB" sz="2000" b="1" dirty="0"/>
              <a:t>before</a:t>
            </a:r>
            <a:r>
              <a:rPr lang="en-GB" sz="2000" dirty="0"/>
              <a:t> food/ </a:t>
            </a:r>
            <a:r>
              <a:rPr lang="en-GB" sz="2000" dirty="0" err="1"/>
              <a:t>Fiasp</a:t>
            </a:r>
            <a:r>
              <a:rPr lang="en-GB" sz="2000" dirty="0"/>
              <a:t> – 0-10 mins </a:t>
            </a:r>
            <a:r>
              <a:rPr lang="en-GB" sz="2000" b="1" dirty="0"/>
              <a:t>before </a:t>
            </a:r>
            <a:r>
              <a:rPr lang="en-GB" sz="2000" dirty="0"/>
              <a:t>food</a:t>
            </a:r>
            <a:endParaRPr lang="en-GB" sz="2000" dirty="0">
              <a:ea typeface="Calibri"/>
              <a:cs typeface="Calibri"/>
            </a:endParaRPr>
          </a:p>
          <a:p>
            <a:pPr marL="0" indent="0">
              <a:buNone/>
            </a:pPr>
            <a:r>
              <a:rPr lang="en-GB" sz="2000" dirty="0"/>
              <a:t>		(Toddlers maybe initially during/after eating due to difficulty in </a:t>
            </a:r>
          </a:p>
          <a:p>
            <a:pPr marL="0" indent="0">
              <a:buNone/>
            </a:pPr>
            <a:r>
              <a:rPr lang="en-GB" sz="2000" dirty="0"/>
              <a:t>		predicting intake in hospital)</a:t>
            </a:r>
          </a:p>
          <a:p>
            <a:pPr lvl="1"/>
            <a:r>
              <a:rPr lang="en-GB" sz="2000" dirty="0"/>
              <a:t>Lantus/Levemir /Tresiba– To be given within an hour of the same time each night. Parent/Young person to choose a convenient time. </a:t>
            </a:r>
          </a:p>
          <a:p>
            <a:pPr marL="457200" lvl="1" indent="0">
              <a:buNone/>
            </a:pPr>
            <a:r>
              <a:rPr lang="en-GB" sz="2000" dirty="0"/>
              <a:t>	</a:t>
            </a:r>
            <a:r>
              <a:rPr lang="en-GB" sz="2000" dirty="0" err="1"/>
              <a:t>Eg</a:t>
            </a:r>
            <a:r>
              <a:rPr lang="en-GB" sz="2000" dirty="0"/>
              <a:t>: 8pm – so can be given between 7-9pm</a:t>
            </a:r>
          </a:p>
          <a:p>
            <a:pPr lvl="1"/>
            <a:r>
              <a:rPr lang="en-GB" sz="2000" dirty="0"/>
              <a:t>No need for snacks if not desired (except bedtime if blood glucose below 7mmol/L, see </a:t>
            </a:r>
            <a:r>
              <a:rPr lang="en-GB" sz="2000" dirty="0" err="1"/>
              <a:t>careplan</a:t>
            </a:r>
            <a:r>
              <a:rPr lang="en-GB" sz="2000" dirty="0"/>
              <a:t>)</a:t>
            </a:r>
          </a:p>
          <a:p>
            <a:pPr lvl="1"/>
            <a:r>
              <a:rPr lang="en-GB" sz="2000" dirty="0"/>
              <a:t>Some adolescents may be prescribed, in clinic by the Consultant, Tresiba (</a:t>
            </a:r>
            <a:r>
              <a:rPr lang="en-GB" sz="2000" dirty="0" err="1"/>
              <a:t>Degludec</a:t>
            </a:r>
            <a:r>
              <a:rPr lang="en-GB" sz="2000" dirty="0"/>
              <a:t>) as a long acting insulin. </a:t>
            </a:r>
          </a:p>
          <a:p>
            <a:pPr marL="457200" lvl="1" indent="0">
              <a:buNone/>
            </a:pPr>
            <a:r>
              <a:rPr lang="en-GB" sz="2000" dirty="0"/>
              <a:t>	For more information, see </a:t>
            </a:r>
            <a:r>
              <a:rPr lang="en-GB" sz="2000" u="sng" dirty="0">
                <a:hlinkClick r:id="rId2"/>
              </a:rPr>
              <a:t>https://www.tresiba.com/</a:t>
            </a:r>
            <a:endParaRPr lang="en-GB" sz="2000"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23</a:t>
            </a:fld>
            <a:endParaRPr lang="en-US"/>
          </a:p>
        </p:txBody>
      </p:sp>
    </p:spTree>
    <p:extLst>
      <p:ext uri="{BB962C8B-B14F-4D97-AF65-F5344CB8AC3E}">
        <p14:creationId xmlns:p14="http://schemas.microsoft.com/office/powerpoint/2010/main" val="592583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114" y="5670066"/>
            <a:ext cx="1166252" cy="116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Injections</a:t>
            </a:r>
          </a:p>
        </p:txBody>
      </p:sp>
      <p:sp>
        <p:nvSpPr>
          <p:cNvPr id="3" name="Content Placeholder 2"/>
          <p:cNvSpPr>
            <a:spLocks noGrp="1"/>
          </p:cNvSpPr>
          <p:nvPr>
            <p:ph idx="1"/>
          </p:nvPr>
        </p:nvSpPr>
        <p:spPr>
          <a:xfrm>
            <a:off x="391856" y="1306286"/>
            <a:ext cx="8229600" cy="4363779"/>
          </a:xfrm>
        </p:spPr>
        <p:txBody>
          <a:bodyPr>
            <a:normAutofit fontScale="77500" lnSpcReduction="20000"/>
          </a:bodyPr>
          <a:lstStyle/>
          <a:p>
            <a:r>
              <a:rPr lang="en-GB" dirty="0"/>
              <a:t>Sites - suitable areas are those with a substantial amount of fat below the skin - thighs, buttocks and abdomen</a:t>
            </a:r>
          </a:p>
          <a:p>
            <a:r>
              <a:rPr lang="en-GB" dirty="0"/>
              <a:t>Important to rotate sites to avoid injection lumps and poor insulin absorption</a:t>
            </a:r>
          </a:p>
          <a:p>
            <a:r>
              <a:rPr lang="en-GB" dirty="0"/>
              <a:t>Insulin is injected into the fat layer under the skin – short needles mean there is no need to routinely “pinch up” unless it is a very young or lean child.  In this case, a gentle skin fold will ensure it does not become an intramuscular injection.</a:t>
            </a:r>
          </a:p>
          <a:p>
            <a:r>
              <a:rPr lang="en-GB" dirty="0"/>
              <a:t>Must not inject through clothing</a:t>
            </a:r>
          </a:p>
          <a:p>
            <a:r>
              <a:rPr lang="en-GB" dirty="0"/>
              <a:t>Staff should use </a:t>
            </a:r>
            <a:r>
              <a:rPr lang="en-GB" dirty="0" err="1"/>
              <a:t>Autoshield</a:t>
            </a:r>
            <a:r>
              <a:rPr lang="en-GB" dirty="0"/>
              <a:t> Safety Needles</a:t>
            </a:r>
          </a:p>
          <a:p>
            <a:r>
              <a:rPr lang="en-GB" dirty="0"/>
              <a:t>Always give patients  4mm needles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435" y="5812971"/>
            <a:ext cx="880442" cy="88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181" y="5852259"/>
            <a:ext cx="879875" cy="87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016" y="5812971"/>
            <a:ext cx="1644489" cy="9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509" y="4218637"/>
            <a:ext cx="1465943" cy="145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24</a:t>
            </a:fld>
            <a:endParaRPr lang="en-US"/>
          </a:p>
        </p:txBody>
      </p:sp>
    </p:spTree>
    <p:extLst>
      <p:ext uri="{BB962C8B-B14F-4D97-AF65-F5344CB8AC3E}">
        <p14:creationId xmlns:p14="http://schemas.microsoft.com/office/powerpoint/2010/main" val="343759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Pen Devices</a:t>
            </a:r>
          </a:p>
        </p:txBody>
      </p:sp>
      <p:sp>
        <p:nvSpPr>
          <p:cNvPr id="3" name="Content Placeholder 2"/>
          <p:cNvSpPr>
            <a:spLocks noGrp="1"/>
          </p:cNvSpPr>
          <p:nvPr>
            <p:ph idx="1"/>
          </p:nvPr>
        </p:nvSpPr>
        <p:spPr>
          <a:xfrm>
            <a:off x="457200" y="1600200"/>
            <a:ext cx="8229600" cy="4800600"/>
          </a:xfrm>
        </p:spPr>
        <p:txBody>
          <a:bodyPr vert="horz" lIns="91440" tIns="45720" rIns="91440" bIns="45720" rtlCol="0" anchor="t">
            <a:normAutofit fontScale="85000" lnSpcReduction="20000"/>
          </a:bodyPr>
          <a:lstStyle/>
          <a:p>
            <a:r>
              <a:rPr lang="en-GB" sz="2400" dirty="0" err="1"/>
              <a:t>Novopen</a:t>
            </a:r>
            <a:r>
              <a:rPr lang="en-GB" sz="2400" dirty="0"/>
              <a:t> Echo Red used for </a:t>
            </a:r>
            <a:r>
              <a:rPr lang="en-GB" sz="2400" b="1" dirty="0" err="1"/>
              <a:t>Novorapid</a:t>
            </a:r>
            <a:r>
              <a:rPr lang="en-GB" sz="2400" b="1" dirty="0"/>
              <a:t> or </a:t>
            </a:r>
            <a:r>
              <a:rPr lang="en-GB" sz="2400" b="1" dirty="0" err="1"/>
              <a:t>Fiasp</a:t>
            </a:r>
            <a:r>
              <a:rPr lang="en-GB" sz="2400" b="1" dirty="0"/>
              <a:t> </a:t>
            </a:r>
          </a:p>
          <a:p>
            <a:r>
              <a:rPr lang="en-GB" sz="2400" dirty="0" err="1"/>
              <a:t>Novopen</a:t>
            </a:r>
            <a:r>
              <a:rPr lang="en-GB" sz="2400" dirty="0"/>
              <a:t> Echo Blue used for </a:t>
            </a:r>
            <a:r>
              <a:rPr lang="en-GB" sz="2400" b="1" dirty="0"/>
              <a:t>Levemir or Tresiba</a:t>
            </a:r>
          </a:p>
          <a:p>
            <a:pPr marL="0" indent="0">
              <a:buNone/>
            </a:pPr>
            <a:r>
              <a:rPr lang="en-GB" sz="2400" dirty="0"/>
              <a:t>	0.5 unit increments/max dose 30 units</a:t>
            </a:r>
          </a:p>
          <a:p>
            <a:r>
              <a:rPr lang="en-GB" sz="2400" dirty="0" err="1"/>
              <a:t>Novopen</a:t>
            </a:r>
            <a:r>
              <a:rPr lang="en-GB" sz="2400" dirty="0"/>
              <a:t> 5 (Silver – </a:t>
            </a:r>
            <a:r>
              <a:rPr lang="en-GB" sz="2400" b="1" dirty="0" err="1"/>
              <a:t>Novorapid</a:t>
            </a:r>
            <a:r>
              <a:rPr lang="en-GB" sz="2400" dirty="0"/>
              <a:t>, Blue - </a:t>
            </a:r>
            <a:r>
              <a:rPr lang="en-GB" sz="2400" b="1" dirty="0"/>
              <a:t>Levemir or Tresiba</a:t>
            </a:r>
            <a:r>
              <a:rPr lang="en-GB" sz="2400" dirty="0"/>
              <a:t>) can be used. </a:t>
            </a:r>
          </a:p>
          <a:p>
            <a:pPr marL="0" indent="0">
              <a:buNone/>
            </a:pPr>
            <a:r>
              <a:rPr lang="en-GB" sz="2400" dirty="0"/>
              <a:t>	1 unit increments/max dose 60 units) </a:t>
            </a:r>
          </a:p>
          <a:p>
            <a:endParaRPr lang="en-GB" sz="2400" dirty="0"/>
          </a:p>
          <a:p>
            <a:r>
              <a:rPr lang="en-GB" sz="2400" dirty="0"/>
              <a:t>Colour of pens are advised by the team for consistency and to reduce errors</a:t>
            </a:r>
          </a:p>
          <a:p>
            <a:pPr marL="0" indent="0">
              <a:buNone/>
            </a:pPr>
            <a:endParaRPr lang="en-GB" sz="2400" dirty="0"/>
          </a:p>
          <a:p>
            <a:r>
              <a:rPr lang="en-GB" sz="2400" dirty="0"/>
              <a:t>Sanofi Junior Star Blue (0.5 unit increments) </a:t>
            </a:r>
          </a:p>
          <a:p>
            <a:pPr marL="0" indent="0">
              <a:buNone/>
            </a:pPr>
            <a:r>
              <a:rPr lang="en-GB" sz="2400" dirty="0"/>
              <a:t>	or </a:t>
            </a:r>
            <a:r>
              <a:rPr lang="en-GB" sz="2400" dirty="0" err="1"/>
              <a:t>Clikstar</a:t>
            </a:r>
            <a:r>
              <a:rPr lang="en-GB" sz="2400" dirty="0"/>
              <a:t> Blue (1 unit increments) used for </a:t>
            </a:r>
            <a:r>
              <a:rPr lang="en-GB" sz="2400" b="1" dirty="0"/>
              <a:t>Lantus</a:t>
            </a:r>
          </a:p>
          <a:p>
            <a:endParaRPr lang="en-GB" sz="2400" dirty="0"/>
          </a:p>
          <a:p>
            <a:r>
              <a:rPr lang="en-GB" sz="2400" dirty="0"/>
              <a:t>Always do at least a 2 unit air shot before use </a:t>
            </a:r>
          </a:p>
          <a:p>
            <a:pPr marL="0" indent="0">
              <a:buNone/>
            </a:pPr>
            <a:r>
              <a:rPr lang="en-GB" sz="2400" dirty="0"/>
              <a:t>	and be confident insulin is expelled</a:t>
            </a:r>
          </a:p>
          <a:p>
            <a:r>
              <a:rPr lang="en-GB" sz="2400" dirty="0"/>
              <a:t>All pens come with user guides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44782"/>
            <a:ext cx="2336800" cy="160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30" y="3929742"/>
            <a:ext cx="1308140" cy="1023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979" y="5237310"/>
            <a:ext cx="1770473" cy="679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800" y="1222375"/>
            <a:ext cx="1778000" cy="126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25</a:t>
            </a:fld>
            <a:endParaRPr lang="en-US"/>
          </a:p>
        </p:txBody>
      </p:sp>
    </p:spTree>
    <p:extLst>
      <p:ext uri="{BB962C8B-B14F-4D97-AF65-F5344CB8AC3E}">
        <p14:creationId xmlns:p14="http://schemas.microsoft.com/office/powerpoint/2010/main" val="255921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490348">
            <a:off x="4847771" y="92980"/>
            <a:ext cx="1344385" cy="202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Insulin Storage</a:t>
            </a:r>
          </a:p>
        </p:txBody>
      </p:sp>
      <p:sp>
        <p:nvSpPr>
          <p:cNvPr id="3" name="Content Placeholder 2"/>
          <p:cNvSpPr>
            <a:spLocks noGrp="1"/>
          </p:cNvSpPr>
          <p:nvPr>
            <p:ph idx="1"/>
          </p:nvPr>
        </p:nvSpPr>
        <p:spPr/>
        <p:txBody>
          <a:bodyPr>
            <a:normAutofit/>
          </a:bodyPr>
          <a:lstStyle/>
          <a:p>
            <a:pPr fontAlgn="base"/>
            <a:r>
              <a:rPr lang="en-GB" dirty="0"/>
              <a:t>Unopened insulin should be stored in a fridge, but refrigerated insulin should be left at room temperature for 1 hour before use.</a:t>
            </a:r>
          </a:p>
          <a:p>
            <a:pPr fontAlgn="base"/>
            <a:r>
              <a:rPr lang="en-GB" dirty="0"/>
              <a:t>Once taken out of the fridge, the insulin can be kept at ambient room temperature for 28 days and must be thrown away after this time.</a:t>
            </a:r>
          </a:p>
          <a:p>
            <a:pPr fontAlgn="base"/>
            <a:r>
              <a:rPr lang="en-GB" dirty="0"/>
              <a:t>Insulin should not be stored near a radiator, in direct sunlight or near any heat source.</a:t>
            </a:r>
          </a:p>
          <a:p>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26</a:t>
            </a:fld>
            <a:endParaRPr lang="en-US"/>
          </a:p>
        </p:txBody>
      </p:sp>
    </p:spTree>
    <p:extLst>
      <p:ext uri="{BB962C8B-B14F-4D97-AF65-F5344CB8AC3E}">
        <p14:creationId xmlns:p14="http://schemas.microsoft.com/office/powerpoint/2010/main" val="284925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Safer Sharps</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4743" y="0"/>
            <a:ext cx="1927344" cy="192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5543" y="1593515"/>
            <a:ext cx="7518400" cy="4955203"/>
          </a:xfrm>
          <a:prstGeom prst="rect">
            <a:avLst/>
          </a:prstGeom>
          <a:noFill/>
        </p:spPr>
        <p:txBody>
          <a:bodyPr wrap="square" rtlCol="0">
            <a:spAutoFit/>
          </a:bodyPr>
          <a:lstStyle/>
          <a:p>
            <a:pPr lvl="0"/>
            <a:r>
              <a:rPr lang="en-GB" sz="2800" dirty="0"/>
              <a:t>It is the responsibility of the ward nurse to supply the sharps box to the patient at bedside at first injection.</a:t>
            </a:r>
          </a:p>
          <a:p>
            <a:pPr lvl="0"/>
            <a:endParaRPr lang="en-GB" sz="2800" dirty="0"/>
          </a:p>
          <a:p>
            <a:pPr lvl="0"/>
            <a:r>
              <a:rPr lang="en-GB" sz="2800" dirty="0"/>
              <a:t>Injection should always be done in close proximity to sharps box.</a:t>
            </a:r>
          </a:p>
          <a:p>
            <a:pPr lvl="0"/>
            <a:endParaRPr lang="en-GB" sz="2800" dirty="0"/>
          </a:p>
          <a:p>
            <a:pPr lvl="0"/>
            <a:r>
              <a:rPr lang="en-GB" sz="2800" dirty="0"/>
              <a:t>Sharps boxes should be kept out of reach and with consideration of individual needs of patient, and those in the same area.</a:t>
            </a:r>
          </a:p>
          <a:p>
            <a:pPr lvl="0"/>
            <a:endParaRPr lang="en-GB" dirty="0"/>
          </a:p>
          <a:p>
            <a:pPr lvl="0"/>
            <a:endParaRPr lang="en-GB" dirty="0"/>
          </a:p>
        </p:txBody>
      </p:sp>
      <p:sp>
        <p:nvSpPr>
          <p:cNvPr id="3" name="Slide Number Placeholder 2"/>
          <p:cNvSpPr>
            <a:spLocks noGrp="1"/>
          </p:cNvSpPr>
          <p:nvPr>
            <p:ph type="sldNum" sz="quarter" idx="12"/>
          </p:nvPr>
        </p:nvSpPr>
        <p:spPr/>
        <p:txBody>
          <a:bodyPr/>
          <a:lstStyle/>
          <a:p>
            <a:fld id="{7C6F5A48-4A6B-2E41-87C1-820C5E2E5ACF}" type="slidenum">
              <a:rPr lang="en-US" smtClean="0"/>
              <a:pPr/>
              <a:t>27</a:t>
            </a:fld>
            <a:endParaRPr lang="en-US"/>
          </a:p>
        </p:txBody>
      </p:sp>
    </p:spTree>
    <p:extLst>
      <p:ext uri="{BB962C8B-B14F-4D97-AF65-F5344CB8AC3E}">
        <p14:creationId xmlns:p14="http://schemas.microsoft.com/office/powerpoint/2010/main" val="3306750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90372503"/>
              </p:ext>
            </p:extLst>
          </p:nvPr>
        </p:nvGraphicFramePr>
        <p:xfrm>
          <a:off x="442686"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915" y="2956833"/>
            <a:ext cx="2198914" cy="215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0484" y="274638"/>
            <a:ext cx="8486316" cy="1366991"/>
          </a:xfrm>
        </p:spPr>
        <p:txBody>
          <a:bodyPr>
            <a:normAutofit fontScale="90000"/>
          </a:bodyPr>
          <a:lstStyle/>
          <a:p>
            <a:r>
              <a:rPr lang="en-GB" b="0" dirty="0"/>
              <a:t>A child/their caregiver needs five key skills</a:t>
            </a:r>
            <a:br>
              <a:rPr lang="en-GB" b="0" dirty="0"/>
            </a:br>
            <a:r>
              <a:rPr lang="en-GB" b="0" dirty="0"/>
              <a:t> to achieve good glycaemic control on a </a:t>
            </a:r>
            <a:br>
              <a:rPr lang="en-GB" b="0" dirty="0"/>
            </a:br>
            <a:r>
              <a:rPr lang="en-GB" b="0" dirty="0"/>
              <a:t>basal bolus regime:</a:t>
            </a:r>
            <a:endParaRPr lang="en-GB" dirty="0"/>
          </a:p>
        </p:txBody>
      </p:sp>
      <p:sp>
        <p:nvSpPr>
          <p:cNvPr id="3" name="Slide Number Placeholder 2"/>
          <p:cNvSpPr>
            <a:spLocks noGrp="1"/>
          </p:cNvSpPr>
          <p:nvPr>
            <p:ph type="sldNum" sz="quarter" idx="12"/>
          </p:nvPr>
        </p:nvSpPr>
        <p:spPr/>
        <p:txBody>
          <a:bodyPr/>
          <a:lstStyle/>
          <a:p>
            <a:fld id="{7C6F5A48-4A6B-2E41-87C1-820C5E2E5ACF}" type="slidenum">
              <a:rPr lang="en-US" smtClean="0"/>
              <a:pPr/>
              <a:t>28</a:t>
            </a:fld>
            <a:endParaRPr lang="en-US"/>
          </a:p>
        </p:txBody>
      </p:sp>
    </p:spTree>
    <p:extLst>
      <p:ext uri="{BB962C8B-B14F-4D97-AF65-F5344CB8AC3E}">
        <p14:creationId xmlns:p14="http://schemas.microsoft.com/office/powerpoint/2010/main" val="313527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jelford\AppData\Local\Microsoft\Windows\INetCache\IE\WDFIA11E\pi_hospita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228" y="-19276"/>
            <a:ext cx="1816685" cy="20437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Life after the Ward:</a:t>
            </a:r>
          </a:p>
        </p:txBody>
      </p:sp>
      <p:sp>
        <p:nvSpPr>
          <p:cNvPr id="3" name="Content Placeholder 2"/>
          <p:cNvSpPr>
            <a:spLocks noGrp="1"/>
          </p:cNvSpPr>
          <p:nvPr>
            <p:ph idx="1"/>
          </p:nvPr>
        </p:nvSpPr>
        <p:spPr/>
        <p:txBody>
          <a:bodyPr vert="horz" lIns="91440" tIns="45720" rIns="91440" bIns="45720" rtlCol="0" anchor="t">
            <a:normAutofit fontScale="40000" lnSpcReduction="20000"/>
          </a:bodyPr>
          <a:lstStyle/>
          <a:p>
            <a:pPr lvl="0"/>
            <a:r>
              <a:rPr lang="en-GB" sz="5100" dirty="0"/>
              <a:t>Admission is a golden window of opportunity for education and support from the team.  Discharge should be timely but not rushed</a:t>
            </a:r>
          </a:p>
          <a:p>
            <a:pPr lvl="0"/>
            <a:endParaRPr lang="en-GB" sz="5100" dirty="0"/>
          </a:p>
          <a:p>
            <a:r>
              <a:rPr lang="en-GB" sz="4300" dirty="0"/>
              <a:t>Information has to be repeated and given at the right pace for the family</a:t>
            </a:r>
          </a:p>
          <a:p>
            <a:r>
              <a:rPr lang="en-GB" sz="4300" dirty="0"/>
              <a:t>More than one carer to be trained where possible</a:t>
            </a:r>
          </a:p>
          <a:p>
            <a:r>
              <a:rPr lang="en-GB" sz="4300" dirty="0"/>
              <a:t>Negotiating discharge with family – are they ready?</a:t>
            </a:r>
          </a:p>
          <a:p>
            <a:r>
              <a:rPr lang="en-GB" sz="4300" dirty="0"/>
              <a:t>Dietetic Education on ward</a:t>
            </a:r>
          </a:p>
          <a:p>
            <a:r>
              <a:rPr lang="en-GB" sz="4300" dirty="0"/>
              <a:t>Diabetes Consultant to review before discharge if available</a:t>
            </a:r>
            <a:endParaRPr lang="en-GB" sz="4300" dirty="0">
              <a:ea typeface="Calibri"/>
              <a:cs typeface="Calibri"/>
            </a:endParaRPr>
          </a:p>
          <a:p>
            <a:r>
              <a:rPr lang="en-GB" sz="4300" dirty="0"/>
              <a:t>Order TTO asap to avoid unnecessary delays – JAC template</a:t>
            </a:r>
          </a:p>
          <a:p>
            <a:r>
              <a:rPr lang="en-GB" sz="4300" dirty="0"/>
              <a:t>2week OPA in Diabetes Clinic</a:t>
            </a:r>
          </a:p>
          <a:p>
            <a:pPr marL="0" indent="0">
              <a:buNone/>
            </a:pPr>
            <a:endParaRPr lang="en-GB" sz="4300" dirty="0"/>
          </a:p>
          <a:p>
            <a:r>
              <a:rPr lang="en-GB" sz="4300" dirty="0"/>
              <a:t>Initially daily telephone contact from team</a:t>
            </a:r>
          </a:p>
          <a:p>
            <a:r>
              <a:rPr lang="en-GB" sz="4300" dirty="0"/>
              <a:t>Seen 3 times in first 2 weeks after discharge</a:t>
            </a:r>
            <a:endParaRPr lang="en-GB" sz="4300" dirty="0">
              <a:cs typeface="Calibri"/>
            </a:endParaRPr>
          </a:p>
          <a:p>
            <a:r>
              <a:rPr lang="en-GB" sz="4300" dirty="0"/>
              <a:t>Return to school ASAP following care planning meeting</a:t>
            </a:r>
            <a:endParaRPr lang="en-GB" sz="4300" dirty="0">
              <a:ea typeface="Calibri"/>
              <a:cs typeface="Calibri"/>
            </a:endParaRPr>
          </a:p>
          <a:p>
            <a:r>
              <a:rPr lang="en-GB" sz="4300" dirty="0"/>
              <a:t>Following first OPA, will be seen every 3 months in clinic.</a:t>
            </a:r>
          </a:p>
        </p:txBody>
      </p:sp>
      <p:pic>
        <p:nvPicPr>
          <p:cNvPr id="1026" name="Picture 2" descr="C:\Users\jelford\AppData\Local\Microsoft\Windows\INetCache\IE\8KOQV78D\gold_sta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114" y="3612925"/>
            <a:ext cx="1614713" cy="16147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lford\AppData\Local\Microsoft\Windows\INetCache\IE\7SG4NRZM\Human-go-hom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830" y="390753"/>
            <a:ext cx="834568" cy="83456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29</a:t>
            </a:fld>
            <a:endParaRPr lang="en-US"/>
          </a:p>
        </p:txBody>
      </p:sp>
    </p:spTree>
    <p:extLst>
      <p:ext uri="{BB962C8B-B14F-4D97-AF65-F5344CB8AC3E}">
        <p14:creationId xmlns:p14="http://schemas.microsoft.com/office/powerpoint/2010/main" val="162823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Aims of </a:t>
            </a:r>
            <a:br>
              <a:rPr lang="en-GB" dirty="0"/>
            </a:br>
            <a:r>
              <a:rPr lang="en-GB" dirty="0"/>
              <a:t>In-Service Training</a:t>
            </a:r>
          </a:p>
        </p:txBody>
      </p:sp>
      <p:sp>
        <p:nvSpPr>
          <p:cNvPr id="3" name="Content Placeholder 2"/>
          <p:cNvSpPr>
            <a:spLocks noGrp="1"/>
          </p:cNvSpPr>
          <p:nvPr>
            <p:ph idx="1"/>
          </p:nvPr>
        </p:nvSpPr>
        <p:spPr/>
        <p:txBody>
          <a:bodyPr/>
          <a:lstStyle/>
          <a:p>
            <a:r>
              <a:rPr lang="en-GB" dirty="0"/>
              <a:t>Consolidate learning from Mandatory Training E-Learning Module</a:t>
            </a:r>
          </a:p>
          <a:p>
            <a:r>
              <a:rPr lang="en-GB" dirty="0"/>
              <a:t>Strengthen links and communication between ward and diabetes team</a:t>
            </a:r>
          </a:p>
          <a:p>
            <a:r>
              <a:rPr lang="en-GB" dirty="0"/>
              <a:t>Improve ward team’s confidence in care of children and young people with diabetes</a:t>
            </a:r>
          </a:p>
          <a:p>
            <a:r>
              <a:rPr lang="en-GB" dirty="0"/>
              <a:t>Opportunity to share ideas for improving future practice and support for ward team</a:t>
            </a:r>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3</a:t>
            </a:fld>
            <a:endParaRPr lang="en-US"/>
          </a:p>
        </p:txBody>
      </p:sp>
    </p:spTree>
    <p:extLst>
      <p:ext uri="{BB962C8B-B14F-4D97-AF65-F5344CB8AC3E}">
        <p14:creationId xmlns:p14="http://schemas.microsoft.com/office/powerpoint/2010/main" val="358374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62800" cy="1143000"/>
          </a:xfrm>
        </p:spPr>
        <p:txBody>
          <a:bodyPr/>
          <a:lstStyle/>
          <a:p>
            <a:r>
              <a:rPr lang="en-GB" dirty="0"/>
              <a:t>Hypoglycaemia –  &lt;4mmol/L</a:t>
            </a:r>
            <a:br>
              <a:rPr lang="en-GB" dirty="0"/>
            </a:br>
            <a:r>
              <a:rPr lang="en-GB" dirty="0"/>
              <a:t>Risk Factors &amp; Signs</a:t>
            </a:r>
          </a:p>
        </p:txBody>
      </p:sp>
      <p:sp>
        <p:nvSpPr>
          <p:cNvPr id="3" name="Content Placeholder 2"/>
          <p:cNvSpPr>
            <a:spLocks noGrp="1"/>
          </p:cNvSpPr>
          <p:nvPr>
            <p:ph idx="1"/>
          </p:nvPr>
        </p:nvSpPr>
        <p:spPr>
          <a:xfrm>
            <a:off x="457200" y="1417638"/>
            <a:ext cx="8229600" cy="4974771"/>
          </a:xfrm>
        </p:spPr>
        <p:txBody>
          <a:bodyPr>
            <a:noAutofit/>
          </a:bodyPr>
          <a:lstStyle/>
          <a:p>
            <a:pPr marL="0" indent="0" fontAlgn="base">
              <a:buNone/>
            </a:pPr>
            <a:r>
              <a:rPr lang="en-GB" sz="2000" b="1" dirty="0"/>
              <a:t>Risk Factors:</a:t>
            </a:r>
          </a:p>
          <a:p>
            <a:pPr fontAlgn="base"/>
            <a:r>
              <a:rPr lang="en-GB" sz="2000" dirty="0"/>
              <a:t>Missed or delayed meals, Illness, Extremes of weather conditions</a:t>
            </a:r>
          </a:p>
          <a:p>
            <a:pPr fontAlgn="base"/>
            <a:r>
              <a:rPr lang="en-GB" sz="2000" dirty="0"/>
              <a:t>Too much insulin (for various reasons)</a:t>
            </a:r>
          </a:p>
          <a:p>
            <a:pPr fontAlgn="base"/>
            <a:r>
              <a:rPr lang="en-GB" sz="2000" dirty="0"/>
              <a:t>Exercise, which may lead to low blood sugar levels after some hours </a:t>
            </a:r>
          </a:p>
          <a:p>
            <a:pPr fontAlgn="base"/>
            <a:endParaRPr lang="en-GB" sz="2000" dirty="0"/>
          </a:p>
          <a:p>
            <a:pPr fontAlgn="base"/>
            <a:r>
              <a:rPr lang="en-GB" sz="2000" b="1" dirty="0"/>
              <a:t>Early signs of a low blood sugar include:</a:t>
            </a:r>
          </a:p>
          <a:p>
            <a:pPr marL="0" indent="0" fontAlgn="base">
              <a:buNone/>
            </a:pPr>
            <a:r>
              <a:rPr lang="en-GB" sz="2000" dirty="0"/>
              <a:t>	feeling hungry, sweating, tingling lips, feeling shaky or trembling,</a:t>
            </a:r>
          </a:p>
          <a:p>
            <a:pPr marL="0" indent="0" fontAlgn="base">
              <a:buNone/>
            </a:pPr>
            <a:r>
              <a:rPr lang="en-GB" sz="2000" dirty="0"/>
              <a:t>	dizziness, feeling tired, palpitations,  becoming easily irritated, tearful,</a:t>
            </a:r>
          </a:p>
          <a:p>
            <a:pPr marL="0" indent="0" fontAlgn="base">
              <a:buNone/>
            </a:pPr>
            <a:r>
              <a:rPr lang="en-GB" sz="2000" dirty="0"/>
              <a:t>	moodiness, turning pale </a:t>
            </a:r>
          </a:p>
          <a:p>
            <a:pPr marL="0" indent="0" fontAlgn="base">
              <a:buNone/>
            </a:pPr>
            <a:endParaRPr lang="en-GB" sz="2000" dirty="0"/>
          </a:p>
          <a:p>
            <a:pPr fontAlgn="base"/>
            <a:r>
              <a:rPr lang="en-GB" sz="2000" b="1" dirty="0"/>
              <a:t>If not treated, other symptoms may present, such as:</a:t>
            </a:r>
          </a:p>
          <a:p>
            <a:pPr marL="0" indent="0" fontAlgn="base">
              <a:buNone/>
            </a:pPr>
            <a:r>
              <a:rPr lang="en-GB" sz="2000" dirty="0"/>
              <a:t>	weakness, blurred vision, difficulty concentrating, confusion, unusual 	behaviour, slurred speech or clumsiness, feeling sleepy, seizures, collapse</a:t>
            </a:r>
          </a:p>
        </p:txBody>
      </p:sp>
      <p:sp>
        <p:nvSpPr>
          <p:cNvPr id="4" name="Slide Number Placeholder 3"/>
          <p:cNvSpPr>
            <a:spLocks noGrp="1"/>
          </p:cNvSpPr>
          <p:nvPr>
            <p:ph type="sldNum" sz="quarter" idx="12"/>
          </p:nvPr>
        </p:nvSpPr>
        <p:spPr/>
        <p:txBody>
          <a:bodyPr/>
          <a:lstStyle/>
          <a:p>
            <a:fld id="{7C6F5A48-4A6B-2E41-87C1-820C5E2E5ACF}" type="slidenum">
              <a:rPr lang="en-US" smtClean="0"/>
              <a:pPr/>
              <a:t>30</a:t>
            </a:fld>
            <a:endParaRPr lang="en-US"/>
          </a:p>
        </p:txBody>
      </p:sp>
    </p:spTree>
    <p:extLst>
      <p:ext uri="{BB962C8B-B14F-4D97-AF65-F5344CB8AC3E}">
        <p14:creationId xmlns:p14="http://schemas.microsoft.com/office/powerpoint/2010/main" val="253755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04688"/>
          </a:xfrm>
        </p:spPr>
        <p:txBody>
          <a:bodyPr/>
          <a:lstStyle/>
          <a:p>
            <a:pPr algn="ctr"/>
            <a:r>
              <a:rPr lang="en-GB" dirty="0"/>
              <a:t>Treatment of Hypoglycaemia</a:t>
            </a:r>
            <a:br>
              <a:rPr lang="en-GB" dirty="0"/>
            </a:br>
            <a:r>
              <a:rPr lang="en-GB" sz="1600" dirty="0">
                <a:solidFill>
                  <a:srgbClr val="FF0000"/>
                </a:solidFill>
              </a:rPr>
              <a:t>Treat Hypoglycaemia FIRST with fast acting </a:t>
            </a:r>
            <a:br>
              <a:rPr lang="en-GB" sz="1600" dirty="0">
                <a:solidFill>
                  <a:srgbClr val="FF0000"/>
                </a:solidFill>
              </a:rPr>
            </a:br>
            <a:r>
              <a:rPr lang="en-GB" sz="1600" dirty="0">
                <a:solidFill>
                  <a:srgbClr val="FF0000"/>
                </a:solidFill>
              </a:rPr>
              <a:t>Glucose  even if meal is due </a:t>
            </a:r>
          </a:p>
        </p:txBody>
      </p:sp>
      <p:sp>
        <p:nvSpPr>
          <p:cNvPr id="3" name="Content Placeholder 2"/>
          <p:cNvSpPr>
            <a:spLocks noGrp="1"/>
          </p:cNvSpPr>
          <p:nvPr>
            <p:ph idx="1"/>
          </p:nvPr>
        </p:nvSpPr>
        <p:spPr>
          <a:xfrm>
            <a:off x="457200" y="1204688"/>
            <a:ext cx="8229600" cy="5065484"/>
          </a:xfrm>
        </p:spPr>
        <p:txBody>
          <a:bodyPr vert="horz" lIns="91440" tIns="45720" rIns="91440" bIns="45720" rtlCol="0" anchor="t">
            <a:normAutofit fontScale="25000" lnSpcReduction="20000"/>
          </a:bodyPr>
          <a:lstStyle/>
          <a:p>
            <a:pPr marL="114300" indent="0" algn="ctr" fontAlgn="base">
              <a:spcAft>
                <a:spcPts val="0"/>
              </a:spcAft>
              <a:buNone/>
            </a:pPr>
            <a:r>
              <a:rPr lang="en-GB" sz="6400" dirty="0">
                <a:solidFill>
                  <a:srgbClr val="FF0000"/>
                </a:solidFill>
                <a:effectLst>
                  <a:outerShdw blurRad="38100" dist="38100" dir="2700000" algn="tl">
                    <a:srgbClr val="C0C0C0"/>
                  </a:outerShdw>
                </a:effectLst>
              </a:rPr>
              <a:t>If blood glucose is less than 4 mmol/L, and child is conscious</a:t>
            </a:r>
            <a:endParaRPr lang="en-GB" sz="6400" dirty="0">
              <a:latin typeface="Times New Roman"/>
              <a:ea typeface="Times New Roman"/>
            </a:endParaRPr>
          </a:p>
          <a:p>
            <a:pPr marL="0" indent="0" algn="ctr" fontAlgn="base">
              <a:spcBef>
                <a:spcPts val="480"/>
              </a:spcBef>
              <a:spcAft>
                <a:spcPts val="0"/>
              </a:spcAft>
              <a:buNone/>
            </a:pPr>
            <a:r>
              <a:rPr lang="en-GB" sz="6400" dirty="0">
                <a:solidFill>
                  <a:srgbClr val="000000"/>
                </a:solidFill>
                <a:effectLst>
                  <a:outerShdw blurRad="38100" dist="38100" dir="2700000" algn="tl">
                    <a:srgbClr val="C0C0C0"/>
                  </a:outerShdw>
                </a:effectLst>
                <a:cs typeface="Calibri"/>
                <a:sym typeface="Symbol"/>
              </a:rPr>
              <a:t></a:t>
            </a:r>
            <a:endParaRPr lang="en-GB" sz="6400" dirty="0">
              <a:latin typeface="Times New Roman"/>
              <a:ea typeface="Times New Roman"/>
            </a:endParaRPr>
          </a:p>
          <a:p>
            <a:pPr marL="114300" indent="0" algn="ctr" fontAlgn="base">
              <a:spcAft>
                <a:spcPts val="0"/>
              </a:spcAft>
              <a:buNone/>
            </a:pPr>
            <a:r>
              <a:rPr lang="en-GB" sz="6400" dirty="0">
                <a:solidFill>
                  <a:srgbClr val="000000"/>
                </a:solidFill>
                <a:effectLst>
                  <a:outerShdw blurRad="38100" dist="38100" dir="2700000" algn="tl">
                    <a:srgbClr val="C0C0C0"/>
                  </a:outerShdw>
                </a:effectLst>
              </a:rPr>
              <a:t>Give </a:t>
            </a:r>
            <a:r>
              <a:rPr lang="en-GB" sz="6400" b="1" dirty="0">
                <a:solidFill>
                  <a:srgbClr val="000000"/>
                </a:solidFill>
                <a:effectLst>
                  <a:outerShdw blurRad="38100" dist="38100" dir="2700000" algn="tl">
                    <a:srgbClr val="C0C0C0"/>
                  </a:outerShdw>
                </a:effectLst>
              </a:rPr>
              <a:t>15g</a:t>
            </a:r>
            <a:r>
              <a:rPr lang="en-GB" sz="6400" dirty="0">
                <a:solidFill>
                  <a:srgbClr val="000000"/>
                </a:solidFill>
                <a:effectLst>
                  <a:outerShdw blurRad="38100" dist="38100" dir="2700000" algn="tl">
                    <a:srgbClr val="C0C0C0"/>
                  </a:outerShdw>
                </a:effectLst>
              </a:rPr>
              <a:t> of </a:t>
            </a:r>
            <a:r>
              <a:rPr lang="en-GB" sz="6400" u="sng" dirty="0">
                <a:solidFill>
                  <a:srgbClr val="000000"/>
                </a:solidFill>
                <a:effectLst>
                  <a:outerShdw blurRad="38100" dist="38100" dir="2700000" algn="tl">
                    <a:srgbClr val="C0C0C0"/>
                  </a:outerShdw>
                </a:effectLst>
              </a:rPr>
              <a:t>Fast Acting Glucose</a:t>
            </a:r>
            <a:r>
              <a:rPr lang="en-GB" sz="6400" dirty="0">
                <a:solidFill>
                  <a:srgbClr val="000000"/>
                </a:solidFill>
                <a:effectLst>
                  <a:outerShdw blurRad="38100" dist="38100" dir="2700000" algn="tl">
                    <a:srgbClr val="C0C0C0"/>
                  </a:outerShdw>
                </a:effectLst>
              </a:rPr>
              <a:t> </a:t>
            </a:r>
            <a:endParaRPr lang="en-GB" sz="6400" dirty="0">
              <a:latin typeface="Times New Roman"/>
              <a:ea typeface="Times New Roman"/>
            </a:endParaRPr>
          </a:p>
          <a:p>
            <a:pPr marL="114300" indent="0" algn="ctr" fontAlgn="base">
              <a:buNone/>
            </a:pPr>
            <a:r>
              <a:rPr lang="en-GB" sz="6400" dirty="0">
                <a:solidFill>
                  <a:srgbClr val="000000"/>
                </a:solidFill>
                <a:effectLst>
                  <a:outerShdw blurRad="38100" dist="38100" dir="2700000" algn="tl">
                    <a:srgbClr val="C0C0C0"/>
                  </a:outerShdw>
                </a:effectLst>
              </a:rPr>
              <a:t>E.g. 4 </a:t>
            </a:r>
            <a:r>
              <a:rPr lang="en-GB" sz="6400" dirty="0" err="1">
                <a:solidFill>
                  <a:srgbClr val="000000"/>
                </a:solidFill>
                <a:effectLst>
                  <a:outerShdw blurRad="38100" dist="38100" dir="2700000" algn="tl">
                    <a:srgbClr val="C0C0C0"/>
                  </a:outerShdw>
                </a:effectLst>
              </a:rPr>
              <a:t>glucotabs</a:t>
            </a:r>
            <a:r>
              <a:rPr lang="en-GB" sz="6400" dirty="0">
                <a:solidFill>
                  <a:srgbClr val="000000"/>
                </a:solidFill>
                <a:effectLst>
                  <a:outerShdw blurRad="38100" dist="38100" dir="2700000" algn="tl">
                    <a:srgbClr val="C0C0C0"/>
                  </a:outerShdw>
                </a:effectLst>
              </a:rPr>
              <a:t>/1 x Lift glucose drink bottle </a:t>
            </a:r>
            <a:endParaRPr lang="en-GB" sz="6400" dirty="0">
              <a:solidFill>
                <a:srgbClr val="000000"/>
              </a:solidFill>
              <a:latin typeface="Times New Roman"/>
              <a:cs typeface="Times New Roman"/>
            </a:endParaRPr>
          </a:p>
          <a:p>
            <a:pPr marL="114300" indent="0" algn="ctr" fontAlgn="base">
              <a:buNone/>
            </a:pPr>
            <a:r>
              <a:rPr lang="en-GB" sz="6400" dirty="0">
                <a:solidFill>
                  <a:srgbClr val="000000"/>
                </a:solidFill>
                <a:effectLst>
                  <a:outerShdw blurRad="38100" dist="38100" dir="2700000" algn="tl">
                    <a:srgbClr val="C0C0C0"/>
                  </a:outerShdw>
                </a:effectLst>
              </a:rPr>
              <a:t>If unable to take oral glucose as above, give tube of </a:t>
            </a:r>
            <a:r>
              <a:rPr lang="en-GB" sz="6400" dirty="0" err="1">
                <a:solidFill>
                  <a:srgbClr val="000000"/>
                </a:solidFill>
                <a:effectLst>
                  <a:outerShdw blurRad="38100" dist="38100" dir="2700000" algn="tl">
                    <a:srgbClr val="C0C0C0"/>
                  </a:outerShdw>
                </a:effectLst>
              </a:rPr>
              <a:t>Glucogel</a:t>
            </a:r>
            <a:r>
              <a:rPr lang="en-GB" sz="6400" dirty="0">
                <a:solidFill>
                  <a:srgbClr val="000000"/>
                </a:solidFill>
                <a:effectLst>
                  <a:outerShdw blurRad="38100" dist="38100" dir="2700000" algn="tl">
                    <a:srgbClr val="C0C0C0"/>
                  </a:outerShdw>
                </a:effectLst>
              </a:rPr>
              <a:t> as a buccal treatment</a:t>
            </a:r>
            <a:endParaRPr lang="en-GB" sz="6400">
              <a:latin typeface="Times New Roman"/>
              <a:ea typeface="Times New Roman"/>
              <a:cs typeface="Times New Roman"/>
            </a:endParaRPr>
          </a:p>
          <a:p>
            <a:pPr marL="114300" indent="0" algn="ctr">
              <a:buNone/>
            </a:pPr>
            <a:r>
              <a:rPr lang="en-GB" sz="6400" dirty="0">
                <a:solidFill>
                  <a:srgbClr val="000000"/>
                </a:solidFill>
                <a:effectLst>
                  <a:outerShdw blurRad="38100" dist="38100" dir="2700000" algn="tl">
                    <a:srgbClr val="C0C0C0"/>
                  </a:outerShdw>
                </a:effectLst>
                <a:ea typeface="Calibri"/>
                <a:cs typeface="Calibri"/>
              </a:rPr>
              <a:t>(The diabetes team advise 0.3g glucose/kg up to a MAX of 18g- on individual patient basis and </a:t>
            </a:r>
          </a:p>
          <a:p>
            <a:pPr marL="114300" indent="0" algn="ctr">
              <a:buNone/>
            </a:pPr>
            <a:r>
              <a:rPr lang="en-GB" sz="6400" dirty="0">
                <a:solidFill>
                  <a:srgbClr val="000000"/>
                </a:solidFill>
                <a:effectLst>
                  <a:outerShdw blurRad="38100" dist="38100" dir="2700000" algn="tl">
                    <a:srgbClr val="C0C0C0"/>
                  </a:outerShdw>
                </a:effectLst>
                <a:ea typeface="Calibri"/>
                <a:cs typeface="Calibri"/>
              </a:rPr>
              <a:t>this can he followed if documented. If in doubt, use 15g as above)</a:t>
            </a:r>
          </a:p>
          <a:p>
            <a:pPr marL="0" indent="0" algn="ctr" fontAlgn="base">
              <a:spcBef>
                <a:spcPts val="480"/>
              </a:spcBef>
              <a:spcAft>
                <a:spcPts val="0"/>
              </a:spcAft>
              <a:buNone/>
            </a:pPr>
            <a:r>
              <a:rPr lang="en-GB" sz="6400" dirty="0">
                <a:solidFill>
                  <a:srgbClr val="000000"/>
                </a:solidFill>
                <a:effectLst>
                  <a:outerShdw blurRad="38100" dist="38100" dir="2700000" algn="tl">
                    <a:srgbClr val="C0C0C0"/>
                  </a:outerShdw>
                </a:effectLst>
                <a:cs typeface="Calibri"/>
                <a:sym typeface="Symbol"/>
              </a:rPr>
              <a:t></a:t>
            </a:r>
            <a:endParaRPr lang="en-GB" sz="6400" dirty="0">
              <a:latin typeface="Times New Roman"/>
              <a:ea typeface="Times New Roman"/>
            </a:endParaRPr>
          </a:p>
          <a:p>
            <a:pPr marL="114300" indent="0" algn="ctr" fontAlgn="base">
              <a:spcAft>
                <a:spcPts val="0"/>
              </a:spcAft>
              <a:buNone/>
            </a:pPr>
            <a:r>
              <a:rPr lang="en-GB" sz="6400" dirty="0">
                <a:solidFill>
                  <a:srgbClr val="000000"/>
                </a:solidFill>
                <a:effectLst>
                  <a:outerShdw blurRad="38100" dist="38100" dir="2700000" algn="tl">
                    <a:srgbClr val="C0C0C0"/>
                  </a:outerShdw>
                </a:effectLst>
              </a:rPr>
              <a:t>Repeat blood glucose test after </a:t>
            </a:r>
            <a:r>
              <a:rPr lang="en-GB" sz="6400" b="1" dirty="0">
                <a:solidFill>
                  <a:srgbClr val="000000"/>
                </a:solidFill>
                <a:effectLst>
                  <a:outerShdw blurRad="38100" dist="38100" dir="2700000" algn="tl">
                    <a:srgbClr val="C0C0C0"/>
                  </a:outerShdw>
                </a:effectLst>
              </a:rPr>
              <a:t>15</a:t>
            </a:r>
            <a:r>
              <a:rPr lang="en-GB" sz="6400" dirty="0">
                <a:solidFill>
                  <a:srgbClr val="000000"/>
                </a:solidFill>
                <a:effectLst>
                  <a:outerShdw blurRad="38100" dist="38100" dir="2700000" algn="tl">
                    <a:srgbClr val="C0C0C0"/>
                  </a:outerShdw>
                </a:effectLst>
              </a:rPr>
              <a:t> minutes</a:t>
            </a:r>
            <a:endParaRPr lang="en-GB" sz="6400" dirty="0">
              <a:latin typeface="Times New Roman"/>
              <a:ea typeface="Times New Roman"/>
            </a:endParaRPr>
          </a:p>
          <a:p>
            <a:pPr marL="0" indent="0" algn="ctr" fontAlgn="base">
              <a:spcBef>
                <a:spcPts val="480"/>
              </a:spcBef>
              <a:spcAft>
                <a:spcPts val="0"/>
              </a:spcAft>
              <a:buNone/>
            </a:pPr>
            <a:r>
              <a:rPr lang="en-GB" sz="6400" dirty="0">
                <a:solidFill>
                  <a:srgbClr val="000000"/>
                </a:solidFill>
                <a:effectLst>
                  <a:outerShdw blurRad="38100" dist="38100" dir="2700000" algn="tl">
                    <a:srgbClr val="C0C0C0"/>
                  </a:outerShdw>
                </a:effectLst>
                <a:cs typeface="Calibri"/>
                <a:sym typeface="Symbol"/>
              </a:rPr>
              <a:t></a:t>
            </a:r>
            <a:endParaRPr lang="en-GB" sz="6400" dirty="0">
              <a:latin typeface="Times New Roman"/>
              <a:ea typeface="Times New Roman"/>
            </a:endParaRPr>
          </a:p>
          <a:p>
            <a:pPr marL="114300" indent="0" algn="ctr" fontAlgn="base">
              <a:spcAft>
                <a:spcPts val="0"/>
              </a:spcAft>
              <a:buNone/>
            </a:pPr>
            <a:r>
              <a:rPr lang="en-GB" sz="6400" dirty="0">
                <a:solidFill>
                  <a:srgbClr val="000000"/>
                </a:solidFill>
                <a:effectLst>
                  <a:outerShdw blurRad="38100" dist="38100" dir="2700000" algn="tl">
                    <a:srgbClr val="C0C0C0"/>
                  </a:outerShdw>
                </a:effectLst>
              </a:rPr>
              <a:t>If blood glucose still below 4 </a:t>
            </a:r>
            <a:r>
              <a:rPr lang="en-GB" sz="6400" dirty="0" err="1">
                <a:solidFill>
                  <a:srgbClr val="000000"/>
                </a:solidFill>
                <a:effectLst>
                  <a:outerShdw blurRad="38100" dist="38100" dir="2700000" algn="tl">
                    <a:srgbClr val="C0C0C0"/>
                  </a:outerShdw>
                </a:effectLst>
              </a:rPr>
              <a:t>mmols</a:t>
            </a:r>
            <a:r>
              <a:rPr lang="en-GB" sz="6400" dirty="0">
                <a:solidFill>
                  <a:srgbClr val="000000"/>
                </a:solidFill>
                <a:effectLst>
                  <a:outerShdw blurRad="38100" dist="38100" dir="2700000" algn="tl">
                    <a:srgbClr val="C0C0C0"/>
                  </a:outerShdw>
                </a:effectLst>
              </a:rPr>
              <a:t>,</a:t>
            </a:r>
            <a:endParaRPr lang="en-GB" sz="6400" dirty="0">
              <a:latin typeface="Times New Roman"/>
              <a:ea typeface="Times New Roman"/>
            </a:endParaRPr>
          </a:p>
          <a:p>
            <a:pPr marL="0" indent="0" algn="ctr" fontAlgn="base">
              <a:spcBef>
                <a:spcPts val="480"/>
              </a:spcBef>
              <a:buNone/>
            </a:pPr>
            <a:r>
              <a:rPr lang="en-GB" sz="6400" dirty="0">
                <a:solidFill>
                  <a:srgbClr val="000000"/>
                </a:solidFill>
                <a:effectLst>
                  <a:outerShdw blurRad="38100" dist="38100" dir="2700000" algn="tl">
                    <a:srgbClr val="C0C0C0"/>
                  </a:outerShdw>
                </a:effectLst>
              </a:rPr>
              <a:t>give a further </a:t>
            </a:r>
            <a:r>
              <a:rPr lang="en-GB" sz="6400" b="1" dirty="0">
                <a:solidFill>
                  <a:srgbClr val="000000"/>
                </a:solidFill>
                <a:effectLst>
                  <a:outerShdw blurRad="38100" dist="38100" dir="2700000" algn="tl">
                    <a:srgbClr val="C0C0C0"/>
                  </a:outerShdw>
                </a:effectLst>
              </a:rPr>
              <a:t>15</a:t>
            </a:r>
            <a:r>
              <a:rPr lang="en-GB" sz="6400" dirty="0">
                <a:solidFill>
                  <a:srgbClr val="000000"/>
                </a:solidFill>
                <a:effectLst>
                  <a:outerShdw blurRad="38100" dist="38100" dir="2700000" algn="tl">
                    <a:srgbClr val="C0C0C0"/>
                  </a:outerShdw>
                </a:effectLst>
              </a:rPr>
              <a:t> grams (or individual dose as above) of </a:t>
            </a:r>
            <a:r>
              <a:rPr lang="en-GB" sz="6400" u="sng" dirty="0">
                <a:solidFill>
                  <a:srgbClr val="000000"/>
                </a:solidFill>
                <a:effectLst>
                  <a:outerShdw blurRad="38100" dist="38100" dir="2700000" algn="tl">
                    <a:srgbClr val="C0C0C0"/>
                  </a:outerShdw>
                </a:effectLst>
              </a:rPr>
              <a:t>Fast Acting Glucose </a:t>
            </a:r>
            <a:endParaRPr lang="en-GB" sz="6400">
              <a:effectLst>
                <a:outerShdw blurRad="38100" dist="38100" dir="2700000" algn="tl">
                  <a:srgbClr val="C0C0C0"/>
                </a:outerShdw>
              </a:effectLst>
              <a:latin typeface="Calibri"/>
              <a:ea typeface="Calibri"/>
              <a:cs typeface="Calibri"/>
            </a:endParaRPr>
          </a:p>
          <a:p>
            <a:pPr marL="0" indent="0" algn="ctr" fontAlgn="base">
              <a:spcBef>
                <a:spcPts val="480"/>
              </a:spcBef>
              <a:spcAft>
                <a:spcPts val="0"/>
              </a:spcAft>
              <a:buNone/>
            </a:pPr>
            <a:r>
              <a:rPr lang="en-GB" sz="6400" dirty="0">
                <a:solidFill>
                  <a:srgbClr val="000000"/>
                </a:solidFill>
                <a:effectLst>
                  <a:outerShdw blurRad="38100" dist="38100" dir="2700000" algn="tl">
                    <a:srgbClr val="C0C0C0"/>
                  </a:outerShdw>
                </a:effectLst>
                <a:cs typeface="Calibri"/>
                <a:sym typeface="Symbol"/>
              </a:rPr>
              <a:t></a:t>
            </a:r>
            <a:endParaRPr lang="en-GB" sz="6400" dirty="0">
              <a:latin typeface="Times New Roman"/>
              <a:ea typeface="Times New Roman"/>
            </a:endParaRPr>
          </a:p>
          <a:p>
            <a:pPr marL="114300" indent="0" algn="ctr" fontAlgn="base">
              <a:spcAft>
                <a:spcPts val="0"/>
              </a:spcAft>
              <a:buNone/>
            </a:pPr>
            <a:r>
              <a:rPr lang="en-GB" sz="6400" dirty="0">
                <a:solidFill>
                  <a:srgbClr val="000000"/>
                </a:solidFill>
                <a:effectLst>
                  <a:outerShdw blurRad="38100" dist="38100" dir="2700000" algn="tl">
                    <a:srgbClr val="C0C0C0"/>
                  </a:outerShdw>
                </a:effectLst>
              </a:rPr>
              <a:t>Repeat blood glucose test after </a:t>
            </a:r>
            <a:r>
              <a:rPr lang="en-GB" sz="6400" b="1" dirty="0">
                <a:solidFill>
                  <a:srgbClr val="000000"/>
                </a:solidFill>
                <a:effectLst>
                  <a:outerShdw blurRad="38100" dist="38100" dir="2700000" algn="tl">
                    <a:srgbClr val="C0C0C0"/>
                  </a:outerShdw>
                </a:effectLst>
              </a:rPr>
              <a:t>15</a:t>
            </a:r>
            <a:r>
              <a:rPr lang="en-GB" sz="6400" dirty="0">
                <a:solidFill>
                  <a:srgbClr val="000000"/>
                </a:solidFill>
                <a:effectLst>
                  <a:outerShdw blurRad="38100" dist="38100" dir="2700000" algn="tl">
                    <a:srgbClr val="C0C0C0"/>
                  </a:outerShdw>
                </a:effectLst>
              </a:rPr>
              <a:t> minutes</a:t>
            </a:r>
            <a:endParaRPr lang="en-GB" sz="6400" dirty="0">
              <a:latin typeface="Times New Roman"/>
              <a:ea typeface="Times New Roman"/>
            </a:endParaRPr>
          </a:p>
          <a:p>
            <a:pPr marL="0" indent="0" algn="ctr" fontAlgn="base">
              <a:spcBef>
                <a:spcPts val="480"/>
              </a:spcBef>
              <a:spcAft>
                <a:spcPts val="0"/>
              </a:spcAft>
              <a:buNone/>
            </a:pPr>
            <a:r>
              <a:rPr lang="en-GB" sz="6400" dirty="0">
                <a:solidFill>
                  <a:srgbClr val="000000"/>
                </a:solidFill>
                <a:effectLst>
                  <a:outerShdw blurRad="38100" dist="38100" dir="2700000" algn="tl">
                    <a:srgbClr val="C0C0C0"/>
                  </a:outerShdw>
                </a:effectLst>
                <a:cs typeface="Calibri"/>
                <a:sym typeface="Symbol"/>
              </a:rPr>
              <a:t></a:t>
            </a:r>
            <a:endParaRPr lang="en-GB" sz="6400" dirty="0">
              <a:latin typeface="Times New Roman"/>
              <a:ea typeface="Times New Roman"/>
            </a:endParaRPr>
          </a:p>
          <a:p>
            <a:pPr marL="114300" indent="0" algn="ctr" fontAlgn="base">
              <a:spcAft>
                <a:spcPts val="0"/>
              </a:spcAft>
              <a:buNone/>
            </a:pPr>
            <a:r>
              <a:rPr lang="en-GB" sz="6400" dirty="0">
                <a:solidFill>
                  <a:srgbClr val="000000"/>
                </a:solidFill>
                <a:effectLst>
                  <a:outerShdw blurRad="38100" dist="38100" dir="2700000" algn="tl">
                    <a:srgbClr val="C0C0C0"/>
                  </a:outerShdw>
                </a:effectLst>
              </a:rPr>
              <a:t>When blood glucose is above 4 mmol/L,</a:t>
            </a:r>
            <a:endParaRPr lang="en-GB" sz="6400" dirty="0">
              <a:latin typeface="Times New Roman"/>
              <a:ea typeface="Times New Roman"/>
            </a:endParaRPr>
          </a:p>
          <a:p>
            <a:pPr marL="0" indent="0" algn="ctr" fontAlgn="base">
              <a:spcBef>
                <a:spcPts val="480"/>
              </a:spcBef>
              <a:buNone/>
            </a:pPr>
            <a:r>
              <a:rPr lang="en-GB" sz="6400" dirty="0">
                <a:solidFill>
                  <a:srgbClr val="000000"/>
                </a:solidFill>
                <a:effectLst>
                  <a:outerShdw blurRad="38100" dist="38100" dir="2700000" algn="tl">
                    <a:srgbClr val="C0C0C0"/>
                  </a:outerShdw>
                </a:effectLst>
              </a:rPr>
              <a:t>give 15g </a:t>
            </a:r>
            <a:r>
              <a:rPr lang="en-GB" sz="6400" u="sng" dirty="0">
                <a:solidFill>
                  <a:srgbClr val="000000"/>
                </a:solidFill>
                <a:effectLst>
                  <a:outerShdw blurRad="38100" dist="38100" dir="2700000" algn="tl">
                    <a:srgbClr val="C0C0C0"/>
                  </a:outerShdw>
                </a:effectLst>
              </a:rPr>
              <a:t>Long Acting Carbohydrate </a:t>
            </a:r>
            <a:r>
              <a:rPr lang="en-GB" sz="6400" u="sng" dirty="0">
                <a:latin typeface="Times New Roman"/>
              </a:rPr>
              <a:t> (</a:t>
            </a:r>
            <a:r>
              <a:rPr lang="en-GB" sz="6400" dirty="0">
                <a:solidFill>
                  <a:srgbClr val="000000"/>
                </a:solidFill>
              </a:rPr>
              <a:t>or individual dose as above)</a:t>
            </a:r>
            <a:endParaRPr lang="en-GB" sz="6400" dirty="0">
              <a:solidFill>
                <a:srgbClr val="000000"/>
              </a:solidFill>
              <a:latin typeface="Times New Roman"/>
              <a:cs typeface="Times New Roman"/>
            </a:endParaRPr>
          </a:p>
          <a:p>
            <a:pPr marL="0" indent="0" algn="ctr">
              <a:spcBef>
                <a:spcPts val="480"/>
              </a:spcBef>
              <a:buNone/>
            </a:pPr>
            <a:r>
              <a:rPr lang="en-GB" sz="6400" dirty="0">
                <a:solidFill>
                  <a:srgbClr val="000000"/>
                </a:solidFill>
                <a:effectLst>
                  <a:outerShdw blurRad="38100" dist="38100" dir="2700000" algn="tl">
                    <a:srgbClr val="C0C0C0"/>
                  </a:outerShdw>
                </a:effectLst>
              </a:rPr>
              <a:t>such as plain biscuits/slice of toast</a:t>
            </a:r>
            <a:endParaRPr lang="en-GB" sz="6400" dirty="0">
              <a:latin typeface="Times New Roman"/>
              <a:ea typeface="Times New Roman"/>
              <a:cs typeface="Times New Roman"/>
            </a:endParaRPr>
          </a:p>
          <a:p>
            <a:pPr marL="0" indent="0" algn="ctr" fontAlgn="base">
              <a:spcBef>
                <a:spcPts val="480"/>
              </a:spcBef>
              <a:buNone/>
            </a:pPr>
            <a:r>
              <a:rPr lang="en-GB" sz="6400" dirty="0">
                <a:solidFill>
                  <a:srgbClr val="000000"/>
                </a:solidFill>
                <a:effectLst>
                  <a:outerShdw blurRad="38100" dist="38100" dir="2700000" algn="tl">
                    <a:srgbClr val="C0C0C0"/>
                  </a:outerShdw>
                </a:effectLst>
              </a:rPr>
              <a:t>This follow-up snack is not required if on insulin pump </a:t>
            </a:r>
            <a:r>
              <a:rPr lang="en-GB" sz="6400" b="1" dirty="0">
                <a:solidFill>
                  <a:srgbClr val="000000"/>
                </a:solidFill>
                <a:effectLst>
                  <a:outerShdw blurRad="38100" dist="38100" dir="2700000" algn="tl">
                    <a:srgbClr val="C0C0C0"/>
                  </a:outerShdw>
                </a:effectLst>
              </a:rPr>
              <a:t>or </a:t>
            </a:r>
            <a:r>
              <a:rPr lang="en-GB" sz="6400" dirty="0">
                <a:solidFill>
                  <a:srgbClr val="000000"/>
                </a:solidFill>
                <a:effectLst>
                  <a:outerShdw blurRad="38100" dist="38100" dir="2700000" algn="tl">
                    <a:srgbClr val="C0C0C0"/>
                  </a:outerShdw>
                </a:effectLst>
              </a:rPr>
              <a:t>about to have meal with usual insulin </a:t>
            </a:r>
            <a:r>
              <a:rPr lang="en-GB" sz="6400" b="1" dirty="0">
                <a:solidFill>
                  <a:srgbClr val="000000"/>
                </a:solidFill>
                <a:effectLst>
                  <a:outerShdw blurRad="38100" dist="38100" dir="2700000" algn="tl">
                    <a:srgbClr val="C0C0C0"/>
                  </a:outerShdw>
                </a:effectLst>
              </a:rPr>
              <a:t>or</a:t>
            </a:r>
            <a:r>
              <a:rPr lang="en-GB" sz="6400" dirty="0">
                <a:solidFill>
                  <a:srgbClr val="000000"/>
                </a:solidFill>
                <a:effectLst>
                  <a:outerShdw blurRad="38100" dist="38100" dir="2700000" algn="tl">
                    <a:srgbClr val="C0C0C0"/>
                  </a:outerShdw>
                </a:effectLst>
              </a:rPr>
              <a:t> if the established patient/family prefer not to.</a:t>
            </a:r>
            <a:endParaRPr lang="en-GB" sz="6400" dirty="0">
              <a:solidFill>
                <a:srgbClr val="000000"/>
              </a:solidFill>
              <a:effectLst>
                <a:outerShdw blurRad="38100" dist="38100" dir="2700000" algn="tl">
                  <a:srgbClr val="C0C0C0"/>
                </a:outerShdw>
              </a:effectLst>
              <a:ea typeface="Calibri"/>
              <a:cs typeface="Calibri"/>
            </a:endParaRPr>
          </a:p>
          <a:p>
            <a:pPr marL="0" indent="0" algn="ctr" fontAlgn="base">
              <a:spcBef>
                <a:spcPts val="480"/>
              </a:spcBef>
              <a:spcAft>
                <a:spcPts val="0"/>
              </a:spcAft>
              <a:buNone/>
            </a:pPr>
            <a:r>
              <a:rPr lang="en-GB" sz="6400" dirty="0">
                <a:solidFill>
                  <a:srgbClr val="FF0000"/>
                </a:solidFill>
                <a:effectLst>
                  <a:outerShdw blurRad="38100" dist="38100" dir="2700000" algn="tl">
                    <a:srgbClr val="C0C0C0"/>
                  </a:outerShdw>
                </a:effectLst>
                <a:ea typeface="Times New Roman"/>
              </a:rPr>
              <a:t>If child is unconscious, </a:t>
            </a:r>
            <a:r>
              <a:rPr lang="en-GB" sz="6400" dirty="0">
                <a:solidFill>
                  <a:srgbClr val="000000"/>
                </a:solidFill>
                <a:effectLst>
                  <a:outerShdw blurRad="38100" dist="38100" dir="2700000" algn="tl">
                    <a:srgbClr val="C0C0C0"/>
                  </a:outerShdw>
                </a:effectLst>
                <a:ea typeface="Times New Roman"/>
              </a:rPr>
              <a:t>give IM Glucagon/IV Dextrose as guideline</a:t>
            </a:r>
          </a:p>
          <a:p>
            <a:pPr marL="0" indent="0" algn="ctr" fontAlgn="base">
              <a:spcBef>
                <a:spcPts val="480"/>
              </a:spcBef>
              <a:spcAft>
                <a:spcPts val="0"/>
              </a:spcAft>
              <a:buNone/>
            </a:pPr>
            <a:r>
              <a:rPr lang="en-GB" sz="6400" dirty="0">
                <a:solidFill>
                  <a:srgbClr val="000000"/>
                </a:solidFill>
                <a:effectLst>
                  <a:outerShdw blurRad="38100" dist="38100" dir="2700000" algn="tl">
                    <a:srgbClr val="C0C0C0"/>
                  </a:outerShdw>
                </a:effectLst>
                <a:ea typeface="Times New Roman"/>
              </a:rPr>
              <a:t>DIABETES EMERGENCY MANAGEMENT IN PAEDIATRICS (NON KETOTIC) GUIDELINE </a:t>
            </a:r>
          </a:p>
          <a:p>
            <a:pPr marL="0" indent="0" algn="ctr" fontAlgn="base">
              <a:spcBef>
                <a:spcPts val="480"/>
              </a:spcBef>
              <a:spcAft>
                <a:spcPts val="0"/>
              </a:spcAft>
              <a:buNone/>
            </a:pPr>
            <a:endParaRPr lang="en-GB" sz="6400" dirty="0">
              <a:ea typeface="Times New Roman"/>
            </a:endParaRPr>
          </a:p>
          <a:p>
            <a:pPr marL="0" indent="0">
              <a:buNone/>
            </a:pPr>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31</a:t>
            </a:fld>
            <a:endParaRPr lang="en-US"/>
          </a:p>
        </p:txBody>
      </p:sp>
    </p:spTree>
    <p:extLst>
      <p:ext uri="{BB962C8B-B14F-4D97-AF65-F5344CB8AC3E}">
        <p14:creationId xmlns:p14="http://schemas.microsoft.com/office/powerpoint/2010/main" val="2950770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rotWithShape="1">
          <a:blip r:embed="rId2"/>
          <a:srcRect l="13639" t="44695" r="39270" b="35799"/>
          <a:stretch/>
        </p:blipFill>
        <p:spPr bwMode="auto">
          <a:xfrm>
            <a:off x="457200" y="4906327"/>
            <a:ext cx="6415314" cy="137885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GB" dirty="0"/>
              <a:t>Hyperglycaemia</a:t>
            </a:r>
          </a:p>
        </p:txBody>
      </p:sp>
      <p:sp>
        <p:nvSpPr>
          <p:cNvPr id="4" name="Rectangle 3"/>
          <p:cNvSpPr/>
          <p:nvPr/>
        </p:nvSpPr>
        <p:spPr>
          <a:xfrm>
            <a:off x="609600" y="1213008"/>
            <a:ext cx="7214625" cy="369331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dirty="0"/>
              <a:t>Symptoms – thirst, increased urination, tiredness, blurred vision, headache</a:t>
            </a:r>
          </a:p>
          <a:p>
            <a:pPr marL="285750" indent="-285750">
              <a:buFont typeface="Arial" panose="020B0604020202020204" pitchFamily="34" charset="0"/>
              <a:buChar char="•"/>
            </a:pPr>
            <a:r>
              <a:rPr lang="en-GB" dirty="0"/>
              <a:t>Patients are encouraged to titrate insulin doses to maximise time within range </a:t>
            </a:r>
          </a:p>
          <a:p>
            <a:pPr marL="285750" indent="-285750">
              <a:buFont typeface="Arial" panose="020B0604020202020204" pitchFamily="34" charset="0"/>
              <a:buChar char="•"/>
            </a:pPr>
            <a:r>
              <a:rPr lang="en-GB" dirty="0"/>
              <a:t>If above range </a:t>
            </a:r>
            <a:r>
              <a:rPr lang="en-GB" b="1" dirty="0"/>
              <a:t>at mealtimes only</a:t>
            </a:r>
            <a:r>
              <a:rPr lang="en-GB" dirty="0"/>
              <a:t>, a correction dose should be added to insulin dose for carbohydrate.  </a:t>
            </a:r>
          </a:p>
          <a:p>
            <a:pPr marL="285750" indent="-285750">
              <a:buFont typeface="Arial" panose="020B0604020202020204" pitchFamily="34" charset="0"/>
              <a:buChar char="•"/>
            </a:pPr>
            <a:r>
              <a:rPr lang="en-GB" dirty="0"/>
              <a:t>Use patient’s correction chart (or will be calculated via the pump if on pump)</a:t>
            </a:r>
            <a:endParaRPr lang="en-GB" dirty="0">
              <a:ea typeface="Calibri"/>
              <a:cs typeface="Calibri"/>
            </a:endParaRPr>
          </a:p>
          <a:p>
            <a:pPr marL="285750" indent="-285750">
              <a:buFont typeface="Arial" panose="020B0604020202020204" pitchFamily="34" charset="0"/>
              <a:buChar char="•"/>
            </a:pPr>
            <a:r>
              <a:rPr lang="en-GB" dirty="0"/>
              <a:t>Correction doses should not be given between meals unless on a pump.</a:t>
            </a:r>
            <a:endParaRPr lang="en-GB" dirty="0">
              <a:ea typeface="Calibri"/>
              <a:cs typeface="Calibri"/>
            </a:endParaRPr>
          </a:p>
          <a:p>
            <a:pPr marL="285750" indent="-285750">
              <a:buFont typeface="Arial" panose="020B0604020202020204" pitchFamily="34" charset="0"/>
              <a:buChar char="•"/>
            </a:pPr>
            <a:r>
              <a:rPr lang="en-GB" dirty="0"/>
              <a:t> </a:t>
            </a:r>
            <a:r>
              <a:rPr lang="en-GB" b="1" dirty="0"/>
              <a:t>Illness can cause high blood glucose levels – see Sick Day Rules Guideline.</a:t>
            </a:r>
            <a:endParaRPr lang="en-GB" dirty="0"/>
          </a:p>
          <a:p>
            <a:pPr marL="285750" indent="-285750">
              <a:buFont typeface="Arial" panose="020B0604020202020204" pitchFamily="34" charset="0"/>
              <a:buChar char="•"/>
            </a:pPr>
            <a:r>
              <a:rPr lang="en-GB" dirty="0"/>
              <a:t>If &gt;14mmol/l, check for Ketones.</a:t>
            </a:r>
          </a:p>
          <a:p>
            <a:pPr marL="285750" indent="-285750">
              <a:buFont typeface="Arial" panose="020B0604020202020204" pitchFamily="34" charset="0"/>
              <a:buChar char="•"/>
            </a:pPr>
            <a:r>
              <a:rPr lang="en-GB" dirty="0"/>
              <a:t>Other reasons for hyperglycaemia:</a:t>
            </a:r>
          </a:p>
        </p:txBody>
      </p:sp>
      <p:sp>
        <p:nvSpPr>
          <p:cNvPr id="3" name="Slide Number Placeholder 2"/>
          <p:cNvSpPr>
            <a:spLocks noGrp="1"/>
          </p:cNvSpPr>
          <p:nvPr>
            <p:ph type="sldNum" sz="quarter" idx="12"/>
          </p:nvPr>
        </p:nvSpPr>
        <p:spPr/>
        <p:txBody>
          <a:bodyPr/>
          <a:lstStyle/>
          <a:p>
            <a:fld id="{7C6F5A48-4A6B-2E41-87C1-820C5E2E5ACF}" type="slidenum">
              <a:rPr lang="en-US" smtClean="0"/>
              <a:pPr/>
              <a:t>32</a:t>
            </a:fld>
            <a:endParaRPr lang="en-US"/>
          </a:p>
        </p:txBody>
      </p:sp>
    </p:spTree>
    <p:extLst>
      <p:ext uri="{BB962C8B-B14F-4D97-AF65-F5344CB8AC3E}">
        <p14:creationId xmlns:p14="http://schemas.microsoft.com/office/powerpoint/2010/main" val="88598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Ketone Management</a:t>
            </a:r>
          </a:p>
        </p:txBody>
      </p:sp>
      <p:sp>
        <p:nvSpPr>
          <p:cNvPr id="3" name="Content Placeholder 2"/>
          <p:cNvSpPr>
            <a:spLocks noGrp="1"/>
          </p:cNvSpPr>
          <p:nvPr>
            <p:ph idx="1"/>
          </p:nvPr>
        </p:nvSpPr>
        <p:spPr/>
        <p:txBody>
          <a:bodyPr>
            <a:normAutofit fontScale="55000" lnSpcReduction="20000"/>
          </a:bodyPr>
          <a:lstStyle/>
          <a:p>
            <a:r>
              <a:rPr lang="en-GB" dirty="0"/>
              <a:t>When the body has insufficient insulin to deal with the amount of glucose, it starts to break down other body tissue as an alternative energy source.   </a:t>
            </a:r>
          </a:p>
          <a:p>
            <a:r>
              <a:rPr lang="en-GB" dirty="0"/>
              <a:t>Ketones are the by-product of this process, are poisonous chemicals which , if left unchecked, will lead to metabolic acidosis. </a:t>
            </a:r>
          </a:p>
          <a:p>
            <a:pPr marL="0" indent="0">
              <a:buNone/>
            </a:pPr>
            <a:endParaRPr lang="en-GB" dirty="0"/>
          </a:p>
          <a:p>
            <a:r>
              <a:rPr lang="en-GB" dirty="0"/>
              <a:t>If blood glucose level greater than 14mmol/L, check for ketones:</a:t>
            </a:r>
          </a:p>
          <a:p>
            <a:endParaRPr lang="en-GB" dirty="0"/>
          </a:p>
          <a:p>
            <a:r>
              <a:rPr lang="en-GB" dirty="0"/>
              <a:t>If ketones below 0.6mmol/L, no additional action needed</a:t>
            </a:r>
          </a:p>
          <a:p>
            <a:r>
              <a:rPr lang="en-GB" dirty="0"/>
              <a:t>If ketones 0.6mmol/L or above, they must have prescribed dose of </a:t>
            </a:r>
            <a:r>
              <a:rPr lang="en-GB" dirty="0" err="1"/>
              <a:t>Novorapid</a:t>
            </a:r>
            <a:r>
              <a:rPr lang="en-GB" dirty="0"/>
              <a:t> for ketone management – see care plan</a:t>
            </a:r>
          </a:p>
          <a:p>
            <a:pPr marL="0" indent="0">
              <a:buNone/>
            </a:pPr>
            <a:r>
              <a:rPr lang="en-GB" dirty="0"/>
              <a:t>	Ketones 0.6mmol/L and above – give 10% of Total Daily Dose</a:t>
            </a:r>
          </a:p>
          <a:p>
            <a:pPr marL="0" indent="0">
              <a:buNone/>
            </a:pPr>
            <a:r>
              <a:rPr lang="en-GB" dirty="0"/>
              <a:t>	Ketones 1.5mmol/L and above – give 20% of Total Daily Dose</a:t>
            </a:r>
          </a:p>
          <a:p>
            <a:pPr>
              <a:buFont typeface="Arial" charset="0"/>
              <a:buChar char="•"/>
            </a:pPr>
            <a:r>
              <a:rPr lang="en-GB" dirty="0"/>
              <a:t>Calculate Total Daily Dose by adding together basal insulin + average boluses </a:t>
            </a:r>
          </a:p>
          <a:p>
            <a:pPr marL="0" indent="0">
              <a:buNone/>
            </a:pPr>
            <a:r>
              <a:rPr lang="en-GB" dirty="0"/>
              <a:t>	(excluding correction doses)</a:t>
            </a:r>
          </a:p>
          <a:p>
            <a:r>
              <a:rPr lang="en-GB" dirty="0"/>
              <a:t>Blood glucose and ketones should be checked 2 hourly until resolved and repeat doses given no more than 2 hourly if required.</a:t>
            </a:r>
          </a:p>
          <a:p>
            <a:r>
              <a:rPr lang="en-GB" dirty="0"/>
              <a:t>Liaise closely with medical team.</a:t>
            </a:r>
          </a:p>
          <a:p>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33</a:t>
            </a:fld>
            <a:endParaRPr lang="en-US"/>
          </a:p>
        </p:txBody>
      </p:sp>
    </p:spTree>
    <p:extLst>
      <p:ext uri="{BB962C8B-B14F-4D97-AF65-F5344CB8AC3E}">
        <p14:creationId xmlns:p14="http://schemas.microsoft.com/office/powerpoint/2010/main" val="4266294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5533"/>
          </a:xfrm>
        </p:spPr>
        <p:txBody>
          <a:bodyPr/>
          <a:lstStyle/>
          <a:p>
            <a:r>
              <a:rPr lang="en-GB" dirty="0"/>
              <a:t>Meal times on the ward</a:t>
            </a:r>
          </a:p>
        </p:txBody>
      </p:sp>
      <p:sp>
        <p:nvSpPr>
          <p:cNvPr id="3" name="Content Placeholder 2"/>
          <p:cNvSpPr>
            <a:spLocks noGrp="1"/>
          </p:cNvSpPr>
          <p:nvPr>
            <p:ph idx="1"/>
          </p:nvPr>
        </p:nvSpPr>
        <p:spPr>
          <a:xfrm>
            <a:off x="457200" y="988524"/>
            <a:ext cx="8229600" cy="5733141"/>
          </a:xfrm>
        </p:spPr>
        <p:txBody>
          <a:bodyPr vert="horz" lIns="91440" tIns="45720" rIns="91440" bIns="45720" rtlCol="0" anchor="t">
            <a:normAutofit fontScale="92500" lnSpcReduction="20000"/>
          </a:bodyPr>
          <a:lstStyle/>
          <a:p>
            <a:r>
              <a:rPr lang="en-GB" dirty="0"/>
              <a:t>There is no such thing as a diabetes diet.</a:t>
            </a:r>
          </a:p>
          <a:p>
            <a:r>
              <a:rPr lang="en-GB" dirty="0"/>
              <a:t>The same principles of healthy eating and regular mealtimes apply as to the rest of the population.</a:t>
            </a:r>
          </a:p>
          <a:p>
            <a:endParaRPr lang="en-GB" dirty="0"/>
          </a:p>
          <a:p>
            <a:endParaRPr lang="en-GB" dirty="0"/>
          </a:p>
          <a:p>
            <a:endParaRPr lang="en-GB" dirty="0"/>
          </a:p>
          <a:p>
            <a:r>
              <a:rPr lang="en-GB" dirty="0"/>
              <a:t>No-one likes cold food – it usually works best to test, select food and leave in oven if appropriate, calculate insulin dose, inject &amp; eat.</a:t>
            </a:r>
          </a:p>
          <a:p>
            <a:pPr marL="0" indent="0">
              <a:buNone/>
            </a:pPr>
            <a:r>
              <a:rPr lang="en-GB" b="1" dirty="0">
                <a:solidFill>
                  <a:srgbClr val="405BCB"/>
                </a:solidFill>
              </a:rPr>
              <a:t>In between meals – </a:t>
            </a:r>
            <a:r>
              <a:rPr lang="en-GB" dirty="0">
                <a:solidFill>
                  <a:srgbClr val="000000"/>
                </a:solidFill>
              </a:rPr>
              <a:t>sugar free drinks &amp; </a:t>
            </a:r>
            <a:endParaRPr lang="en-GB" dirty="0">
              <a:solidFill>
                <a:srgbClr val="000000"/>
              </a:solidFill>
              <a:ea typeface="Calibri"/>
              <a:cs typeface="Calibri"/>
            </a:endParaRPr>
          </a:p>
          <a:p>
            <a:pPr marL="0" indent="0">
              <a:buNone/>
            </a:pPr>
            <a:r>
              <a:rPr lang="en-GB" b="1" dirty="0">
                <a:solidFill>
                  <a:srgbClr val="405BCB"/>
                </a:solidFill>
              </a:rPr>
              <a:t>1 </a:t>
            </a:r>
            <a:r>
              <a:rPr lang="en-GB" dirty="0"/>
              <a:t>x 10 g healthy snack ONLY without </a:t>
            </a:r>
            <a:r>
              <a:rPr lang="en-GB"/>
              <a:t>insulin.</a:t>
            </a:r>
          </a:p>
          <a:p>
            <a:pPr marL="0" indent="0">
              <a:buNone/>
            </a:pPr>
            <a:r>
              <a:rPr lang="en-GB" dirty="0">
                <a:ea typeface="Calibri"/>
                <a:cs typeface="Calibri"/>
              </a:rPr>
              <a:t>Insulin will be required by pen or pump if snack more than 10g.</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120" y="2178891"/>
            <a:ext cx="4459514" cy="152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34</a:t>
            </a:fld>
            <a:endParaRPr lang="en-US"/>
          </a:p>
        </p:txBody>
      </p:sp>
    </p:spTree>
    <p:extLst>
      <p:ext uri="{BB962C8B-B14F-4D97-AF65-F5344CB8AC3E}">
        <p14:creationId xmlns:p14="http://schemas.microsoft.com/office/powerpoint/2010/main" val="3372515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Carbohydrate Counting</a:t>
            </a:r>
          </a:p>
        </p:txBody>
      </p:sp>
      <p:sp>
        <p:nvSpPr>
          <p:cNvPr id="3" name="Content Placeholder 2"/>
          <p:cNvSpPr>
            <a:spLocks noGrp="1"/>
          </p:cNvSpPr>
          <p:nvPr>
            <p:ph idx="1"/>
          </p:nvPr>
        </p:nvSpPr>
        <p:spPr/>
        <p:txBody>
          <a:bodyPr>
            <a:normAutofit fontScale="92500" lnSpcReduction="20000"/>
          </a:bodyPr>
          <a:lstStyle/>
          <a:p>
            <a:r>
              <a:rPr lang="en-GB" dirty="0"/>
              <a:t>The ward team have a key role in supporting the family to calculate the total carbohydrate content of each meal/snack.</a:t>
            </a:r>
          </a:p>
          <a:p>
            <a:r>
              <a:rPr lang="en-GB" dirty="0"/>
              <a:t>It is important that you are able to identify which foods/drinks contain carbohydrates accurately.</a:t>
            </a:r>
          </a:p>
          <a:p>
            <a:r>
              <a:rPr lang="en-GB" dirty="0"/>
              <a:t>This is needed to calculate the meal – time dose of prescribed insulin.</a:t>
            </a:r>
          </a:p>
          <a:p>
            <a:r>
              <a:rPr lang="en-GB" dirty="0"/>
              <a:t>Mealtime insulin is prescribed according to a ratio – </a:t>
            </a:r>
          </a:p>
          <a:p>
            <a:pPr marL="0" indent="0">
              <a:buNone/>
            </a:pPr>
            <a:r>
              <a:rPr lang="en-GB" dirty="0"/>
              <a:t>	</a:t>
            </a:r>
            <a:r>
              <a:rPr lang="en-GB" dirty="0" err="1"/>
              <a:t>E.g</a:t>
            </a:r>
            <a:r>
              <a:rPr lang="en-GB" dirty="0"/>
              <a:t>: 1 unit of </a:t>
            </a:r>
            <a:r>
              <a:rPr lang="en-GB" dirty="0" err="1"/>
              <a:t>Novorapid</a:t>
            </a:r>
            <a:r>
              <a:rPr lang="en-GB" dirty="0"/>
              <a:t> to 10g Carbohydrate</a:t>
            </a:r>
          </a:p>
          <a:p>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35</a:t>
            </a:fld>
            <a:endParaRPr lang="en-US"/>
          </a:p>
        </p:txBody>
      </p:sp>
    </p:spTree>
    <p:extLst>
      <p:ext uri="{BB962C8B-B14F-4D97-AF65-F5344CB8AC3E}">
        <p14:creationId xmlns:p14="http://schemas.microsoft.com/office/powerpoint/2010/main" val="2071561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91" t="30479" r="4545" b="-30822"/>
          <a:stretch/>
        </p:blipFill>
        <p:spPr bwMode="auto">
          <a:xfrm>
            <a:off x="5105399" y="274638"/>
            <a:ext cx="2210595" cy="297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Tools to support carbohydrate </a:t>
            </a:r>
            <a:br>
              <a:rPr lang="en-GB" dirty="0"/>
            </a:br>
            <a:r>
              <a:rPr lang="en-GB" dirty="0"/>
              <a:t>counting on the ward</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pPr marL="0" indent="0">
              <a:buNone/>
            </a:pPr>
            <a:endParaRPr lang="en-GB" dirty="0">
              <a:hlinkClick r:id="rId3"/>
            </a:endParaRPr>
          </a:p>
          <a:p>
            <a:r>
              <a:rPr lang="en-GB" dirty="0"/>
              <a:t>Digital Scales</a:t>
            </a:r>
          </a:p>
          <a:p>
            <a:endParaRPr lang="en-GB" dirty="0"/>
          </a:p>
          <a:p>
            <a:r>
              <a:rPr lang="en-GB" dirty="0"/>
              <a:t>Carbs &amp; </a:t>
            </a:r>
            <a:r>
              <a:rPr lang="en-GB" err="1"/>
              <a:t>Cals</a:t>
            </a:r>
            <a:r>
              <a:rPr lang="en-GB" dirty="0"/>
              <a:t> Book</a:t>
            </a:r>
          </a:p>
          <a:p>
            <a:pPr marL="0" indent="0">
              <a:buNone/>
            </a:pPr>
            <a:endParaRPr lang="en-GB" dirty="0"/>
          </a:p>
          <a:p>
            <a:r>
              <a:rPr lang="en-GB" dirty="0"/>
              <a:t>Diabetes &amp; Diet - Patient Information Booklet on Hub</a:t>
            </a:r>
          </a:p>
          <a:p>
            <a:pPr marL="0" indent="0">
              <a:buNone/>
            </a:pPr>
            <a:endParaRPr lang="en-GB" dirty="0">
              <a:ea typeface="Calibri"/>
              <a:cs typeface="Calibri"/>
            </a:endParaRPr>
          </a:p>
          <a:p>
            <a:r>
              <a:rPr lang="en-GB" dirty="0">
                <a:ea typeface="+mn-lt"/>
                <a:cs typeface="+mn-lt"/>
                <a:hlinkClick r:id="rId4"/>
              </a:rPr>
              <a:t>Carbohydrate Counting - DigiBete</a:t>
            </a:r>
            <a:r>
              <a:rPr lang="en-GB">
                <a:ea typeface="+mn-lt"/>
                <a:cs typeface="+mn-lt"/>
              </a:rPr>
              <a:t> videos</a:t>
            </a:r>
            <a:r>
              <a:rPr lang="en-GB">
                <a:ea typeface="Calibri"/>
                <a:cs typeface="Calibri"/>
              </a:rPr>
              <a:t> – in different languages</a:t>
            </a:r>
            <a:endParaRPr lang="en-GB" dirty="0">
              <a:ea typeface="Calibri"/>
              <a:cs typeface="Calibri"/>
            </a:endParaRPr>
          </a:p>
          <a:p>
            <a:endParaRPr lang="en-GB" dirty="0">
              <a:ea typeface="Calibri"/>
              <a:cs typeface="Calibri"/>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514" y="2375666"/>
            <a:ext cx="1069358" cy="152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625" y="2375666"/>
            <a:ext cx="991329" cy="140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7C6F5A48-4A6B-2E41-87C1-820C5E2E5ACF}" type="slidenum">
              <a:rPr lang="en-US" smtClean="0"/>
              <a:pPr/>
              <a:t>36</a:t>
            </a:fld>
            <a:endParaRPr lang="en-US"/>
          </a:p>
        </p:txBody>
      </p:sp>
    </p:spTree>
    <p:extLst>
      <p:ext uri="{BB962C8B-B14F-4D97-AF65-F5344CB8AC3E}">
        <p14:creationId xmlns:p14="http://schemas.microsoft.com/office/powerpoint/2010/main" val="3619519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Support at Diagnosis</a:t>
            </a:r>
          </a:p>
        </p:txBody>
      </p:sp>
      <p:sp>
        <p:nvSpPr>
          <p:cNvPr id="3" name="Content Placeholder 2"/>
          <p:cNvSpPr>
            <a:spLocks noGrp="1"/>
          </p:cNvSpPr>
          <p:nvPr>
            <p:ph idx="1"/>
          </p:nvPr>
        </p:nvSpPr>
        <p:spPr/>
        <p:txBody>
          <a:bodyPr vert="horz" lIns="91440" tIns="45720" rIns="91440" bIns="45720" rtlCol="0" anchor="t">
            <a:normAutofit fontScale="70000" lnSpcReduction="20000"/>
          </a:bodyPr>
          <a:lstStyle/>
          <a:p>
            <a:r>
              <a:rPr lang="en-GB" dirty="0"/>
              <a:t>This will be a very distressing time for the patient and family, that they will always remember.</a:t>
            </a:r>
          </a:p>
          <a:p>
            <a:r>
              <a:rPr lang="en-GB" dirty="0"/>
              <a:t>Although life is very manageable with diabetes, the pressure of it can be relentless.  They can never have a “day-off”.  </a:t>
            </a:r>
          </a:p>
          <a:p>
            <a:r>
              <a:rPr lang="en-GB" dirty="0"/>
              <a:t>Managing glucose levels and insulin requirements will be needed every day for the rest of their life.  </a:t>
            </a:r>
          </a:p>
          <a:p>
            <a:r>
              <a:rPr lang="en-GB" dirty="0"/>
              <a:t>The shock of diagnosis is often described as equivalent to a bereavement.</a:t>
            </a:r>
          </a:p>
          <a:p>
            <a:r>
              <a:rPr lang="en-GB" dirty="0"/>
              <a:t>A listening ear can mean a lot to an anxious family on diagnosis.  If you do not know all the answers, it is ok to say so and to find out for them.</a:t>
            </a:r>
          </a:p>
          <a:p>
            <a:r>
              <a:rPr lang="en-GB" dirty="0"/>
              <a:t>It is so important that they feel that they are getting the same, consistent messages from all professionals. Please use the leaflets, guidelines and care-plans to support you to support the family.</a:t>
            </a:r>
          </a:p>
          <a:p>
            <a:endParaRPr lang="en-GB" dirty="0"/>
          </a:p>
          <a:p>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230312"/>
            <a:ext cx="914400" cy="13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37</a:t>
            </a:fld>
            <a:endParaRPr lang="en-US"/>
          </a:p>
        </p:txBody>
      </p:sp>
    </p:spTree>
    <p:extLst>
      <p:ext uri="{BB962C8B-B14F-4D97-AF65-F5344CB8AC3E}">
        <p14:creationId xmlns:p14="http://schemas.microsoft.com/office/powerpoint/2010/main" val="290141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dirty="0"/>
              <a:t>HbA1c</a:t>
            </a:r>
          </a:p>
        </p:txBody>
      </p:sp>
      <p:sp>
        <p:nvSpPr>
          <p:cNvPr id="3" name="Content Placeholder 2"/>
          <p:cNvSpPr>
            <a:spLocks noGrp="1"/>
          </p:cNvSpPr>
          <p:nvPr>
            <p:ph idx="1"/>
          </p:nvPr>
        </p:nvSpPr>
        <p:spPr>
          <a:xfrm>
            <a:off x="457200" y="1248230"/>
            <a:ext cx="8229600" cy="4877934"/>
          </a:xfrm>
        </p:spPr>
        <p:txBody>
          <a:bodyPr>
            <a:noAutofit/>
          </a:bodyPr>
          <a:lstStyle/>
          <a:p>
            <a:pPr marL="0" indent="0">
              <a:buNone/>
            </a:pPr>
            <a:r>
              <a:rPr lang="en-GB" sz="1600" dirty="0"/>
              <a:t>The term HbA1c refers to glycated haemoglobin. It develops when </a:t>
            </a:r>
          </a:p>
          <a:p>
            <a:pPr marL="0" indent="0">
              <a:buNone/>
            </a:pPr>
            <a:r>
              <a:rPr lang="en-GB" sz="1600" dirty="0"/>
              <a:t>haemoglobin, a protein within red blood cells that carries oxygen </a:t>
            </a:r>
          </a:p>
          <a:p>
            <a:pPr marL="0" indent="0">
              <a:buNone/>
            </a:pPr>
            <a:r>
              <a:rPr lang="en-GB" sz="1600" dirty="0"/>
              <a:t>throughout your body, joins with glucose in the blood, becoming </a:t>
            </a:r>
          </a:p>
          <a:p>
            <a:pPr marL="0" indent="0">
              <a:buNone/>
            </a:pPr>
            <a:r>
              <a:rPr lang="en-GB" sz="1600" dirty="0"/>
              <a:t>'glycated'. </a:t>
            </a:r>
          </a:p>
          <a:p>
            <a:pPr marL="0" indent="0">
              <a:buNone/>
            </a:pPr>
            <a:endParaRPr lang="en-GB" sz="1600" dirty="0"/>
          </a:p>
          <a:p>
            <a:pPr marL="0" indent="0">
              <a:buNone/>
            </a:pPr>
            <a:r>
              <a:rPr lang="en-GB" sz="1600" dirty="0"/>
              <a:t>In people who have been diagnosed with diabetes, a glycated </a:t>
            </a:r>
          </a:p>
          <a:p>
            <a:pPr marL="0" indent="0">
              <a:buNone/>
            </a:pPr>
            <a:r>
              <a:rPr lang="en-GB" sz="1600" dirty="0"/>
              <a:t>haemoglobin (HbA1c) test is often used to show how well their </a:t>
            </a:r>
          </a:p>
          <a:p>
            <a:pPr marL="0" indent="0">
              <a:buNone/>
            </a:pPr>
            <a:r>
              <a:rPr lang="en-GB" sz="1600" dirty="0"/>
              <a:t>diabetes is being controlled. </a:t>
            </a:r>
          </a:p>
          <a:p>
            <a:pPr marL="0" indent="0">
              <a:buNone/>
            </a:pPr>
            <a:r>
              <a:rPr lang="en-GB" sz="1600" dirty="0"/>
              <a:t> </a:t>
            </a:r>
          </a:p>
          <a:p>
            <a:pPr marL="0" indent="0">
              <a:buNone/>
            </a:pPr>
            <a:r>
              <a:rPr lang="en-GB" sz="1600" dirty="0"/>
              <a:t>The HbA1c test is done every 3 months in clinic and measures the amount of glucose that is being carried by the red blood cells in the body. The higher the levels of  glucose in the blood over time, the more glucose will be stuck to the red blood cells. This will result in a higher HbA1c measurement. </a:t>
            </a:r>
          </a:p>
          <a:p>
            <a:pPr marL="0" indent="0">
              <a:buNone/>
            </a:pPr>
            <a:endParaRPr lang="en-GB" sz="1600" dirty="0"/>
          </a:p>
          <a:p>
            <a:pPr marL="0" indent="0">
              <a:buNone/>
            </a:pPr>
            <a:r>
              <a:rPr lang="en-GB" sz="1600" dirty="0"/>
              <a:t>An ideal HbA1c level is 48mmol/</a:t>
            </a:r>
            <a:r>
              <a:rPr lang="en-GB" sz="1600" dirty="0" err="1"/>
              <a:t>mol</a:t>
            </a:r>
            <a:r>
              <a:rPr lang="en-GB" sz="1600" dirty="0"/>
              <a:t> or 6.5%.(NICE Guidelines 2015)</a:t>
            </a:r>
          </a:p>
          <a:p>
            <a:pPr marL="0" indent="0">
              <a:buNone/>
            </a:pPr>
            <a:endParaRPr lang="en-GB" sz="1600" dirty="0"/>
          </a:p>
          <a:p>
            <a:pPr marL="0" indent="0">
              <a:buNone/>
            </a:pPr>
            <a:r>
              <a:rPr lang="en-GB" sz="1600" dirty="0"/>
              <a:t>A high HbA1c level (above 9% or 75mmol/</a:t>
            </a:r>
            <a:r>
              <a:rPr lang="en-GB" sz="1600" dirty="0" err="1"/>
              <a:t>mol</a:t>
            </a:r>
            <a:r>
              <a:rPr lang="en-GB" sz="1600" dirty="0"/>
              <a:t>) means that the patient is more at risk of complications due to diabetes.</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103" y="1552794"/>
            <a:ext cx="2471697" cy="14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38</a:t>
            </a:fld>
            <a:endParaRPr lang="en-US"/>
          </a:p>
        </p:txBody>
      </p:sp>
    </p:spTree>
    <p:extLst>
      <p:ext uri="{BB962C8B-B14F-4D97-AF65-F5344CB8AC3E}">
        <p14:creationId xmlns:p14="http://schemas.microsoft.com/office/powerpoint/2010/main" val="1841563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Complications of Diabetes</a:t>
            </a:r>
          </a:p>
        </p:txBody>
      </p:sp>
      <p:sp>
        <p:nvSpPr>
          <p:cNvPr id="3" name="Content Placeholder 2"/>
          <p:cNvSpPr>
            <a:spLocks noGrp="1"/>
          </p:cNvSpPr>
          <p:nvPr>
            <p:ph idx="1"/>
          </p:nvPr>
        </p:nvSpPr>
        <p:spPr/>
        <p:txBody>
          <a:bodyPr>
            <a:normAutofit fontScale="85000" lnSpcReduction="20000"/>
          </a:bodyPr>
          <a:lstStyle/>
          <a:p>
            <a:pPr fontAlgn="base"/>
            <a:r>
              <a:rPr lang="en-GB" dirty="0"/>
              <a:t>Diabetic retinopathy leading to visual impairment and blindness</a:t>
            </a:r>
          </a:p>
          <a:p>
            <a:pPr fontAlgn="base"/>
            <a:r>
              <a:rPr lang="en-GB" dirty="0"/>
              <a:t>Diabetic nephropathy leading to hypertension and renal failure</a:t>
            </a:r>
          </a:p>
          <a:p>
            <a:pPr fontAlgn="base"/>
            <a:r>
              <a:rPr lang="en-GB" dirty="0"/>
              <a:t>Diabetic neuropathy leading to pain, paraesthesia, muscle weakness and autonomic dysfunction</a:t>
            </a:r>
          </a:p>
          <a:p>
            <a:pPr fontAlgn="base"/>
            <a:r>
              <a:rPr lang="en-GB" dirty="0"/>
              <a:t>Consequences of macro-vascular disease include cardiac disease, peripheral vascular disease and stroke</a:t>
            </a:r>
          </a:p>
          <a:p>
            <a:pPr marL="0" indent="0">
              <a:buNone/>
            </a:pPr>
            <a:endParaRPr lang="en-GB" dirty="0"/>
          </a:p>
          <a:p>
            <a:pPr marL="0" indent="0">
              <a:buNone/>
            </a:pPr>
            <a:r>
              <a:rPr lang="en-GB" dirty="0"/>
              <a:t>Good glycaemic control, screening and treating complications early can improve long term health and minimise complications.</a:t>
            </a:r>
          </a:p>
        </p:txBody>
      </p:sp>
      <p:sp>
        <p:nvSpPr>
          <p:cNvPr id="4" name="Slide Number Placeholder 3"/>
          <p:cNvSpPr>
            <a:spLocks noGrp="1"/>
          </p:cNvSpPr>
          <p:nvPr>
            <p:ph type="sldNum" sz="quarter" idx="12"/>
          </p:nvPr>
        </p:nvSpPr>
        <p:spPr/>
        <p:txBody>
          <a:bodyPr/>
          <a:lstStyle/>
          <a:p>
            <a:fld id="{7C6F5A48-4A6B-2E41-87C1-820C5E2E5ACF}" type="slidenum">
              <a:rPr lang="en-US" smtClean="0"/>
              <a:pPr/>
              <a:t>39</a:t>
            </a:fld>
            <a:endParaRPr lang="en-US"/>
          </a:p>
        </p:txBody>
      </p:sp>
    </p:spTree>
    <p:extLst>
      <p:ext uri="{BB962C8B-B14F-4D97-AF65-F5344CB8AC3E}">
        <p14:creationId xmlns:p14="http://schemas.microsoft.com/office/powerpoint/2010/main" val="327391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27546" y="1066800"/>
            <a:ext cx="8435454" cy="685800"/>
          </a:xfrm>
        </p:spPr>
        <p:txBody>
          <a:bodyPr>
            <a:normAutofit fontScale="90000"/>
          </a:bodyPr>
          <a:lstStyle/>
          <a:p>
            <a:r>
              <a:rPr lang="en-US" sz="3600" dirty="0">
                <a:latin typeface="Arial" panose="020B0604020202020204" pitchFamily="34" charset="0"/>
                <a:cs typeface="Arial" panose="020B0604020202020204" pitchFamily="34" charset="0"/>
              </a:rPr>
              <a:t>Paediatric Diabetes Mandatory Training (1)</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194343730"/>
              </p:ext>
            </p:extLst>
          </p:nvPr>
        </p:nvGraphicFramePr>
        <p:xfrm>
          <a:off x="457200" y="2057399"/>
          <a:ext cx="8305800" cy="4111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C6F5A48-4A6B-2E41-87C1-820C5E2E5ACF}" type="slidenum">
              <a:rPr lang="en-US" smtClean="0"/>
              <a:pPr/>
              <a:t>4</a:t>
            </a:fld>
            <a:endParaRPr lang="en-US"/>
          </a:p>
        </p:txBody>
      </p:sp>
    </p:spTree>
    <p:extLst>
      <p:ext uri="{BB962C8B-B14F-4D97-AF65-F5344CB8AC3E}">
        <p14:creationId xmlns:p14="http://schemas.microsoft.com/office/powerpoint/2010/main" val="3661083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lvl="0"/>
            <a:r>
              <a:rPr lang="en-GB" sz="2800" dirty="0"/>
              <a:t>Admission due to Illness or Surgery</a:t>
            </a:r>
            <a:br>
              <a:rPr lang="en-GB" dirty="0"/>
            </a:br>
            <a:endParaRPr lang="en-GB" dirty="0"/>
          </a:p>
        </p:txBody>
      </p:sp>
      <p:sp>
        <p:nvSpPr>
          <p:cNvPr id="3" name="Content Placeholder 2"/>
          <p:cNvSpPr>
            <a:spLocks noGrp="1"/>
          </p:cNvSpPr>
          <p:nvPr>
            <p:ph idx="1"/>
          </p:nvPr>
        </p:nvSpPr>
        <p:spPr/>
        <p:txBody>
          <a:bodyPr>
            <a:normAutofit/>
          </a:bodyPr>
          <a:lstStyle/>
          <a:p>
            <a:pPr marL="0" indent="0">
              <a:buNone/>
            </a:pPr>
            <a:r>
              <a:rPr lang="en-GB" dirty="0"/>
              <a:t>See guidelines on hub:</a:t>
            </a:r>
          </a:p>
          <a:p>
            <a:pPr marL="0" indent="0">
              <a:buNone/>
            </a:pPr>
            <a:endParaRPr lang="en-GB" dirty="0"/>
          </a:p>
          <a:p>
            <a:r>
              <a:rPr lang="en-GB" dirty="0"/>
              <a:t>Diabetes Emergency Management in Paediatrics (Non-</a:t>
            </a:r>
            <a:r>
              <a:rPr lang="en-GB" dirty="0" err="1"/>
              <a:t>Ketotic</a:t>
            </a:r>
            <a:r>
              <a:rPr lang="en-GB" dirty="0"/>
              <a:t>) Guideline</a:t>
            </a:r>
          </a:p>
          <a:p>
            <a:pPr marL="0" indent="0">
              <a:buNone/>
            </a:pPr>
            <a:endParaRPr lang="en-GB" dirty="0"/>
          </a:p>
          <a:p>
            <a:r>
              <a:rPr lang="en-GB" dirty="0"/>
              <a:t>Surgery (Paediatrics) for Patients with Diabetes Mellitus Guideline</a:t>
            </a:r>
          </a:p>
        </p:txBody>
      </p:sp>
      <p:sp>
        <p:nvSpPr>
          <p:cNvPr id="4" name="Slide Number Placeholder 3"/>
          <p:cNvSpPr>
            <a:spLocks noGrp="1"/>
          </p:cNvSpPr>
          <p:nvPr>
            <p:ph type="sldNum" sz="quarter" idx="12"/>
          </p:nvPr>
        </p:nvSpPr>
        <p:spPr/>
        <p:txBody>
          <a:bodyPr/>
          <a:lstStyle/>
          <a:p>
            <a:fld id="{7C6F5A48-4A6B-2E41-87C1-820C5E2E5ACF}" type="slidenum">
              <a:rPr lang="en-US" smtClean="0"/>
              <a:pPr/>
              <a:t>40</a:t>
            </a:fld>
            <a:endParaRPr lang="en-US"/>
          </a:p>
        </p:txBody>
      </p:sp>
    </p:spTree>
    <p:extLst>
      <p:ext uri="{BB962C8B-B14F-4D97-AF65-F5344CB8AC3E}">
        <p14:creationId xmlns:p14="http://schemas.microsoft.com/office/powerpoint/2010/main" val="3195938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Transitional Care</a:t>
            </a:r>
          </a:p>
        </p:txBody>
      </p:sp>
      <p:sp>
        <p:nvSpPr>
          <p:cNvPr id="5" name="Content Placeholder 4"/>
          <p:cNvSpPr>
            <a:spLocks noGrp="1"/>
          </p:cNvSpPr>
          <p:nvPr>
            <p:ph idx="1"/>
          </p:nvPr>
        </p:nvSpPr>
        <p:spPr/>
        <p:txBody>
          <a:bodyPr>
            <a:normAutofit fontScale="77500" lnSpcReduction="20000"/>
          </a:bodyPr>
          <a:lstStyle/>
          <a:p>
            <a:r>
              <a:rPr lang="en-GB" dirty="0"/>
              <a:t>Adolescence is a difficult time for a young person, which can make it more challenging when transferring from a paediatric diabetes service to an adult diabetes service</a:t>
            </a:r>
          </a:p>
          <a:p>
            <a:endParaRPr lang="en-GB" dirty="0"/>
          </a:p>
          <a:p>
            <a:r>
              <a:rPr lang="en-GB" dirty="0"/>
              <a:t>Transition is the Purposeful, planned movement of adolescents and young adults with chronic physical and medical conditions from child-centred to adult-orientated health care systems</a:t>
            </a:r>
          </a:p>
          <a:p>
            <a:endParaRPr lang="en-GB" dirty="0"/>
          </a:p>
          <a:p>
            <a:pPr marL="0" indent="0">
              <a:buNone/>
            </a:pPr>
            <a:r>
              <a:rPr lang="en-GB" dirty="0"/>
              <a:t>It has been found that often young people do not have a positive experience of transition to adult services and this can have a negative impact on the management of the young persons diabetes (Diabetes UK, 2015)</a:t>
            </a:r>
          </a:p>
          <a:p>
            <a:endParaRPr lang="en-GB" dirty="0"/>
          </a:p>
        </p:txBody>
      </p:sp>
      <p:sp>
        <p:nvSpPr>
          <p:cNvPr id="3" name="Slide Number Placeholder 2"/>
          <p:cNvSpPr>
            <a:spLocks noGrp="1"/>
          </p:cNvSpPr>
          <p:nvPr>
            <p:ph type="sldNum" sz="quarter" idx="12"/>
          </p:nvPr>
        </p:nvSpPr>
        <p:spPr/>
        <p:txBody>
          <a:bodyPr/>
          <a:lstStyle/>
          <a:p>
            <a:fld id="{7C6F5A48-4A6B-2E41-87C1-820C5E2E5ACF}" type="slidenum">
              <a:rPr lang="en-US" smtClean="0"/>
              <a:pPr/>
              <a:t>41</a:t>
            </a:fld>
            <a:endParaRPr lang="en-US"/>
          </a:p>
        </p:txBody>
      </p:sp>
    </p:spTree>
    <p:extLst>
      <p:ext uri="{BB962C8B-B14F-4D97-AF65-F5344CB8AC3E}">
        <p14:creationId xmlns:p14="http://schemas.microsoft.com/office/powerpoint/2010/main" val="4034615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Transition Service at DGFT</a:t>
            </a:r>
          </a:p>
        </p:txBody>
      </p:sp>
      <p:sp>
        <p:nvSpPr>
          <p:cNvPr id="3" name="Content Placeholder 2"/>
          <p:cNvSpPr>
            <a:spLocks noGrp="1"/>
          </p:cNvSpPr>
          <p:nvPr>
            <p:ph idx="1"/>
          </p:nvPr>
        </p:nvSpPr>
        <p:spPr/>
        <p:txBody>
          <a:bodyPr>
            <a:normAutofit fontScale="85000" lnSpcReduction="20000"/>
          </a:bodyPr>
          <a:lstStyle/>
          <a:p>
            <a:r>
              <a:rPr lang="en-GB" dirty="0"/>
              <a:t>According to the diabetes transition service specification (2016) there are 3 stages of transition:</a:t>
            </a:r>
          </a:p>
          <a:p>
            <a:pPr marL="514350" indent="-514350">
              <a:buFont typeface="+mj-lt"/>
              <a:buAutoNum type="arabicPeriod"/>
            </a:pPr>
            <a:r>
              <a:rPr lang="en-GB" dirty="0"/>
              <a:t>Paediatric Preparation</a:t>
            </a:r>
          </a:p>
          <a:p>
            <a:pPr marL="514350" indent="-514350">
              <a:buFont typeface="+mj-lt"/>
              <a:buAutoNum type="arabicPeriod"/>
            </a:pPr>
            <a:r>
              <a:rPr lang="en-GB" dirty="0"/>
              <a:t>Planned Transfer</a:t>
            </a:r>
          </a:p>
          <a:p>
            <a:pPr marL="514350" indent="-514350">
              <a:buFont typeface="+mj-lt"/>
              <a:buAutoNum type="arabicPeriod"/>
            </a:pPr>
            <a:r>
              <a:rPr lang="en-GB" dirty="0"/>
              <a:t>Support Integration</a:t>
            </a:r>
          </a:p>
          <a:p>
            <a:pPr marL="0" indent="0">
              <a:buNone/>
            </a:pPr>
            <a:endParaRPr lang="en-GB" dirty="0"/>
          </a:p>
          <a:p>
            <a:pPr marL="0" indent="0">
              <a:buNone/>
            </a:pPr>
            <a:r>
              <a:rPr lang="en-GB" dirty="0"/>
              <a:t>All of our patients in Dudley are seen in an Adolescent Clinic from the age of 14 years, then from 15-16 years of age onwards they can be moved to a transitional care clinic which is jointly staffed by Adult and Paediatric Diabetes Teams. For more information see the </a:t>
            </a:r>
            <a:r>
              <a:rPr lang="en-GB" sz="2000" dirty="0"/>
              <a:t>Transitional diabetes clinic -paediatric to adults - standard operating procedure</a:t>
            </a:r>
          </a:p>
          <a:p>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42</a:t>
            </a:fld>
            <a:endParaRPr lang="en-US"/>
          </a:p>
        </p:txBody>
      </p:sp>
    </p:spTree>
    <p:extLst>
      <p:ext uri="{BB962C8B-B14F-4D97-AF65-F5344CB8AC3E}">
        <p14:creationId xmlns:p14="http://schemas.microsoft.com/office/powerpoint/2010/main" val="48663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Insulin Pumps </a:t>
            </a:r>
          </a:p>
        </p:txBody>
      </p:sp>
      <p:sp>
        <p:nvSpPr>
          <p:cNvPr id="3" name="Content Placeholder 2"/>
          <p:cNvSpPr>
            <a:spLocks noGrp="1"/>
          </p:cNvSpPr>
          <p:nvPr>
            <p:ph idx="1"/>
          </p:nvPr>
        </p:nvSpPr>
        <p:spPr>
          <a:xfrm>
            <a:off x="457200" y="1600201"/>
            <a:ext cx="8229600" cy="3465285"/>
          </a:xfrm>
        </p:spPr>
        <p:txBody>
          <a:bodyPr vert="horz" lIns="91440" tIns="45720" rIns="91440" bIns="45720" rtlCol="0" anchor="t">
            <a:normAutofit fontScale="32500" lnSpcReduction="20000"/>
          </a:bodyPr>
          <a:lstStyle/>
          <a:p>
            <a:r>
              <a:rPr lang="en-GB" sz="4900"/>
              <a:t>A CSII is a programmable pump and insulin storage device that gives fast-acting insulin</a:t>
            </a:r>
            <a:r>
              <a:rPr lang="en-GB" sz="4900" dirty="0"/>
              <a:t> by a subcutaneous needle or cannula.</a:t>
            </a:r>
            <a:endParaRPr lang="en-GB" sz="4900" dirty="0">
              <a:ea typeface="Calibri"/>
              <a:cs typeface="Calibri"/>
            </a:endParaRPr>
          </a:p>
          <a:p>
            <a:r>
              <a:rPr lang="en-GB" sz="4900" dirty="0"/>
              <a:t>The pump can be programmed to deliver a basal rate of insulin throughout the day/night, with higher infusion rates triggered by the push of a button at meal times and to correct high blood glucose levels.</a:t>
            </a:r>
          </a:p>
          <a:p>
            <a:pPr fontAlgn="base"/>
            <a:r>
              <a:rPr lang="en-GB" sz="4900" dirty="0"/>
              <a:t>The insulin pumps used in Dudley at present are Omnipod 5, Omnipod Dash, Medtronic 780 </a:t>
            </a:r>
            <a:r>
              <a:rPr lang="en-GB" sz="4900"/>
              <a:t>and Tandem with Control IQ (Air Liquide).</a:t>
            </a:r>
            <a:endParaRPr lang="en-GB" sz="4900" dirty="0"/>
          </a:p>
          <a:p>
            <a:r>
              <a:rPr lang="en-GB" sz="4900"/>
              <a:t>All children and young people are eligible for pump </a:t>
            </a:r>
            <a:r>
              <a:rPr lang="en-GB" sz="4900" dirty="0"/>
              <a:t>therapy. The decision of when to start is made on an individual basis by the MDT to meet patient needs safely.</a:t>
            </a:r>
            <a:endParaRPr lang="en-GB" sz="4900">
              <a:ea typeface="Calibri"/>
              <a:cs typeface="Calibri"/>
            </a:endParaRPr>
          </a:p>
          <a:p>
            <a:r>
              <a:rPr lang="en-GB" sz="4900" dirty="0"/>
              <a:t>Pump therapy requires intensive management.  Patients and their families must complete rigorous education before commencement. The family must be motivated and </a:t>
            </a:r>
            <a:r>
              <a:rPr lang="en-GB" sz="4900"/>
              <a:t>engage well with the team. The team work hard to provide support required for individuals so there are no barriers to access this technology.</a:t>
            </a:r>
            <a:endParaRPr lang="en-GB" sz="4900" dirty="0">
              <a:ea typeface="Calibri"/>
              <a:cs typeface="Calibri"/>
            </a:endParaRPr>
          </a:p>
          <a:p>
            <a:r>
              <a:rPr lang="en-GB" sz="4900" dirty="0"/>
              <a:t>The team can provide further input to the team about pumps as needed.</a:t>
            </a:r>
          </a:p>
          <a:p>
            <a:pPr marL="0" indent="0">
              <a:buNone/>
            </a:pPr>
            <a:endParaRPr lang="en-GB" sz="2800" dirty="0"/>
          </a:p>
          <a:p>
            <a:r>
              <a:rPr lang="en-GB" sz="2800" dirty="0"/>
              <a:t>Please see the guideline on the Hub:	Insulin Pump (Paediatric) Therapy Guideline</a:t>
            </a:r>
          </a:p>
        </p:txBody>
      </p:sp>
      <p:sp>
        <p:nvSpPr>
          <p:cNvPr id="4" name="Slide Number Placeholder 3"/>
          <p:cNvSpPr>
            <a:spLocks noGrp="1"/>
          </p:cNvSpPr>
          <p:nvPr>
            <p:ph type="sldNum" sz="quarter" idx="12"/>
          </p:nvPr>
        </p:nvSpPr>
        <p:spPr/>
        <p:txBody>
          <a:bodyPr/>
          <a:lstStyle/>
          <a:p>
            <a:fld id="{7C6F5A48-4A6B-2E41-87C1-820C5E2E5ACF}" type="slidenum">
              <a:rPr lang="en-US" smtClean="0"/>
              <a:pPr/>
              <a:t>43</a:t>
            </a:fld>
            <a:endParaRPr lang="en-US"/>
          </a:p>
        </p:txBody>
      </p:sp>
      <p:pic>
        <p:nvPicPr>
          <p:cNvPr id="5" name="Picture 4" descr="Omnipod 5 for Healthcare Provider | Omnipod">
            <a:extLst>
              <a:ext uri="{FF2B5EF4-FFF2-40B4-BE49-F238E27FC236}">
                <a16:creationId xmlns:a16="http://schemas.microsoft.com/office/drawing/2014/main" id="{BE12533A-EA2B-B80A-908E-6E461ABB8A21}"/>
              </a:ext>
            </a:extLst>
          </p:cNvPr>
          <p:cNvPicPr>
            <a:picLocks noChangeAspect="1"/>
          </p:cNvPicPr>
          <p:nvPr/>
        </p:nvPicPr>
        <p:blipFill rotWithShape="1">
          <a:blip r:embed="rId2"/>
          <a:srcRect l="3590" r="-4615" b="18939"/>
          <a:stretch/>
        </p:blipFill>
        <p:spPr>
          <a:xfrm>
            <a:off x="4957046" y="4673740"/>
            <a:ext cx="2001519" cy="1868496"/>
          </a:xfrm>
          <a:prstGeom prst="rect">
            <a:avLst/>
          </a:prstGeom>
        </p:spPr>
      </p:pic>
      <p:pic>
        <p:nvPicPr>
          <p:cNvPr id="6" name="Picture 5" descr="Medtronic Gains Momentum in Diabetes Management Market">
            <a:extLst>
              <a:ext uri="{FF2B5EF4-FFF2-40B4-BE49-F238E27FC236}">
                <a16:creationId xmlns:a16="http://schemas.microsoft.com/office/drawing/2014/main" id="{2E865D8A-CDE8-ECE1-A139-287C2E11DFBE}"/>
              </a:ext>
            </a:extLst>
          </p:cNvPr>
          <p:cNvPicPr>
            <a:picLocks noChangeAspect="1"/>
          </p:cNvPicPr>
          <p:nvPr/>
        </p:nvPicPr>
        <p:blipFill rotWithShape="1">
          <a:blip r:embed="rId3"/>
          <a:srcRect l="-37" t="463" r="-332" b="246"/>
          <a:stretch/>
        </p:blipFill>
        <p:spPr>
          <a:xfrm>
            <a:off x="914401" y="5123862"/>
            <a:ext cx="2753322" cy="1414933"/>
          </a:xfrm>
          <a:prstGeom prst="rect">
            <a:avLst/>
          </a:prstGeom>
        </p:spPr>
      </p:pic>
    </p:spTree>
    <p:extLst>
      <p:ext uri="{BB962C8B-B14F-4D97-AF65-F5344CB8AC3E}">
        <p14:creationId xmlns:p14="http://schemas.microsoft.com/office/powerpoint/2010/main" val="160037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Continuous Glucose Monitors </a:t>
            </a:r>
          </a:p>
        </p:txBody>
      </p:sp>
      <p:sp>
        <p:nvSpPr>
          <p:cNvPr id="5" name="TextBox 4"/>
          <p:cNvSpPr txBox="1"/>
          <p:nvPr/>
        </p:nvSpPr>
        <p:spPr>
          <a:xfrm>
            <a:off x="457874" y="1124539"/>
            <a:ext cx="5863771" cy="5786199"/>
          </a:xfrm>
          <a:prstGeom prst="rect">
            <a:avLst/>
          </a:prstGeom>
          <a:noFill/>
        </p:spPr>
        <p:txBody>
          <a:bodyPr wrap="square" lIns="91440" tIns="45720" rIns="91440" bIns="45720" rtlCol="0" anchor="t">
            <a:spAutoFit/>
          </a:bodyPr>
          <a:lstStyle/>
          <a:p>
            <a:r>
              <a:rPr lang="en-GB" dirty="0"/>
              <a:t>All of our patients are now offered this technology soon after diagnosis to improve their diabetes control and quality of life.  (Dexcom, Libre or Medtronic Guardian Sensors are used)</a:t>
            </a:r>
            <a:r>
              <a:rPr lang="en-GB" dirty="0">
                <a:ea typeface="Calibri"/>
                <a:cs typeface="Calibri"/>
              </a:rPr>
              <a:t>  Some patients use these sensors as "stand alone sensors" alongside their injections.</a:t>
            </a:r>
            <a:endParaRPr lang="en-US"/>
          </a:p>
          <a:p>
            <a:endParaRPr lang="en-GB" dirty="0">
              <a:solidFill>
                <a:srgbClr val="000000"/>
              </a:solidFill>
              <a:ea typeface="+mn-lt"/>
              <a:cs typeface="+mn-lt"/>
            </a:endParaRPr>
          </a:p>
          <a:p>
            <a:r>
              <a:rPr lang="en-GB" sz="2800" b="1" dirty="0">
                <a:solidFill>
                  <a:srgbClr val="184FA6"/>
                </a:solidFill>
                <a:ea typeface="+mn-lt"/>
                <a:cs typeface="+mn-lt"/>
              </a:rPr>
              <a:t>Hybrid Closed Loop Pumps</a:t>
            </a:r>
            <a:endParaRPr lang="en-GB" sz="2800" b="1" dirty="0">
              <a:solidFill>
                <a:srgbClr val="184FA6"/>
              </a:solidFill>
              <a:ea typeface="Calibri"/>
              <a:cs typeface="Calibri"/>
            </a:endParaRPr>
          </a:p>
          <a:p>
            <a:r>
              <a:rPr lang="en-GB" dirty="0">
                <a:ea typeface="Calibri"/>
                <a:cs typeface="Calibri"/>
              </a:rPr>
              <a:t>Within the next 3 years, all children and young people in Dudley with Type 1 Diabetes, as per NHSE guidance, will be offered Hybrid Closed Loop Pump Therapy at a time that the MDT assess as safe for the individual child/young person. (currently 56 users)</a:t>
            </a:r>
            <a:endParaRPr lang="en-GB" dirty="0"/>
          </a:p>
          <a:p>
            <a:endParaRPr lang="en-GB" b="1" dirty="0">
              <a:ea typeface="Calibri"/>
              <a:cs typeface="Calibri"/>
            </a:endParaRPr>
          </a:p>
          <a:p>
            <a:r>
              <a:rPr lang="en-GB" dirty="0">
                <a:ea typeface="Calibri"/>
                <a:cs typeface="Calibri"/>
              </a:rPr>
              <a:t>A hybrid closed loop system takes readings from a continuous glucose monitor and uses an algorithm to tell an insulin pump how much insulin to deliver. It does this 24 hours a day.  The user/carer must enter carbohydrate when eating. Here is a link for more information.</a:t>
            </a:r>
            <a:endParaRPr lang="en-GB" dirty="0"/>
          </a:p>
          <a:p>
            <a:r>
              <a:rPr lang="en-GB" dirty="0">
                <a:ea typeface="+mn-lt"/>
                <a:cs typeface="+mn-lt"/>
                <a:hlinkClick r:id="rId2"/>
              </a:rPr>
              <a:t>Technology &amp; Innovation - Hybrid Closed Loop Systems - DigiBete</a:t>
            </a:r>
            <a:endParaRPr lang="en-GB"/>
          </a:p>
        </p:txBody>
      </p:sp>
      <p:sp>
        <p:nvSpPr>
          <p:cNvPr id="3" name="Slide Number Placeholder 2"/>
          <p:cNvSpPr>
            <a:spLocks noGrp="1"/>
          </p:cNvSpPr>
          <p:nvPr>
            <p:ph type="sldNum" sz="quarter" idx="12"/>
          </p:nvPr>
        </p:nvSpPr>
        <p:spPr/>
        <p:txBody>
          <a:bodyPr/>
          <a:lstStyle/>
          <a:p>
            <a:fld id="{7C6F5A48-4A6B-2E41-87C1-820C5E2E5ACF}" type="slidenum">
              <a:rPr lang="en-US" smtClean="0"/>
              <a:pPr/>
              <a:t>44</a:t>
            </a:fld>
            <a:endParaRPr lang="en-US"/>
          </a:p>
        </p:txBody>
      </p:sp>
      <p:pic>
        <p:nvPicPr>
          <p:cNvPr id="4" name="Picture 3" descr="Insulet's Omnipod 5 OK'ed For Kids Aged ...">
            <a:extLst>
              <a:ext uri="{FF2B5EF4-FFF2-40B4-BE49-F238E27FC236}">
                <a16:creationId xmlns:a16="http://schemas.microsoft.com/office/drawing/2014/main" id="{8D47D7D5-5CF7-872E-90D4-8AA7C97BC486}"/>
              </a:ext>
            </a:extLst>
          </p:cNvPr>
          <p:cNvPicPr>
            <a:picLocks noChangeAspect="1"/>
          </p:cNvPicPr>
          <p:nvPr/>
        </p:nvPicPr>
        <p:blipFill>
          <a:blip r:embed="rId3"/>
          <a:stretch>
            <a:fillRect/>
          </a:stretch>
        </p:blipFill>
        <p:spPr>
          <a:xfrm>
            <a:off x="6007578" y="1712604"/>
            <a:ext cx="2914650" cy="1571625"/>
          </a:xfrm>
          <a:prstGeom prst="rect">
            <a:avLst/>
          </a:prstGeom>
        </p:spPr>
      </p:pic>
      <p:pic>
        <p:nvPicPr>
          <p:cNvPr id="9" name="Picture 8" descr="Medtronic MiniMed™ 780G insulin pump ...">
            <a:extLst>
              <a:ext uri="{FF2B5EF4-FFF2-40B4-BE49-F238E27FC236}">
                <a16:creationId xmlns:a16="http://schemas.microsoft.com/office/drawing/2014/main" id="{844DC82F-A70B-3DAE-C254-EF8A8CC44B15}"/>
              </a:ext>
            </a:extLst>
          </p:cNvPr>
          <p:cNvPicPr>
            <a:picLocks noChangeAspect="1"/>
          </p:cNvPicPr>
          <p:nvPr/>
        </p:nvPicPr>
        <p:blipFill>
          <a:blip r:embed="rId4"/>
          <a:stretch>
            <a:fillRect/>
          </a:stretch>
        </p:blipFill>
        <p:spPr>
          <a:xfrm>
            <a:off x="7045001" y="3293205"/>
            <a:ext cx="1628775" cy="2800350"/>
          </a:xfrm>
          <a:prstGeom prst="rect">
            <a:avLst/>
          </a:prstGeom>
        </p:spPr>
      </p:pic>
      <p:sp>
        <p:nvSpPr>
          <p:cNvPr id="13" name="Content Placeholder 12">
            <a:extLst>
              <a:ext uri="{FF2B5EF4-FFF2-40B4-BE49-F238E27FC236}">
                <a16:creationId xmlns:a16="http://schemas.microsoft.com/office/drawing/2014/main" id="{8F015FA3-B595-A909-9DDF-31E8F9DC8583}"/>
              </a:ext>
            </a:extLst>
          </p:cNvPr>
          <p:cNvSpPr>
            <a:spLocks noGrp="1"/>
          </p:cNvSpPr>
          <p:nvPr>
            <p:ph idx="1"/>
          </p:nvPr>
        </p:nvSpPr>
        <p:spPr>
          <a:xfrm>
            <a:off x="-1677074" y="7740031"/>
            <a:ext cx="6823609" cy="2523185"/>
          </a:xfrm>
        </p:spPr>
        <p:txBody>
          <a:bodyPr vert="horz" lIns="91440" tIns="45720" rIns="91440" bIns="45720" rtlCol="0" anchor="t">
            <a:normAutofit/>
          </a:bodyPr>
          <a:lstStyle/>
          <a:p>
            <a:pPr marL="0" indent="0">
              <a:buNone/>
            </a:pPr>
            <a:endParaRPr lang="en-GB">
              <a:ea typeface="Calibri"/>
              <a:cs typeface="Calibri"/>
            </a:endParaRPr>
          </a:p>
        </p:txBody>
      </p:sp>
    </p:spTree>
    <p:extLst>
      <p:ext uri="{BB962C8B-B14F-4D97-AF65-F5344CB8AC3E}">
        <p14:creationId xmlns:p14="http://schemas.microsoft.com/office/powerpoint/2010/main" val="2449042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Paediatric Diabetes Specialist Team</a:t>
            </a:r>
          </a:p>
        </p:txBody>
      </p:sp>
      <p:sp>
        <p:nvSpPr>
          <p:cNvPr id="3" name="Content Placeholder 2"/>
          <p:cNvSpPr>
            <a:spLocks noGrp="1"/>
          </p:cNvSpPr>
          <p:nvPr>
            <p:ph idx="1"/>
          </p:nvPr>
        </p:nvSpPr>
        <p:spPr>
          <a:xfrm>
            <a:off x="457200" y="1185484"/>
            <a:ext cx="8229600" cy="5173325"/>
          </a:xfrm>
        </p:spPr>
        <p:txBody>
          <a:bodyPr vert="horz" lIns="91440" tIns="45720" rIns="91440" bIns="45720" rtlCol="0" anchor="t">
            <a:noAutofit/>
          </a:bodyPr>
          <a:lstStyle/>
          <a:p>
            <a:r>
              <a:rPr lang="en-GB" sz="2400" dirty="0"/>
              <a:t>Dr Anjali Petkar, Dr Radhika </a:t>
            </a:r>
            <a:r>
              <a:rPr lang="en-GB" sz="2400" dirty="0" err="1"/>
              <a:t>Puttha</a:t>
            </a:r>
            <a:r>
              <a:rPr lang="en-GB" sz="2400" dirty="0"/>
              <a:t>, Dr Udeni </a:t>
            </a:r>
            <a:r>
              <a:rPr lang="en-GB" sz="2400" dirty="0" err="1"/>
              <a:t>Kollurage</a:t>
            </a:r>
            <a:r>
              <a:rPr lang="en-GB" sz="2400" dirty="0"/>
              <a:t> – Consultant Paediatricians</a:t>
            </a:r>
            <a:endParaRPr lang="en-GB" sz="2400" dirty="0">
              <a:ea typeface="Calibri"/>
              <a:cs typeface="Calibri"/>
            </a:endParaRPr>
          </a:p>
          <a:p>
            <a:r>
              <a:rPr lang="en-GB" sz="2400" dirty="0"/>
              <a:t>Jo Elford – Lead Paediatric Diabetes Specialist Nurse</a:t>
            </a:r>
            <a:endParaRPr lang="en-GB" sz="2400" dirty="0">
              <a:ea typeface="Calibri"/>
              <a:cs typeface="Calibri"/>
            </a:endParaRPr>
          </a:p>
          <a:p>
            <a:endParaRPr lang="en-GB" sz="2400" dirty="0"/>
          </a:p>
          <a:p>
            <a:r>
              <a:rPr lang="en-GB" sz="2400" dirty="0"/>
              <a:t>Rachel Ellis - </a:t>
            </a:r>
            <a:r>
              <a:rPr lang="en-GB" sz="2400" dirty="0">
                <a:ea typeface="+mn-lt"/>
                <a:cs typeface="+mn-lt"/>
              </a:rPr>
              <a:t>Paediatric Diabetes Specialist Nurse</a:t>
            </a:r>
          </a:p>
          <a:p>
            <a:r>
              <a:rPr lang="en-GB" sz="2400" dirty="0"/>
              <a:t>Sam Northern - Paediatric Diabetes Specialist Nurse</a:t>
            </a:r>
            <a:endParaRPr lang="en-GB" sz="2400" dirty="0">
              <a:ea typeface="Calibri"/>
              <a:cs typeface="Calibri"/>
            </a:endParaRPr>
          </a:p>
          <a:p>
            <a:r>
              <a:rPr lang="en-GB" sz="2400" dirty="0">
                <a:ea typeface="Calibri"/>
                <a:cs typeface="Calibri"/>
              </a:rPr>
              <a:t>Cat Robinson - Paediatric Diabetes Specialist Nurse</a:t>
            </a:r>
          </a:p>
          <a:p>
            <a:r>
              <a:rPr lang="en-GB" sz="2400" dirty="0">
                <a:cs typeface="Calibri"/>
              </a:rPr>
              <a:t>Adam Jones - Paediatric Diabetes Specialist Nurse </a:t>
            </a:r>
            <a:r>
              <a:rPr lang="en-GB" sz="2000" dirty="0">
                <a:cs typeface="Calibri"/>
              </a:rPr>
              <a:t>(secondment)</a:t>
            </a:r>
            <a:endParaRPr lang="en-GB" sz="2000">
              <a:ea typeface="Calibri"/>
              <a:cs typeface="Calibri"/>
            </a:endParaRPr>
          </a:p>
          <a:p>
            <a:endParaRPr lang="en-GB" sz="2000" dirty="0">
              <a:cs typeface="Calibri"/>
            </a:endParaRPr>
          </a:p>
          <a:p>
            <a:r>
              <a:rPr lang="en-GB" sz="2400" dirty="0">
                <a:cs typeface="Calibri"/>
              </a:rPr>
              <a:t>Hannah</a:t>
            </a:r>
            <a:r>
              <a:rPr lang="en-GB" sz="2400" dirty="0"/>
              <a:t> </a:t>
            </a:r>
            <a:r>
              <a:rPr lang="en-GB" sz="2400" err="1"/>
              <a:t>McOnie</a:t>
            </a:r>
            <a:r>
              <a:rPr lang="en-GB" sz="2400" dirty="0"/>
              <a:t> – Dietitian </a:t>
            </a:r>
            <a:r>
              <a:rPr lang="en-GB" sz="1800" dirty="0"/>
              <a:t>(Mat leave covered by Kim Lewis &amp; Ines Jabir)</a:t>
            </a:r>
            <a:endParaRPr lang="en-GB" sz="1800">
              <a:ea typeface="Calibri"/>
              <a:cs typeface="Calibri"/>
            </a:endParaRPr>
          </a:p>
          <a:p>
            <a:r>
              <a:rPr lang="en-GB" sz="2400" dirty="0"/>
              <a:t>Jill Danks &amp; Ferne Roberts – Admin Support</a:t>
            </a:r>
            <a:endParaRPr lang="en-GB" sz="2400" dirty="0">
              <a:ea typeface="Calibri"/>
              <a:cs typeface="Calibri"/>
            </a:endParaRPr>
          </a:p>
          <a:p>
            <a:r>
              <a:rPr lang="en-GB" sz="2400" dirty="0"/>
              <a:t>Vacant Post – Psychologist</a:t>
            </a:r>
            <a:endParaRPr lang="en-GB" sz="2400" dirty="0">
              <a:ea typeface="Calibri"/>
              <a:cs typeface="Calibri"/>
            </a:endParaRPr>
          </a:p>
        </p:txBody>
      </p:sp>
      <p:sp>
        <p:nvSpPr>
          <p:cNvPr id="4" name="Slide Number Placeholder 3"/>
          <p:cNvSpPr>
            <a:spLocks noGrp="1"/>
          </p:cNvSpPr>
          <p:nvPr>
            <p:ph type="sldNum" sz="quarter" idx="12"/>
          </p:nvPr>
        </p:nvSpPr>
        <p:spPr/>
        <p:txBody>
          <a:bodyPr/>
          <a:lstStyle/>
          <a:p>
            <a:fld id="{7C6F5A48-4A6B-2E41-87C1-820C5E2E5ACF}" type="slidenum">
              <a:rPr lang="en-US" smtClean="0"/>
              <a:pPr/>
              <a:t>45</a:t>
            </a:fld>
            <a:endParaRPr lang="en-US"/>
          </a:p>
        </p:txBody>
      </p:sp>
    </p:spTree>
    <p:extLst>
      <p:ext uri="{BB962C8B-B14F-4D97-AF65-F5344CB8AC3E}">
        <p14:creationId xmlns:p14="http://schemas.microsoft.com/office/powerpoint/2010/main" val="3430624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Paediatric Diabetes Specialist Team</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GB" dirty="0"/>
              <a:t>We are here to offer support to the ward team with the aim of improving care for our patients.</a:t>
            </a:r>
          </a:p>
          <a:p>
            <a:r>
              <a:rPr lang="en-GB" dirty="0"/>
              <a:t>We can offer further training and practical demonstrations</a:t>
            </a:r>
          </a:p>
          <a:p>
            <a:r>
              <a:rPr lang="en-GB" dirty="0"/>
              <a:t>Please contact us:</a:t>
            </a:r>
          </a:p>
          <a:p>
            <a:r>
              <a:rPr lang="en-GB" dirty="0">
                <a:hlinkClick r:id="rId2"/>
              </a:rPr>
              <a:t>dgft.paediatric.diabetes@nhs.net</a:t>
            </a:r>
            <a:endParaRPr lang="en-GB" dirty="0"/>
          </a:p>
          <a:p>
            <a:r>
              <a:rPr lang="en-GB" dirty="0"/>
              <a:t>01384 456111 </a:t>
            </a:r>
            <a:r>
              <a:rPr lang="en-GB" dirty="0" err="1"/>
              <a:t>ext</a:t>
            </a:r>
            <a:r>
              <a:rPr lang="en-GB" dirty="0"/>
              <a:t> 3148/3149/3150</a:t>
            </a:r>
          </a:p>
          <a:p>
            <a:r>
              <a:rPr lang="en-GB" dirty="0"/>
              <a:t>We work weekdays  09:00 – 17:00 and provide a newly diagnosed review service via telephone at weekends for newly diagnosed patients on the ward and for 7 days post discharge after new diagnosis..</a:t>
            </a:r>
            <a:endParaRPr lang="en-GB" dirty="0">
              <a:ea typeface="Calibri"/>
              <a:cs typeface="Calibri"/>
            </a:endParaRPr>
          </a:p>
          <a:p>
            <a:r>
              <a:rPr lang="en-GB" dirty="0"/>
              <a:t>Based in Paediatric Clinical Nurse Specialists Office near Children’s Outpatients</a:t>
            </a:r>
          </a:p>
        </p:txBody>
      </p:sp>
      <p:sp>
        <p:nvSpPr>
          <p:cNvPr id="4" name="Slide Number Placeholder 3"/>
          <p:cNvSpPr>
            <a:spLocks noGrp="1"/>
          </p:cNvSpPr>
          <p:nvPr>
            <p:ph type="sldNum" sz="quarter" idx="12"/>
          </p:nvPr>
        </p:nvSpPr>
        <p:spPr/>
        <p:txBody>
          <a:bodyPr/>
          <a:lstStyle/>
          <a:p>
            <a:fld id="{7C6F5A48-4A6B-2E41-87C1-820C5E2E5ACF}" type="slidenum">
              <a:rPr lang="en-US" smtClean="0"/>
              <a:pPr/>
              <a:t>46</a:t>
            </a:fld>
            <a:endParaRPr lang="en-US"/>
          </a:p>
        </p:txBody>
      </p:sp>
    </p:spTree>
    <p:extLst>
      <p:ext uri="{BB962C8B-B14F-4D97-AF65-F5344CB8AC3E}">
        <p14:creationId xmlns:p14="http://schemas.microsoft.com/office/powerpoint/2010/main" val="2714151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Sources of Information:</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GB" dirty="0"/>
              <a:t>E-learning for Health have a free online Paediatric Diabetes Course</a:t>
            </a:r>
          </a:p>
          <a:p>
            <a:r>
              <a:rPr lang="en-GB" dirty="0">
                <a:hlinkClick r:id="rId2"/>
              </a:rPr>
              <a:t>https://portal.e-lfh.org.uk/</a:t>
            </a:r>
            <a:endParaRPr lang="en-GB" dirty="0"/>
          </a:p>
          <a:p>
            <a:r>
              <a:rPr lang="en-GB" dirty="0">
                <a:cs typeface="Calibri"/>
                <a:hlinkClick r:id="rId3"/>
              </a:rPr>
              <a:t>www.digibete.org</a:t>
            </a:r>
            <a:r>
              <a:rPr lang="en-GB">
                <a:cs typeface="Calibri"/>
              </a:rPr>
              <a:t> essentials videos in many languages</a:t>
            </a:r>
            <a:endParaRPr lang="en-GB" dirty="0"/>
          </a:p>
          <a:p>
            <a:r>
              <a:rPr lang="en-GB" dirty="0">
                <a:hlinkClick r:id="rId4"/>
              </a:rPr>
              <a:t>www.diabetes.org.uk</a:t>
            </a:r>
            <a:endParaRPr lang="en-GB" dirty="0"/>
          </a:p>
          <a:p>
            <a:r>
              <a:rPr lang="en-GB" dirty="0">
                <a:hlinkClick r:id="rId5"/>
              </a:rPr>
              <a:t>www.jdrf.org.uk</a:t>
            </a:r>
            <a:endParaRPr lang="en-GB" dirty="0"/>
          </a:p>
          <a:p>
            <a:r>
              <a:rPr lang="en-GB" dirty="0">
                <a:hlinkClick r:id="rId6"/>
              </a:rPr>
              <a:t>www.bpsed.org.uk</a:t>
            </a:r>
            <a:endParaRPr lang="en-GB" dirty="0"/>
          </a:p>
          <a:p>
            <a:r>
              <a:rPr lang="en-GB" dirty="0">
                <a:hlinkClick r:id="rId7"/>
              </a:rPr>
              <a:t>www.ispad.org</a:t>
            </a:r>
            <a:endParaRPr lang="en-GB" dirty="0"/>
          </a:p>
          <a:p>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47</a:t>
            </a:fld>
            <a:endParaRPr lang="en-US"/>
          </a:p>
        </p:txBody>
      </p:sp>
    </p:spTree>
    <p:extLst>
      <p:ext uri="{BB962C8B-B14F-4D97-AF65-F5344CB8AC3E}">
        <p14:creationId xmlns:p14="http://schemas.microsoft.com/office/powerpoint/2010/main" val="776688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838200"/>
            <a:ext cx="8229600" cy="685800"/>
          </a:xfrm>
        </p:spPr>
        <p:txBody>
          <a:bodyPr>
            <a:normAutofit fontScale="90000"/>
          </a:bodyPr>
          <a:lstStyle/>
          <a:p>
            <a:r>
              <a:rPr lang="en-GB" sz="3600" dirty="0"/>
              <a:t>Employee Confirmation</a:t>
            </a:r>
            <a:br>
              <a:rPr lang="en-GB" sz="3600" dirty="0"/>
            </a:br>
            <a:r>
              <a:rPr lang="en-GB" sz="3600" dirty="0"/>
              <a:t>Paediatric Diabetes Mandatory Training</a:t>
            </a:r>
            <a:br>
              <a:rPr lang="en-US" b="1" dirty="0">
                <a:solidFill>
                  <a:srgbClr val="0000FF"/>
                </a:solidFill>
                <a:effectLst>
                  <a:outerShdw blurRad="38100" dist="38100" dir="2700000" algn="tl">
                    <a:srgbClr val="C0C0C0"/>
                  </a:outerShdw>
                </a:effectLst>
              </a:rPr>
            </a:br>
            <a:endParaRPr lang="en-US" dirty="0"/>
          </a:p>
        </p:txBody>
      </p:sp>
      <p:sp>
        <p:nvSpPr>
          <p:cNvPr id="7" name="Rectangle 2"/>
          <p:cNvSpPr>
            <a:spLocks noGrp="1" noChangeArrowheads="1"/>
          </p:cNvSpPr>
          <p:nvPr>
            <p:ph idx="1"/>
          </p:nvPr>
        </p:nvSpPr>
        <p:spPr>
          <a:xfrm>
            <a:off x="457200" y="1524001"/>
            <a:ext cx="8229600" cy="4832349"/>
          </a:xfrm>
        </p:spPr>
        <p:txBody>
          <a:bodyPr>
            <a:normAutofit fontScale="40000" lnSpcReduction="20000"/>
          </a:bodyPr>
          <a:lstStyle/>
          <a:p>
            <a:pPr eaLnBrk="1" hangingPunct="1">
              <a:buNone/>
              <a:defRPr/>
            </a:pPr>
            <a:r>
              <a:rPr lang="en-US" sz="2400" dirty="0"/>
              <a:t> </a:t>
            </a:r>
          </a:p>
          <a:p>
            <a:pPr marL="0" indent="0">
              <a:buNone/>
              <a:defRPr/>
            </a:pPr>
            <a:r>
              <a:rPr lang="en-GB" sz="4000" b="1" dirty="0"/>
              <a:t>You must confirm that: </a:t>
            </a:r>
            <a:r>
              <a:rPr lang="en-GB" sz="4000" dirty="0"/>
              <a:t>	</a:t>
            </a:r>
          </a:p>
          <a:p>
            <a:pPr marL="0" indent="0">
              <a:buNone/>
              <a:defRPr/>
            </a:pPr>
            <a:endParaRPr lang="en-GB" sz="4000" dirty="0"/>
          </a:p>
          <a:p>
            <a:pPr>
              <a:defRPr/>
            </a:pPr>
            <a:r>
              <a:rPr lang="en-GB" sz="4500" b="1" dirty="0"/>
              <a:t>I have reviewed the Paediatric Diabetes Education Package</a:t>
            </a:r>
          </a:p>
          <a:p>
            <a:pPr>
              <a:defRPr/>
            </a:pPr>
            <a:r>
              <a:rPr lang="en-GB" sz="4500" b="1" dirty="0"/>
              <a:t>I have also completed Safer Use of Insulin – E-Learning for Health Module</a:t>
            </a:r>
          </a:p>
          <a:p>
            <a:pPr marL="0" indent="0">
              <a:buNone/>
              <a:defRPr/>
            </a:pPr>
            <a:endParaRPr lang="en-GB" sz="4000" dirty="0"/>
          </a:p>
          <a:p>
            <a:pPr>
              <a:defRPr/>
            </a:pPr>
            <a:r>
              <a:rPr lang="en-GB" sz="4000" b="1" dirty="0"/>
              <a:t>Either:</a:t>
            </a:r>
          </a:p>
          <a:p>
            <a:pPr marL="0" indent="0">
              <a:buNone/>
              <a:defRPr/>
            </a:pPr>
            <a:r>
              <a:rPr lang="en-GB" sz="4000" dirty="0"/>
              <a:t>	Print this page, complete the details below manually, and return the page via:</a:t>
            </a:r>
          </a:p>
          <a:p>
            <a:pPr marL="0" indent="0">
              <a:buNone/>
              <a:defRPr/>
            </a:pPr>
            <a:r>
              <a:rPr lang="en-GB" sz="4000" dirty="0"/>
              <a:t>	Learning and Development Department, 1st Floor Clinical Education Centre, </a:t>
            </a:r>
          </a:p>
          <a:p>
            <a:pPr marL="0" indent="0">
              <a:buNone/>
              <a:defRPr/>
            </a:pPr>
            <a:r>
              <a:rPr lang="en-GB" sz="4000" dirty="0"/>
              <a:t>	</a:t>
            </a:r>
            <a:r>
              <a:rPr lang="en-GB" sz="4000" dirty="0" err="1"/>
              <a:t>Russells</a:t>
            </a:r>
            <a:r>
              <a:rPr lang="en-GB" sz="4000" dirty="0"/>
              <a:t> Hall Hospital, Dudley, DY1 2HQ</a:t>
            </a:r>
          </a:p>
          <a:p>
            <a:pPr marL="0" indent="0">
              <a:buNone/>
              <a:defRPr/>
            </a:pPr>
            <a:endParaRPr lang="en-GB" sz="4000" dirty="0"/>
          </a:p>
          <a:p>
            <a:pPr marL="0" indent="0">
              <a:buNone/>
              <a:defRPr/>
            </a:pPr>
            <a:r>
              <a:rPr lang="en-GB" sz="4000" dirty="0"/>
              <a:t>	Name:</a:t>
            </a:r>
          </a:p>
          <a:p>
            <a:pPr marL="0" indent="0">
              <a:buNone/>
              <a:defRPr/>
            </a:pPr>
            <a:r>
              <a:rPr lang="en-GB" sz="4000" dirty="0"/>
              <a:t>	Ward / Area / Department:</a:t>
            </a:r>
          </a:p>
          <a:p>
            <a:pPr marL="0" indent="0">
              <a:buNone/>
              <a:defRPr/>
            </a:pPr>
            <a:r>
              <a:rPr lang="en-GB" sz="4000" dirty="0"/>
              <a:t>	Date of Review:</a:t>
            </a:r>
          </a:p>
          <a:p>
            <a:pPr marL="0" indent="0">
              <a:buNone/>
              <a:defRPr/>
            </a:pPr>
            <a:endParaRPr lang="en-GB" sz="4000" dirty="0"/>
          </a:p>
          <a:p>
            <a:pPr>
              <a:defRPr/>
            </a:pPr>
            <a:r>
              <a:rPr lang="en-GB" sz="4000" b="1" dirty="0"/>
              <a:t>Or:</a:t>
            </a:r>
          </a:p>
          <a:p>
            <a:pPr marL="0" indent="0">
              <a:buNone/>
              <a:defRPr/>
            </a:pPr>
            <a:endParaRPr lang="en-GB" sz="4000" b="1" dirty="0"/>
          </a:p>
          <a:p>
            <a:pPr marL="0" indent="0">
              <a:buNone/>
              <a:defRPr/>
            </a:pPr>
            <a:r>
              <a:rPr lang="en-GB" sz="4000" dirty="0"/>
              <a:t>	2) Send an email from your NHS.net account to dgft.learning@nhs.net to confirm your </a:t>
            </a:r>
          </a:p>
          <a:p>
            <a:pPr marL="0" indent="0">
              <a:buNone/>
              <a:defRPr/>
            </a:pPr>
            <a:r>
              <a:rPr lang="en-GB" sz="4000" dirty="0"/>
              <a:t>	completion as above, identifying your name and Ward/Department.</a:t>
            </a:r>
          </a:p>
          <a:p>
            <a:pPr marL="0" indent="0">
              <a:buNone/>
              <a:defRPr/>
            </a:pPr>
            <a:endParaRPr lang="en-GB" sz="4000" dirty="0"/>
          </a:p>
          <a:p>
            <a:pPr marL="0" indent="0">
              <a:buNone/>
              <a:defRPr/>
            </a:pPr>
            <a:endParaRPr lang="en-GB" sz="4000" b="1" dirty="0">
              <a:solidFill>
                <a:srgbClr val="0000FF"/>
              </a:solidFill>
            </a:endParaRPr>
          </a:p>
        </p:txBody>
      </p:sp>
      <p:sp>
        <p:nvSpPr>
          <p:cNvPr id="2" name="Slide Number Placeholder 1"/>
          <p:cNvSpPr>
            <a:spLocks noGrp="1"/>
          </p:cNvSpPr>
          <p:nvPr>
            <p:ph type="sldNum" sz="quarter" idx="12"/>
          </p:nvPr>
        </p:nvSpPr>
        <p:spPr/>
        <p:txBody>
          <a:bodyPr/>
          <a:lstStyle/>
          <a:p>
            <a:fld id="{7C6F5A48-4A6B-2E41-87C1-820C5E2E5ACF}" type="slidenum">
              <a:rPr lang="en-US" smtClean="0"/>
              <a:pPr/>
              <a:t>48</a:t>
            </a:fld>
            <a:endParaRPr lang="en-US"/>
          </a:p>
        </p:txBody>
      </p:sp>
    </p:spTree>
    <p:extLst>
      <p:ext uri="{BB962C8B-B14F-4D97-AF65-F5344CB8AC3E}">
        <p14:creationId xmlns:p14="http://schemas.microsoft.com/office/powerpoint/2010/main" val="184058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dissolv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dissolv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dissolv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dissolve">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dissolve">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dissolve">
                                      <p:cBhvr>
                                        <p:cTn id="42" dur="500"/>
                                        <p:tgtEl>
                                          <p:spTgt spid="7">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Effect transition="in" filter="dissolve">
                                      <p:cBhvr>
                                        <p:cTn id="47" dur="500"/>
                                        <p:tgtEl>
                                          <p:spTgt spid="7">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
                                            <p:txEl>
                                              <p:pRg st="12" end="12"/>
                                            </p:txEl>
                                          </p:spTgt>
                                        </p:tgtEl>
                                        <p:attrNameLst>
                                          <p:attrName>style.visibility</p:attrName>
                                        </p:attrNameLst>
                                      </p:cBhvr>
                                      <p:to>
                                        <p:strVal val="visible"/>
                                      </p:to>
                                    </p:set>
                                    <p:animEffect transition="in" filter="dissolve">
                                      <p:cBhvr>
                                        <p:cTn id="52" dur="500"/>
                                        <p:tgtEl>
                                          <p:spTgt spid="7">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7">
                                            <p:txEl>
                                              <p:pRg st="13" end="13"/>
                                            </p:txEl>
                                          </p:spTgt>
                                        </p:tgtEl>
                                        <p:attrNameLst>
                                          <p:attrName>style.visibility</p:attrName>
                                        </p:attrNameLst>
                                      </p:cBhvr>
                                      <p:to>
                                        <p:strVal val="visible"/>
                                      </p:to>
                                    </p:set>
                                    <p:animEffect transition="in" filter="dissolve">
                                      <p:cBhvr>
                                        <p:cTn id="57" dur="500"/>
                                        <p:tgtEl>
                                          <p:spTgt spid="7">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
                                            <p:txEl>
                                              <p:pRg st="15" end="15"/>
                                            </p:txEl>
                                          </p:spTgt>
                                        </p:tgtEl>
                                        <p:attrNameLst>
                                          <p:attrName>style.visibility</p:attrName>
                                        </p:attrNameLst>
                                      </p:cBhvr>
                                      <p:to>
                                        <p:strVal val="visible"/>
                                      </p:to>
                                    </p:set>
                                    <p:animEffect transition="in" filter="dissolve">
                                      <p:cBhvr>
                                        <p:cTn id="62" dur="500"/>
                                        <p:tgtEl>
                                          <p:spTgt spid="7">
                                            <p:txEl>
                                              <p:pRg st="15" end="1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7">
                                            <p:txEl>
                                              <p:pRg st="17" end="17"/>
                                            </p:txEl>
                                          </p:spTgt>
                                        </p:tgtEl>
                                        <p:attrNameLst>
                                          <p:attrName>style.visibility</p:attrName>
                                        </p:attrNameLst>
                                      </p:cBhvr>
                                      <p:to>
                                        <p:strVal val="visible"/>
                                      </p:to>
                                    </p:set>
                                    <p:animEffect transition="in" filter="dissolve">
                                      <p:cBhvr>
                                        <p:cTn id="67" dur="500"/>
                                        <p:tgtEl>
                                          <p:spTgt spid="7">
                                            <p:txEl>
                                              <p:pRg st="17" end="1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
                                            <p:txEl>
                                              <p:pRg st="18" end="18"/>
                                            </p:txEl>
                                          </p:spTgt>
                                        </p:tgtEl>
                                        <p:attrNameLst>
                                          <p:attrName>style.visibility</p:attrName>
                                        </p:attrNameLst>
                                      </p:cBhvr>
                                      <p:to>
                                        <p:strVal val="visible"/>
                                      </p:to>
                                    </p:set>
                                    <p:animEffect transition="in" filter="dissolve">
                                      <p:cBhvr>
                                        <p:cTn id="72"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3331"/>
            <a:ext cx="8229600" cy="774462"/>
          </a:xfrm>
        </p:spPr>
        <p:txBody>
          <a:bodyPr>
            <a:normAutofit fontScale="90000"/>
          </a:bodyPr>
          <a:lstStyle/>
          <a:p>
            <a:r>
              <a:rPr lang="en-US" sz="3200" dirty="0">
                <a:latin typeface="Arial" panose="020B0604020202020204" pitchFamily="34" charset="0"/>
                <a:cs typeface="Arial" panose="020B0604020202020204" pitchFamily="34" charset="0"/>
              </a:rPr>
              <a:t>Paediatric Diabetes Mandatory Training (2)</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22808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C6F5A48-4A6B-2E41-87C1-820C5E2E5ACF}" type="slidenum">
              <a:rPr lang="en-US" smtClean="0"/>
              <a:pPr/>
              <a:t>5</a:t>
            </a:fld>
            <a:endParaRPr lang="en-US"/>
          </a:p>
        </p:txBody>
      </p:sp>
    </p:spTree>
    <p:extLst>
      <p:ext uri="{BB962C8B-B14F-4D97-AF65-F5344CB8AC3E}">
        <p14:creationId xmlns:p14="http://schemas.microsoft.com/office/powerpoint/2010/main" val="407686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 1 Diabetes</a:t>
            </a:r>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r>
              <a:rPr lang="en-GB" dirty="0"/>
              <a:t>It’s not connected with diet, weight or lifestyle - it is an auto-immune response. </a:t>
            </a:r>
          </a:p>
          <a:p>
            <a:r>
              <a:rPr lang="en-GB" dirty="0"/>
              <a:t>The body attacks the cells that make insulin –the Beta cells in the islets of Langerhans in the pancreas.</a:t>
            </a:r>
          </a:p>
          <a:p>
            <a:r>
              <a:rPr lang="en-GB" dirty="0"/>
              <a:t>Then the body is unable to produce any insulin at all.</a:t>
            </a:r>
          </a:p>
          <a:p>
            <a:r>
              <a:rPr lang="en-GB" dirty="0"/>
              <a:t>Type 1 diabetes becomes</a:t>
            </a:r>
          </a:p>
          <a:p>
            <a:pPr marL="0" indent="0">
              <a:buNone/>
            </a:pPr>
            <a:r>
              <a:rPr lang="en-GB" dirty="0"/>
              <a:t>	clinically symptomatic</a:t>
            </a:r>
          </a:p>
          <a:p>
            <a:pPr marL="0" indent="0">
              <a:buNone/>
            </a:pPr>
            <a:r>
              <a:rPr lang="en-GB" dirty="0"/>
              <a:t>	when 90% of pancreatic </a:t>
            </a:r>
          </a:p>
          <a:p>
            <a:pPr marL="0" indent="0">
              <a:buNone/>
            </a:pPr>
            <a:r>
              <a:rPr lang="en-GB" dirty="0"/>
              <a:t>	beta cells are destroyed.</a:t>
            </a:r>
          </a:p>
        </p:txBody>
      </p:sp>
      <p:pic>
        <p:nvPicPr>
          <p:cNvPr id="1026" name="Picture 2" descr="https://portal.e-lfh.org.uk/ContentServer/content/PAE_02_01/jpg/pae_02_01_05_01_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70" y="3897060"/>
            <a:ext cx="3679047" cy="23928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C6F5A48-4A6B-2E41-87C1-820C5E2E5ACF}" type="slidenum">
              <a:rPr lang="en-US" smtClean="0"/>
              <a:pPr/>
              <a:t>6</a:t>
            </a:fld>
            <a:endParaRPr lang="en-US"/>
          </a:p>
        </p:txBody>
      </p:sp>
    </p:spTree>
    <p:extLst>
      <p:ext uri="{BB962C8B-B14F-4D97-AF65-F5344CB8AC3E}">
        <p14:creationId xmlns:p14="http://schemas.microsoft.com/office/powerpoint/2010/main" val="108742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Insulin</a:t>
            </a:r>
          </a:p>
        </p:txBody>
      </p:sp>
      <p:sp>
        <p:nvSpPr>
          <p:cNvPr id="3" name="Content Placeholder 2"/>
          <p:cNvSpPr>
            <a:spLocks noGrp="1"/>
          </p:cNvSpPr>
          <p:nvPr>
            <p:ph idx="1"/>
          </p:nvPr>
        </p:nvSpPr>
        <p:spPr/>
        <p:txBody>
          <a:bodyPr>
            <a:normAutofit fontScale="92500" lnSpcReduction="20000"/>
          </a:bodyPr>
          <a:lstStyle/>
          <a:p>
            <a:pPr fontAlgn="base"/>
            <a:r>
              <a:rPr lang="en-GB" dirty="0"/>
              <a:t>Insulin is a major anabolic hormone. It is necessary for glycogen, triglyceride and protein synthesis.</a:t>
            </a:r>
          </a:p>
          <a:p>
            <a:pPr fontAlgn="base"/>
            <a:r>
              <a:rPr lang="en-GB" dirty="0"/>
              <a:t>Following the consumption of a meal, glucose concentration in the blood rises. Insulin is needed to facilitate glucose entry into cells via glucose specific transporters, particularly in the muscles and adipose tissue.</a:t>
            </a:r>
          </a:p>
          <a:p>
            <a:pPr fontAlgn="base"/>
            <a:r>
              <a:rPr lang="en-GB" dirty="0"/>
              <a:t>Insulin stimulates glycogen synthesis in the liver and muscle and inhibits gluconeogenesis in the liver.</a:t>
            </a:r>
          </a:p>
          <a:p>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827" y="396724"/>
            <a:ext cx="1444171" cy="120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07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Insulin Deficiency</a:t>
            </a:r>
          </a:p>
        </p:txBody>
      </p:sp>
      <p:sp>
        <p:nvSpPr>
          <p:cNvPr id="3" name="Content Placeholder 2"/>
          <p:cNvSpPr>
            <a:spLocks noGrp="1"/>
          </p:cNvSpPr>
          <p:nvPr>
            <p:ph idx="1"/>
          </p:nvPr>
        </p:nvSpPr>
        <p:spPr>
          <a:xfrm>
            <a:off x="457200" y="1538514"/>
            <a:ext cx="8229600" cy="4817836"/>
          </a:xfrm>
        </p:spPr>
        <p:txBody>
          <a:bodyPr>
            <a:noAutofit/>
          </a:bodyPr>
          <a:lstStyle/>
          <a:p>
            <a:pPr fontAlgn="base"/>
            <a:r>
              <a:rPr lang="en-GB" sz="2200" dirty="0"/>
              <a:t>Insulin deficiency in type 1 diabetes leads to hyperglycaemia and glycosuria. This leads to polyuria, urinary losses of electrolytes, dehydration and compensatory polydipsia.</a:t>
            </a:r>
          </a:p>
          <a:p>
            <a:pPr fontAlgn="base"/>
            <a:r>
              <a:rPr lang="en-GB" sz="2200" dirty="0"/>
              <a:t>There is also an increase in the stress hormones adrenaline, cortisol, growth hormone and glucagon, which further increase the blood glucose and metabolic decompensation.</a:t>
            </a:r>
          </a:p>
          <a:p>
            <a:pPr fontAlgn="base"/>
            <a:r>
              <a:rPr lang="en-GB" sz="2200" dirty="0"/>
              <a:t>Fat is broken down in the cells to meet cellular energy needs with resulting ketone body formation. </a:t>
            </a:r>
          </a:p>
          <a:p>
            <a:pPr fontAlgn="base"/>
            <a:r>
              <a:rPr lang="en-GB" sz="2200" dirty="0"/>
              <a:t>Ketones result in metabolic acidosis and compensatory rapid deep breathing in an attempt to increase CO2 excretion (</a:t>
            </a:r>
            <a:r>
              <a:rPr lang="en-GB" sz="2200" dirty="0" err="1"/>
              <a:t>Kussmaul</a:t>
            </a:r>
            <a:r>
              <a:rPr lang="en-GB" sz="2200" dirty="0"/>
              <a:t> breathing). </a:t>
            </a:r>
          </a:p>
          <a:p>
            <a:pPr fontAlgn="base"/>
            <a:r>
              <a:rPr lang="en-GB" sz="2200" dirty="0"/>
              <a:t>Ketones are excreted in the urine and further increase the osmotic diuresis and dehydration producing the clinical picture of diabetic ketoacidosis.</a:t>
            </a:r>
          </a:p>
        </p:txBody>
      </p:sp>
      <p:sp>
        <p:nvSpPr>
          <p:cNvPr id="4" name="Slide Number Placeholder 3"/>
          <p:cNvSpPr>
            <a:spLocks noGrp="1"/>
          </p:cNvSpPr>
          <p:nvPr>
            <p:ph type="sldNum" sz="quarter" idx="12"/>
          </p:nvPr>
        </p:nvSpPr>
        <p:spPr/>
        <p:txBody>
          <a:bodyPr/>
          <a:lstStyle/>
          <a:p>
            <a:fld id="{7C6F5A48-4A6B-2E41-87C1-820C5E2E5ACF}" type="slidenum">
              <a:rPr lang="en-US" smtClean="0"/>
              <a:pPr/>
              <a:t>8</a:t>
            </a:fld>
            <a:endParaRPr lang="en-US"/>
          </a:p>
        </p:txBody>
      </p:sp>
    </p:spTree>
    <p:extLst>
      <p:ext uri="{BB962C8B-B14F-4D97-AF65-F5344CB8AC3E}">
        <p14:creationId xmlns:p14="http://schemas.microsoft.com/office/powerpoint/2010/main" val="341882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Cause of Type 1 Diabetes</a:t>
            </a:r>
          </a:p>
        </p:txBody>
      </p:sp>
      <p:sp>
        <p:nvSpPr>
          <p:cNvPr id="3" name="Content Placeholder 2"/>
          <p:cNvSpPr>
            <a:spLocks noGrp="1"/>
          </p:cNvSpPr>
          <p:nvPr>
            <p:ph idx="1"/>
          </p:nvPr>
        </p:nvSpPr>
        <p:spPr/>
        <p:txBody>
          <a:bodyPr>
            <a:normAutofit fontScale="85000" lnSpcReduction="10000"/>
          </a:bodyPr>
          <a:lstStyle/>
          <a:p>
            <a:endParaRPr lang="en-GB" dirty="0"/>
          </a:p>
          <a:p>
            <a:r>
              <a:rPr lang="en-GB" dirty="0"/>
              <a:t>Exact cause unknown, but contributory factors from evidence:</a:t>
            </a:r>
          </a:p>
          <a:p>
            <a:pPr marL="0" indent="0">
              <a:buNone/>
            </a:pPr>
            <a:r>
              <a:rPr lang="en-GB" dirty="0"/>
              <a:t>	- inherited genetic predisposition</a:t>
            </a:r>
          </a:p>
          <a:p>
            <a:pPr marL="0" indent="0">
              <a:buNone/>
            </a:pPr>
            <a:r>
              <a:rPr lang="en-GB" dirty="0"/>
              <a:t>	- preceding viral infection</a:t>
            </a:r>
          </a:p>
          <a:p>
            <a:pPr marL="0" indent="0">
              <a:buNone/>
            </a:pPr>
            <a:r>
              <a:rPr lang="en-GB" dirty="0"/>
              <a:t>	- early introduction of cow's milk </a:t>
            </a:r>
          </a:p>
          <a:p>
            <a:pPr marL="0" indent="0">
              <a:buNone/>
            </a:pPr>
            <a:endParaRPr lang="en-GB" dirty="0"/>
          </a:p>
          <a:p>
            <a:r>
              <a:rPr lang="en-GB" dirty="0"/>
              <a:t>Genetic factor – 5-6% increased risk for siblings, up to 20% increased risk if identical twin</a:t>
            </a:r>
          </a:p>
          <a:p>
            <a:r>
              <a:rPr lang="en-GB" dirty="0"/>
              <a:t>Diabetes CANNOT be cured, but MUST be controlled.</a:t>
            </a:r>
          </a:p>
          <a:p>
            <a:endParaRPr lang="en-GB" dirty="0"/>
          </a:p>
          <a:p>
            <a:endParaRPr lang="en-GB" dirty="0"/>
          </a:p>
        </p:txBody>
      </p:sp>
      <p:sp>
        <p:nvSpPr>
          <p:cNvPr id="4" name="Slide Number Placeholder 3"/>
          <p:cNvSpPr>
            <a:spLocks noGrp="1"/>
          </p:cNvSpPr>
          <p:nvPr>
            <p:ph type="sldNum" sz="quarter" idx="12"/>
          </p:nvPr>
        </p:nvSpPr>
        <p:spPr/>
        <p:txBody>
          <a:bodyPr/>
          <a:lstStyle/>
          <a:p>
            <a:fld id="{7C6F5A48-4A6B-2E41-87C1-820C5E2E5ACF}" type="slidenum">
              <a:rPr lang="en-US" smtClean="0"/>
              <a:pPr/>
              <a:t>9</a:t>
            </a:fld>
            <a:endParaRPr lang="en-US"/>
          </a:p>
        </p:txBody>
      </p:sp>
    </p:spTree>
    <p:extLst>
      <p:ext uri="{BB962C8B-B14F-4D97-AF65-F5344CB8AC3E}">
        <p14:creationId xmlns:p14="http://schemas.microsoft.com/office/powerpoint/2010/main" val="4275927438"/>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5D1241A31BE041879D57E36F8C8CEE" ma:contentTypeVersion="0" ma:contentTypeDescription="Create a new document." ma:contentTypeScope="" ma:versionID="1f33494e2d028ea39d70fa1029eb43d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636290-DFF2-436F-8A65-D572F84D2158}">
  <ds:schemaRefs>
    <ds:schemaRef ds:uri="http://schemas.microsoft.com/sharepoint/v3/contenttype/forms"/>
  </ds:schemaRefs>
</ds:datastoreItem>
</file>

<file path=customXml/itemProps2.xml><?xml version="1.0" encoding="utf-8"?>
<ds:datastoreItem xmlns:ds="http://schemas.openxmlformats.org/officeDocument/2006/customXml" ds:itemID="{D71A49C4-4D81-4750-9AA8-3022B5487AC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632C884-40FD-4FDA-8017-A154C4AD94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2996</TotalTime>
  <Words>4294</Words>
  <Application>Microsoft Office PowerPoint</Application>
  <PresentationFormat>On-screen Show (4:3)</PresentationFormat>
  <Paragraphs>489</Paragraphs>
  <Slides>48</Slides>
  <Notes>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48</vt:i4>
      </vt:variant>
    </vt:vector>
  </HeadingPairs>
  <TitlesOfParts>
    <vt:vector size="61" baseType="lpstr">
      <vt:lpstr>Arial</vt:lpstr>
      <vt:lpstr>Calibri</vt:lpstr>
      <vt:lpstr>Frutiger </vt:lpstr>
      <vt:lpstr>Frutiger  </vt:lpstr>
      <vt:lpstr>Frutiger LT 55 Roman</vt:lpstr>
      <vt:lpstr>Times New Roman</vt:lpstr>
      <vt:lpstr>7_Office Theme</vt:lpstr>
      <vt:lpstr>1_Office Theme</vt:lpstr>
      <vt:lpstr>2_Office Theme</vt:lpstr>
      <vt:lpstr>3_Office Theme</vt:lpstr>
      <vt:lpstr>4_Office Theme</vt:lpstr>
      <vt:lpstr>5_Office Theme</vt:lpstr>
      <vt:lpstr>6_Office Theme</vt:lpstr>
      <vt:lpstr>PowerPoint Presentation</vt:lpstr>
      <vt:lpstr>Safer Use of Insulin Module</vt:lpstr>
      <vt:lpstr>Learning Aims of  In-Service Training</vt:lpstr>
      <vt:lpstr>Paediatric Diabetes Mandatory Training (1)</vt:lpstr>
      <vt:lpstr>Paediatric Diabetes Mandatory Training (2)</vt:lpstr>
      <vt:lpstr>Type 1 Diabetes</vt:lpstr>
      <vt:lpstr>Insulin</vt:lpstr>
      <vt:lpstr>Insulin Deficiency</vt:lpstr>
      <vt:lpstr>Cause of Type 1 Diabetes</vt:lpstr>
      <vt:lpstr>  Incidence and Prevalence of Type 1 Diabetes </vt:lpstr>
      <vt:lpstr> Differences between Type 1 &amp; Type2 </vt:lpstr>
      <vt:lpstr>Key Messages on Diagnosis</vt:lpstr>
      <vt:lpstr>Initial Symptoms</vt:lpstr>
      <vt:lpstr> Any suspicion of Type 1 Diabetes? </vt:lpstr>
      <vt:lpstr>What can I do to support them  before the Specialist Team come?</vt:lpstr>
      <vt:lpstr>Blood Glucose Testing</vt:lpstr>
      <vt:lpstr>Monitors given on diagnosis </vt:lpstr>
      <vt:lpstr> Ward Care Plan &amp; Daily Record Sheet</vt:lpstr>
      <vt:lpstr>Treatment Aims of Insulin Therapy</vt:lpstr>
      <vt:lpstr>Multiple Daily Injection/Basal Bolus Regime  – aim to imitate normal physiology</vt:lpstr>
      <vt:lpstr>Bolus Insulin Profile</vt:lpstr>
      <vt:lpstr>Basal Insulin Profile</vt:lpstr>
      <vt:lpstr>Multiple Daily Injection Regime</vt:lpstr>
      <vt:lpstr>Injections</vt:lpstr>
      <vt:lpstr>Pen Devices</vt:lpstr>
      <vt:lpstr>Insulin Storage</vt:lpstr>
      <vt:lpstr>Safer Sharps</vt:lpstr>
      <vt:lpstr>A child/their caregiver needs five key skills  to achieve good glycaemic control on a  basal bolus regime:</vt:lpstr>
      <vt:lpstr>Life after the Ward:</vt:lpstr>
      <vt:lpstr>Hypoglycaemia –  &lt;4mmol/L Risk Factors &amp; Signs</vt:lpstr>
      <vt:lpstr>Treatment of Hypoglycaemia Treat Hypoglycaemia FIRST with fast acting  Glucose  even if meal is due </vt:lpstr>
      <vt:lpstr>Hyperglycaemia</vt:lpstr>
      <vt:lpstr>Ketone Management</vt:lpstr>
      <vt:lpstr>Meal times on the ward</vt:lpstr>
      <vt:lpstr>Carbohydrate Counting</vt:lpstr>
      <vt:lpstr>Tools to support carbohydrate  counting on the ward</vt:lpstr>
      <vt:lpstr>Support at Diagnosis</vt:lpstr>
      <vt:lpstr>HbA1c</vt:lpstr>
      <vt:lpstr>Complications of Diabetes</vt:lpstr>
      <vt:lpstr>Admission due to Illness or Surgery </vt:lpstr>
      <vt:lpstr>Transitional Care</vt:lpstr>
      <vt:lpstr>The Transition Service at DGFT</vt:lpstr>
      <vt:lpstr>Insulin Pumps </vt:lpstr>
      <vt:lpstr>Continuous Glucose Monitors </vt:lpstr>
      <vt:lpstr>Paediatric Diabetes Specialist Team</vt:lpstr>
      <vt:lpstr>Paediatric Diabetes Specialist Team</vt:lpstr>
      <vt:lpstr>Further Sources of Information:</vt:lpstr>
      <vt:lpstr>Employee Confirmation Paediatric Diabetes Mandatory Training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PROBERT, Jordan (THE DUDLEY GROUP NHS FOUNDATION TRUST)</cp:lastModifiedBy>
  <cp:revision>494</cp:revision>
  <dcterms:created xsi:type="dcterms:W3CDTF">2019-02-20T18:25:57Z</dcterms:created>
  <dcterms:modified xsi:type="dcterms:W3CDTF">2025-11-04T10:30:30Z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0x0101002A5D1241A31BE041879D57E36F8C8CEE</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