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0_68C49C6.xml" ContentType="application/vnd.ms-powerpoint.comments+xml"/>
  <Override PartName="/ppt/comments/modernComment_101_95443BC8.xml" ContentType="application/vnd.ms-powerpoint.comments+xml"/>
  <Override PartName="/ppt/comments/modernComment_103_EADED0E9.xml" ContentType="application/vnd.ms-powerpoint.comments+xml"/>
  <Override PartName="/ppt/comments/modernComment_104_8CBF1764.xml" ContentType="application/vnd.ms-powerpoint.comments+xml"/>
  <Override PartName="/ppt/comments/modernComment_10D_F3323680.xml" ContentType="application/vnd.ms-powerpoint.comments+xml"/>
  <Override PartName="/ppt/comments/modernComment_109_11A3E378.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9" r:id="rId7"/>
    <p:sldId id="301" r:id="rId8"/>
    <p:sldId id="288" r:id="rId9"/>
    <p:sldId id="260" r:id="rId10"/>
    <p:sldId id="269" r:id="rId11"/>
    <p:sldId id="265" r:id="rId12"/>
    <p:sldId id="295" r:id="rId13"/>
    <p:sldId id="270" r:id="rId14"/>
    <p:sldId id="271" r:id="rId15"/>
    <p:sldId id="278" r:id="rId16"/>
    <p:sldId id="293" r:id="rId17"/>
    <p:sldId id="277" r:id="rId18"/>
    <p:sldId id="291" r:id="rId19"/>
    <p:sldId id="289" r:id="rId20"/>
    <p:sldId id="290" r:id="rId21"/>
    <p:sldId id="285" r:id="rId22"/>
    <p:sldId id="274" r:id="rId23"/>
    <p:sldId id="275" r:id="rId24"/>
    <p:sldId id="276" r:id="rId25"/>
    <p:sldId id="267" r:id="rId26"/>
    <p:sldId id="280" r:id="rId27"/>
    <p:sldId id="279" r:id="rId28"/>
    <p:sldId id="281" r:id="rId29"/>
    <p:sldId id="284" r:id="rId30"/>
    <p:sldId id="286" r:id="rId31"/>
    <p:sldId id="273" r:id="rId32"/>
    <p:sldId id="292" r:id="rId33"/>
    <p:sldId id="294" r:id="rId34"/>
    <p:sldId id="296" r:id="rId35"/>
    <p:sldId id="282" r:id="rId36"/>
    <p:sldId id="298" r:id="rId37"/>
    <p:sldId id="299" r:id="rId38"/>
    <p:sldId id="300" r:id="rId39"/>
    <p:sldId id="287" r:id="rId40"/>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67DC17-CB68-42B4-1637-5057875A645F}" name="EVANS, Cathryn (THE DUDLEY GROUP NHS FOUNDATION TRUST)" initials="ET" userId="S::cathryn.evans1@nhs.net::9e1e0b13-b428-4d2f-a3c6-914440f6ebad" providerId="AD"/>
  <p188:author id="{D933333D-7C1B-C510-B69F-69E36D673003}" name="ROBINSON, Dellesa (THE DUDLEY GROUP NHS FOUNDATION TRUST)" initials="RT" userId="S::dellesa.robinson@nhs.net::65bcbc82-6211-49d9-8fce-b390fc7c478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6"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presProps" Target="presProps.xml"/></Relationships>
</file>

<file path=ppt/comments/modernComment_100_68C49C6.xml><?xml version="1.0" encoding="utf-8"?>
<p188:cmLst xmlns:a="http://schemas.openxmlformats.org/drawingml/2006/main" xmlns:r="http://schemas.openxmlformats.org/officeDocument/2006/relationships" xmlns:p188="http://schemas.microsoft.com/office/powerpoint/2018/8/main">
  <p188:cm id="{9A2A0D27-1FFB-46A2-BE64-29C87AF5FC7F}" authorId="{D933333D-7C1B-C510-B69F-69E36D673003}" status="resolved" created="2023-10-02T15:35:08.854" complete="100000">
    <ac:deMkLst xmlns:ac="http://schemas.microsoft.com/office/drawing/2013/main/command">
      <pc:docMk xmlns:pc="http://schemas.microsoft.com/office/powerpoint/2013/main/command"/>
      <pc:sldMk xmlns:pc="http://schemas.microsoft.com/office/powerpoint/2013/main/command" cId="109857222" sldId="256"/>
      <ac:spMk id="3" creationId="{00000000-0000-0000-0000-000000000000}"/>
    </ac:deMkLst>
    <p188:txBody>
      <a:bodyPr/>
      <a:lstStyle/>
      <a:p>
        <a:r>
          <a:rPr lang="en-GB"/>
          <a:t>[@EVANS, Cathryn (THE DUDLEY GROUP NHS FOUNDATION TRUST)] insert date (month year)</a:t>
        </a:r>
      </a:p>
    </p188:txBody>
    <p188:extLst>
      <p:ext xmlns:p="http://schemas.openxmlformats.org/presentationml/2006/main" uri="{57CB4572-C831-44C2-8A1C-0ADB6CCDFE69}">
        <p223:reactions xmlns:p223="http://schemas.microsoft.com/office/powerpoint/2022/03/main">
          <p223:rxn type="👍">
            <p223:instance time="2023-10-03T08:06:03.977" authorId="{C967DC17-CB68-42B4-1637-5057875A645F}"/>
          </p223:rxn>
        </p223:reactions>
      </p:ext>
    </p188:extLst>
  </p188:cm>
  <p188:cm id="{B2FDA713-6752-43D2-B18F-7685A3FF9853}" authorId="{D933333D-7C1B-C510-B69F-69E36D673003}" created="2023-10-02T15:35:49.309">
    <ac:deMkLst xmlns:ac="http://schemas.microsoft.com/office/drawing/2013/main/command">
      <pc:docMk xmlns:pc="http://schemas.microsoft.com/office/powerpoint/2013/main/command"/>
      <pc:sldMk xmlns:pc="http://schemas.microsoft.com/office/powerpoint/2013/main/command" cId="109857222" sldId="256"/>
      <ac:spMk id="2" creationId="{00000000-0000-0000-0000-000000000000}"/>
    </ac:deMkLst>
    <p188:replyLst>
      <p188:reply id="{3534DFDB-AE8D-427E-A673-308B98F33CB3}" authorId="{C967DC17-CB68-42B4-1637-5057875A645F}" created="2023-10-03T08:07:38.385">
        <p188:txBody>
          <a:bodyPr/>
          <a:lstStyle/>
          <a:p>
            <a:r>
              <a:rPr lang="en-GB"/>
              <a:t>I will ask Pam - It might be worth doing a separate one for the nurses that involves CDs - perhaps just add the CD section in</a:t>
            </a:r>
          </a:p>
        </p188:txBody>
      </p188:reply>
    </p188:replyLst>
    <p188:txBody>
      <a:bodyPr/>
      <a:lstStyle/>
      <a:p>
        <a:r>
          <a:rPr lang="en-GB"/>
          <a:t>[@EVANS, Cathryn (THE DUDLEY GROUP NHS FOUNDATION TRUST)] wondering if radiography nurses should be included. Possibly a question for Pam..??</a:t>
        </a:r>
      </a:p>
    </p188:txBody>
  </p188:cm>
</p188:cmLst>
</file>

<file path=ppt/comments/modernComment_101_95443BC8.xml><?xml version="1.0" encoding="utf-8"?>
<p188:cmLst xmlns:a="http://schemas.openxmlformats.org/drawingml/2006/main" xmlns:r="http://schemas.openxmlformats.org/officeDocument/2006/relationships" xmlns:p188="http://schemas.microsoft.com/office/powerpoint/2018/8/main">
  <p188:cm id="{EB8A8B73-ACE1-496D-BC9B-015A57BB8542}" authorId="{D933333D-7C1B-C510-B69F-69E36D673003}" status="resolved" created="2023-10-02T15:36:35.014" complete="100000">
    <ac:deMkLst xmlns:ac="http://schemas.microsoft.com/office/drawing/2013/main/command">
      <pc:docMk xmlns:pc="http://schemas.microsoft.com/office/powerpoint/2013/main/command"/>
      <pc:sldMk xmlns:pc="http://schemas.microsoft.com/office/powerpoint/2013/main/command" cId="2504276936" sldId="257"/>
      <ac:spMk id="3" creationId="{5503A2D7-FFD1-1DA3-01FA-E7C11B623652}"/>
    </ac:deMkLst>
    <p188:txBody>
      <a:bodyPr/>
      <a:lstStyle/>
      <a:p>
        <a:r>
          <a:rPr lang="en-GB"/>
          <a:t>[@EVANS, Cathryn (THE DUDLEY GROUP NHS FOUNDATION TRUST)] is 'all' needed; as per previous slide ? to include nurses</a:t>
        </a:r>
      </a:p>
    </p188:txBody>
    <p188:extLst>
      <p:ext xmlns:p="http://schemas.openxmlformats.org/presentationml/2006/main" uri="{57CB4572-C831-44C2-8A1C-0ADB6CCDFE69}">
        <p223:reactions xmlns:p223="http://schemas.microsoft.com/office/powerpoint/2022/03/main">
          <p223:rxn type="👍">
            <p223:instance time="2023-10-03T08:07:55.463" authorId="{C967DC17-CB68-42B4-1637-5057875A645F}"/>
          </p223:rxn>
        </p223:reactions>
      </p:ext>
    </p188:extLst>
  </p188:cm>
</p188:cmLst>
</file>

<file path=ppt/comments/modernComment_103_EADED0E9.xml><?xml version="1.0" encoding="utf-8"?>
<p188:cmLst xmlns:a="http://schemas.openxmlformats.org/drawingml/2006/main" xmlns:r="http://schemas.openxmlformats.org/officeDocument/2006/relationships" xmlns:p188="http://schemas.microsoft.com/office/powerpoint/2018/8/main">
  <p188:cm id="{F15BDED9-F473-4457-9734-C405B47C1C3B}" authorId="{D933333D-7C1B-C510-B69F-69E36D673003}" status="resolved" created="2023-10-02T15:37:45.094" complete="100000">
    <ac:deMkLst xmlns:ac="http://schemas.microsoft.com/office/drawing/2013/main/command">
      <pc:docMk xmlns:pc="http://schemas.microsoft.com/office/powerpoint/2013/main/command"/>
      <pc:sldMk xmlns:pc="http://schemas.microsoft.com/office/powerpoint/2013/main/command" cId="3940471017" sldId="259"/>
      <ac:spMk id="3" creationId="{5503A2D7-FFD1-1DA3-01FA-E7C11B623652}"/>
    </ac:deMkLst>
    <p188:txBody>
      <a:bodyPr/>
      <a:lstStyle/>
      <a:p>
        <a:r>
          <a:rPr lang="en-GB"/>
          <a:t>[@EVANS, Cathryn (THE DUDLEY GROUP NHS FOUNDATION TRUST)] Consider ordering. allergy status should be higher up the priority list</a:t>
        </a:r>
      </a:p>
    </p188:txBody>
    <p188:extLst>
      <p:ext xmlns:p="http://schemas.openxmlformats.org/presentationml/2006/main" uri="{57CB4572-C831-44C2-8A1C-0ADB6CCDFE69}">
        <p223:reactions xmlns:p223="http://schemas.microsoft.com/office/powerpoint/2022/03/main">
          <p223:rxn type="👍">
            <p223:instance time="2023-10-03T08:10:00.966" authorId="{C967DC17-CB68-42B4-1637-5057875A645F}"/>
          </p223:rxn>
        </p223:reactions>
      </p:ext>
    </p188:extLst>
  </p188:cm>
  <p188:cm id="{66CB6DB4-3F1D-47DD-AE59-64A61C24C9BE}" authorId="{D933333D-7C1B-C510-B69F-69E36D673003}" status="resolved" created="2023-10-02T15:38:24.345" complete="100000">
    <ac:deMkLst xmlns:ac="http://schemas.microsoft.com/office/drawing/2013/main/command">
      <pc:docMk xmlns:pc="http://schemas.microsoft.com/office/powerpoint/2013/main/command"/>
      <pc:sldMk xmlns:pc="http://schemas.microsoft.com/office/powerpoint/2013/main/command" cId="3940471017" sldId="259"/>
      <ac:spMk id="3" creationId="{5503A2D7-FFD1-1DA3-01FA-E7C11B623652}"/>
    </ac:deMkLst>
    <p188:txBody>
      <a:bodyPr/>
      <a:lstStyle/>
      <a:p>
        <a:r>
          <a:rPr lang="en-GB"/>
          <a:t>[@EVANS, Cathryn (THE DUDLEY GROUP NHS FOUNDATION TRUST)] include Digital Temperature Monitoring and hyperlink to training</a:t>
        </a:r>
      </a:p>
    </p188:txBody>
    <p188:extLst>
      <p:ext xmlns:p="http://schemas.openxmlformats.org/presentationml/2006/main" uri="{57CB4572-C831-44C2-8A1C-0ADB6CCDFE69}">
        <p223:reactions xmlns:p223="http://schemas.microsoft.com/office/powerpoint/2022/03/main">
          <p223:rxn type="👍">
            <p223:instance time="2023-10-03T08:10:06.435" authorId="{C967DC17-CB68-42B4-1637-5057875A645F}"/>
          </p223:rxn>
        </p223:reactions>
      </p:ext>
    </p188:extLst>
  </p188:cm>
  <p188:cm id="{887076CF-280C-4282-B45F-1C59C5C29A72}" authorId="{D933333D-7C1B-C510-B69F-69E36D673003}" status="resolved" created="2023-10-02T15:39:59.520" complete="100000">
    <ac:deMkLst xmlns:ac="http://schemas.microsoft.com/office/drawing/2013/main/command">
      <pc:docMk xmlns:pc="http://schemas.microsoft.com/office/powerpoint/2013/main/command"/>
      <pc:sldMk xmlns:pc="http://schemas.microsoft.com/office/powerpoint/2013/main/command" cId="3940471017" sldId="259"/>
      <ac:spMk id="3" creationId="{5503A2D7-FFD1-1DA3-01FA-E7C11B623652}"/>
    </ac:deMkLst>
    <p188:txBody>
      <a:bodyPr/>
      <a:lstStyle/>
      <a:p>
        <a:r>
          <a:rPr lang="en-GB"/>
          <a:t>[@EVANS, Cathryn (THE DUDLEY GROUP NHS FOUNDATION TRUST)] Can we have another slide HEADED 'Learning Outcomes' detailing what the learner should know once they have completed the training</a:t>
        </a:r>
      </a:p>
    </p188:txBody>
  </p188:cm>
</p188:cmLst>
</file>

<file path=ppt/comments/modernComment_104_8CBF1764.xml><?xml version="1.0" encoding="utf-8"?>
<p188:cmLst xmlns:a="http://schemas.openxmlformats.org/drawingml/2006/main" xmlns:r="http://schemas.openxmlformats.org/officeDocument/2006/relationships" xmlns:p188="http://schemas.microsoft.com/office/powerpoint/2018/8/main">
  <p188:cm id="{A4D6B1F4-EF34-40C9-90E9-5FA40CC83085}" authorId="{D933333D-7C1B-C510-B69F-69E36D673003}" status="resolved" created="2023-10-02T15:41:06.288" complete="100000">
    <pc:sldMkLst xmlns:pc="http://schemas.microsoft.com/office/powerpoint/2013/main/command">
      <pc:docMk/>
      <pc:sldMk cId="2361333604" sldId="260"/>
    </pc:sldMkLst>
    <p188:txBody>
      <a:bodyPr/>
      <a:lstStyle/>
      <a:p>
        <a:r>
          <a:rPr lang="en-GB"/>
          <a:t>[@EVANS, Cathryn (THE DUDLEY GROUP NHS FOUNDATION TRUST)] Can you change the slant towards why we need a medicines management policy. Can do a copy and paste from the  general training slide deck</a:t>
        </a:r>
      </a:p>
    </p188:txBody>
  </p188:cm>
</p188:cmLst>
</file>

<file path=ppt/comments/modernComment_109_11A3E378.xml><?xml version="1.0" encoding="utf-8"?>
<p188:cmLst xmlns:a="http://schemas.openxmlformats.org/drawingml/2006/main" xmlns:r="http://schemas.openxmlformats.org/officeDocument/2006/relationships" xmlns:p188="http://schemas.microsoft.com/office/powerpoint/2018/8/main">
  <p188:cm id="{76D3D198-82CB-4C82-BBA1-1F4F2C26E21F}" authorId="{D933333D-7C1B-C510-B69F-69E36D673003}" status="resolved" created="2023-10-02T15:44:39.139" complete="100000">
    <ac:deMkLst xmlns:ac="http://schemas.microsoft.com/office/drawing/2013/main/command">
      <pc:docMk xmlns:pc="http://schemas.microsoft.com/office/powerpoint/2013/main/command"/>
      <pc:sldMk xmlns:pc="http://schemas.microsoft.com/office/powerpoint/2013/main/command" cId="295953272" sldId="265"/>
      <ac:spMk id="3" creationId="{5503A2D7-FFD1-1DA3-01FA-E7C11B623652}"/>
    </ac:deMkLst>
    <p188:txBody>
      <a:bodyPr/>
      <a:lstStyle/>
      <a:p>
        <a:r>
          <a:rPr lang="en-GB"/>
          <a:t>[@EVANS, Cathryn (THE DUDLEY GROUP NHS FOUNDATION TRUST)] expiry date check immediately prior to administration</a:t>
        </a:r>
      </a:p>
    </p188:txBody>
    <p188:extLst>
      <p:ext xmlns:p="http://schemas.openxmlformats.org/presentationml/2006/main" uri="{57CB4572-C831-44C2-8A1C-0ADB6CCDFE69}">
        <p223:reactions xmlns:p223="http://schemas.microsoft.com/office/powerpoint/2022/03/main">
          <p223:rxn type="👍">
            <p223:instance time="2023-10-03T09:15:47.085" authorId="{C967DC17-CB68-42B4-1637-5057875A645F}"/>
          </p223:rxn>
        </p223:reactions>
      </p:ext>
    </p188:extLst>
  </p188:cm>
</p188:cmLst>
</file>

<file path=ppt/comments/modernComment_10D_F3323680.xml><?xml version="1.0" encoding="utf-8"?>
<p188:cmLst xmlns:a="http://schemas.openxmlformats.org/drawingml/2006/main" xmlns:r="http://schemas.openxmlformats.org/officeDocument/2006/relationships" xmlns:p188="http://schemas.microsoft.com/office/powerpoint/2018/8/main">
  <p188:cm id="{853A7A53-283F-47C1-93A8-84663ADCC002}" authorId="{D933333D-7C1B-C510-B69F-69E36D673003}" status="resolved" created="2023-10-02T15:42:24.838" complete="100000">
    <ac:deMkLst xmlns:ac="http://schemas.microsoft.com/office/drawing/2013/main/command">
      <pc:docMk xmlns:pc="http://schemas.microsoft.com/office/powerpoint/2013/main/command"/>
      <pc:sldMk xmlns:pc="http://schemas.microsoft.com/office/powerpoint/2013/main/command" cId="4080154240" sldId="269"/>
      <ac:spMk id="3" creationId="{5503A2D7-FFD1-1DA3-01FA-E7C11B623652}"/>
    </ac:deMkLst>
    <p188:txBody>
      <a:bodyPr/>
      <a:lstStyle/>
      <a:p>
        <a:r>
          <a:rPr lang="en-GB"/>
          <a:t>[@EVANS, Cathryn (THE DUDLEY GROUP NHS FOUNDATION TRUST)] oral GTN?? Should include oral contrast media perhaps eg barium meal,</a:t>
        </a:r>
      </a:p>
    </p188:txBody>
    <p188:extLst>
      <p:ext xmlns:p="http://schemas.openxmlformats.org/presentationml/2006/main" uri="{57CB4572-C831-44C2-8A1C-0ADB6CCDFE69}">
        <p223:reactions xmlns:p223="http://schemas.microsoft.com/office/powerpoint/2022/03/main">
          <p223:rxn type="👍">
            <p223:instance time="2023-10-03T09:05:56.025" authorId="{C967DC17-CB68-42B4-1637-5057875A645F}"/>
          </p223:rxn>
        </p223:reactions>
      </p:ext>
    </p188:extLst>
  </p188:cm>
  <p188:cm id="{5BD62843-F570-44F5-93FC-2A38FC522978}" authorId="{D933333D-7C1B-C510-B69F-69E36D673003}" status="resolved" created="2023-10-02T15:42:48.182" complete="100000">
    <ac:deMkLst xmlns:ac="http://schemas.microsoft.com/office/drawing/2013/main/command">
      <pc:docMk xmlns:pc="http://schemas.microsoft.com/office/powerpoint/2013/main/command"/>
      <pc:sldMk xmlns:pc="http://schemas.microsoft.com/office/powerpoint/2013/main/command" cId="4080154240" sldId="269"/>
      <ac:spMk id="3" creationId="{5503A2D7-FFD1-1DA3-01FA-E7C11B623652}"/>
    </ac:deMkLst>
    <p188:txBody>
      <a:bodyPr/>
      <a:lstStyle/>
      <a:p>
        <a:r>
          <a:rPr lang="en-GB"/>
          <a:t>[@EVANS, Cathryn (THE DUDLEY GROUP NHS FOUNDATION TRUST)] contrast media comes under IV</a:t>
        </a:r>
      </a:p>
    </p188:txBody>
    <p188:extLst>
      <p:ext xmlns:p="http://schemas.openxmlformats.org/presentationml/2006/main" uri="{57CB4572-C831-44C2-8A1C-0ADB6CCDFE69}">
        <p223:reactions xmlns:p223="http://schemas.microsoft.com/office/powerpoint/2022/03/main">
          <p223:rxn type="👍">
            <p223:instance time="2023-10-03T09:06:01.228" authorId="{C967DC17-CB68-42B4-1637-5057875A645F}"/>
          </p223:rxn>
        </p223:reactions>
      </p:ext>
    </p188:extLst>
  </p188:cm>
  <p188:cm id="{CBBCBC01-DA6C-4451-8A93-467F01E42594}" authorId="{D933333D-7C1B-C510-B69F-69E36D673003}" status="resolved" created="2023-10-02T15:43:19.558" complete="100000">
    <ac:deMkLst xmlns:ac="http://schemas.microsoft.com/office/drawing/2013/main/command">
      <pc:docMk xmlns:pc="http://schemas.microsoft.com/office/powerpoint/2013/main/command"/>
      <pc:sldMk xmlns:pc="http://schemas.microsoft.com/office/powerpoint/2013/main/command" cId="4080154240" sldId="269"/>
      <ac:spMk id="3" creationId="{5503A2D7-FFD1-1DA3-01FA-E7C11B623652}"/>
    </ac:deMkLst>
    <p188:txBody>
      <a:bodyPr/>
      <a:lstStyle/>
      <a:p>
        <a:r>
          <a:rPr lang="en-GB"/>
          <a:t>[@EVANS, Cathryn (THE DUDLEY GROUP NHS FOUNDATION TRUST)] Medical gases</a:t>
        </a:r>
      </a:p>
    </p188:txBody>
    <p188:extLst>
      <p:ext xmlns:p="http://schemas.openxmlformats.org/presentationml/2006/main" uri="{57CB4572-C831-44C2-8A1C-0ADB6CCDFE69}">
        <p223:reactions xmlns:p223="http://schemas.microsoft.com/office/powerpoint/2022/03/main">
          <p223:rxn type="👍">
            <p223:instance time="2023-10-03T09:06:04.885" authorId="{C967DC17-CB68-42B4-1637-5057875A645F}"/>
          </p223:rxn>
        </p223:reactions>
      </p:ext>
    </p188:extLst>
  </p188:cm>
  <p188:cm id="{9FFE8985-79B1-4765-824C-76453E949B41}" authorId="{D933333D-7C1B-C510-B69F-69E36D673003}" status="resolved" created="2023-10-02T15:43:57.872" complete="100000">
    <ac:deMkLst xmlns:ac="http://schemas.microsoft.com/office/drawing/2013/main/command">
      <pc:docMk xmlns:pc="http://schemas.microsoft.com/office/powerpoint/2013/main/command"/>
      <pc:sldMk xmlns:pc="http://schemas.microsoft.com/office/powerpoint/2013/main/command" cId="4080154240" sldId="269"/>
      <ac:spMk id="3" creationId="{5503A2D7-FFD1-1DA3-01FA-E7C11B623652}"/>
    </ac:deMkLst>
    <p188:txBody>
      <a:bodyPr/>
      <a:lstStyle/>
      <a:p>
        <a:r>
          <a:rPr lang="en-GB"/>
          <a:t>[@EVANS, Cathryn (THE DUDLEY GROUP NHS FOUNDATION TRUST)] what about local infiltration e.g. lidocaine/adrenaline for breast unit</a:t>
        </a:r>
      </a:p>
    </p188:txBody>
    <p188:extLst>
      <p:ext xmlns:p="http://schemas.openxmlformats.org/presentationml/2006/main" uri="{57CB4572-C831-44C2-8A1C-0ADB6CCDFE69}">
        <p223:reactions xmlns:p223="http://schemas.microsoft.com/office/powerpoint/2022/03/main">
          <p223:rxn type="👍">
            <p223:instance time="2023-10-03T09:11:41.861" authorId="{C967DC17-CB68-42B4-1637-5057875A645F}"/>
          </p223:rxn>
        </p223:reactions>
      </p:ext>
    </p188:extLst>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31/10/2025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31/10/2025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31/10/2025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31/10/2025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31/10/2025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31/10/2025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31/10/2025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0_68C49C6.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thehub/c/documents/policies/Documents/Oxygen%20Policy.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thehub/digital-trust/SiteAssets/SitePages/EPMA%20Training%20Sessions/Recording%20an%20Allergy%20on%20Sunrise%20QRG%20v1.0.pdf" TargetMode="External"/><Relationship Id="rId2" Type="http://schemas.openxmlformats.org/officeDocument/2006/relationships/hyperlink" Target="http://thehub/c/documents/policies/Documents/Patient%20Identification%20Policy%20v6.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v.uk/drug-safety-update/emollients-new-information-about-risk-of-severe-and-fatal-burns-with-paraffin-containing-and-paraffin-free-emollients" TargetMode="External"/><Relationship Id="rId2" Type="http://schemas.openxmlformats.org/officeDocument/2006/relationships/hyperlink" Target="https://www.youtube.com/watch?v=A6QbQ5PM5u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thehub/c/documents/policies/Documents/Patient%20Group%20Direction%20(PGD)%20Development%20Implementation%20and%20Review%20Policy.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microsoft.com/office/2018/10/relationships/comments" Target="../comments/modernComment_101_95443BC8.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thehub/governance/SiteAssets/SitePages/Governance%20Training/Datix%20Training.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IJfoLvLLoFo"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microsoft.com/office/2018/10/relationships/comments" Target="../comments/modernComment_103_EADED0E9.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thehub/c/documents/policies/Documents/Digital%20Temp%20Monitoring%20SOP%20V1.pdf" TargetMode="External"/><Relationship Id="rId2" Type="http://schemas.openxmlformats.org/officeDocument/2006/relationships/hyperlink" Target="http://thehub/c/documents/policies/Documents/Medicines%20Management%20Policy.pdf" TargetMode="External"/><Relationship Id="rId1" Type="http://schemas.openxmlformats.org/officeDocument/2006/relationships/slideLayout" Target="../slideLayouts/slideLayout2.xml"/><Relationship Id="rId6" Type="http://schemas.openxmlformats.org/officeDocument/2006/relationships/hyperlink" Target="http://thehub/c/documents/policies/Documents/Patient%20Identification%20Policy%20v6.pdf" TargetMode="External"/><Relationship Id="rId5" Type="http://schemas.openxmlformats.org/officeDocument/2006/relationships/hyperlink" Target="http://thehub/c/documents/policies/Documents/Incident%20Reporting%20and%20%20Management%20Policy.pdf" TargetMode="External"/><Relationship Id="rId4" Type="http://schemas.openxmlformats.org/officeDocument/2006/relationships/hyperlink" Target="http://thehub/c/documents/policies/Documents/Patient%20Group%20Direction%20(PGD)%20Development%20Implementation%20and%20Review%20Policy.pdf"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thehub/c/documents/policies/Documents/Medicines%20Management%20Policy.pdf" TargetMode="External"/><Relationship Id="rId2" Type="http://schemas.microsoft.com/office/2018/10/relationships/comments" Target="../comments/modernComment_104_8CBF1764.xml"/><Relationship Id="rId1" Type="http://schemas.openxmlformats.org/officeDocument/2006/relationships/slideLayout" Target="../slideLayouts/slideLayout2.xml"/><Relationship Id="rId4" Type="http://schemas.openxmlformats.org/officeDocument/2006/relationships/hyperlink" Target="https://www.rpharms.com/Portals/0/RPS%20document%20library/Open%20access/Professional%20standards/SSHM%20and%20Admin/Admin%20of%20Meds%20prof%20guidance.pdf?ver=2019-01-23-145026-567"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microsoft.com/office/2018/10/relationships/comments" Target="../comments/modernComment_10D_F332368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microsoft.com/office/2018/10/relationships/comments" Target="../comments/modernComment_109_11A3E37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8882" y="3577456"/>
            <a:ext cx="10909640" cy="1687814"/>
          </a:xfrm>
        </p:spPr>
        <p:txBody>
          <a:bodyPr anchor="b">
            <a:normAutofit/>
          </a:bodyPr>
          <a:lstStyle/>
          <a:p>
            <a:r>
              <a:rPr lang="en-GB" sz="5600">
                <a:ea typeface="Calibri Light"/>
                <a:cs typeface="Calibri Light"/>
              </a:rPr>
              <a:t>Medicines Management Training for Radiographers</a:t>
            </a:r>
          </a:p>
        </p:txBody>
      </p:sp>
      <p:sp>
        <p:nvSpPr>
          <p:cNvPr id="3" name="Subtitle 2"/>
          <p:cNvSpPr>
            <a:spLocks noGrp="1"/>
          </p:cNvSpPr>
          <p:nvPr>
            <p:ph type="subTitle" idx="1"/>
          </p:nvPr>
        </p:nvSpPr>
        <p:spPr>
          <a:xfrm>
            <a:off x="638881" y="5660607"/>
            <a:ext cx="10909643" cy="552659"/>
          </a:xfrm>
        </p:spPr>
        <p:txBody>
          <a:bodyPr anchor="t">
            <a:normAutofit fontScale="62500" lnSpcReduction="20000"/>
          </a:bodyPr>
          <a:lstStyle/>
          <a:p>
            <a:r>
              <a:rPr lang="en-GB">
                <a:ea typeface="Calibri"/>
                <a:cs typeface="Calibri"/>
              </a:rPr>
              <a:t>Cathryn Evans – Lead Medicines Management Technician for Community Diagnostics and Imaging</a:t>
            </a:r>
          </a:p>
          <a:p>
            <a:r>
              <a:rPr lang="en-GB">
                <a:ea typeface="Calibri"/>
                <a:cs typeface="Calibri"/>
              </a:rPr>
              <a:t>October 2023</a:t>
            </a:r>
          </a:p>
          <a:p>
            <a:endParaRPr lang="en-GB">
              <a:ea typeface="Calibri"/>
              <a:cs typeface="Calibri"/>
            </a:endParaRPr>
          </a:p>
          <a:p>
            <a:endParaRPr lang="en-GB">
              <a:ea typeface="Calibri"/>
              <a:cs typeface="Calibri"/>
            </a:endParaRPr>
          </a:p>
          <a:p>
            <a:endParaRPr lang="en-GB">
              <a:ea typeface="Calibri"/>
              <a:cs typeface="Calibri"/>
            </a:endParaRPr>
          </a:p>
        </p:txBody>
      </p:sp>
      <p:pic>
        <p:nvPicPr>
          <p:cNvPr id="4" name="Picture 3" descr="The Postgraduate Education Centre at The Dudley Group.">
            <a:extLst>
              <a:ext uri="{FF2B5EF4-FFF2-40B4-BE49-F238E27FC236}">
                <a16:creationId xmlns:a16="http://schemas.microsoft.com/office/drawing/2014/main" id="{23A5F3F4-E142-9C0E-6C98-AAB93163B64F}"/>
              </a:ext>
            </a:extLst>
          </p:cNvPr>
          <p:cNvPicPr>
            <a:picLocks noChangeAspect="1"/>
          </p:cNvPicPr>
          <p:nvPr/>
        </p:nvPicPr>
        <p:blipFill>
          <a:blip r:embed="rId3"/>
          <a:stretch>
            <a:fillRect/>
          </a:stretch>
        </p:blipFill>
        <p:spPr>
          <a:xfrm>
            <a:off x="2873908" y="641731"/>
            <a:ext cx="6439588" cy="2641882"/>
          </a:xfrm>
          <a:prstGeom prst="rect">
            <a:avLst/>
          </a:prstGeom>
        </p:spPr>
      </p:pic>
      <p:sp>
        <p:nvSpPr>
          <p:cNvPr id="37"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609599" y="2476348"/>
            <a:ext cx="9105804" cy="3769622"/>
          </a:xfrm>
        </p:spPr>
        <p:txBody>
          <a:bodyPr vert="horz" lIns="91440" tIns="45720" rIns="91440" bIns="45720" rtlCol="0" anchor="ctr">
            <a:normAutofit fontScale="92500" lnSpcReduction="20000"/>
          </a:bodyPr>
          <a:lstStyle/>
          <a:p>
            <a:pPr marL="0" indent="0">
              <a:buNone/>
            </a:pPr>
            <a:r>
              <a:rPr lang="en-GB" sz="3600" b="1" dirty="0">
                <a:solidFill>
                  <a:srgbClr val="002060"/>
                </a:solidFill>
                <a:ea typeface="Calibri"/>
                <a:cs typeface="Calibri"/>
              </a:rPr>
              <a:t>General medication handling</a:t>
            </a:r>
            <a:endParaRPr lang="en-GB" sz="3600" b="1">
              <a:solidFill>
                <a:srgbClr val="002060"/>
              </a:solidFill>
              <a:ea typeface="Calibri"/>
              <a:cs typeface="Calibri"/>
            </a:endParaRPr>
          </a:p>
          <a:p>
            <a:r>
              <a:rPr lang="en-GB" sz="2400" dirty="0">
                <a:ea typeface="Calibri"/>
                <a:cs typeface="Calibri"/>
              </a:rPr>
              <a:t>All syringes, including flushes and infusions, must be labelled immediately after preparation by the person who prepared them – The practise recommended by NPSA (National Patient Safety Agency) is to use 'flag labelling' to ensure the graduations on small syringes are not obscured.  The only exception to this is in situations where preparation and bolus (push) administration is one uninterrupted process, and the unlabelled product does not leave the hands of the person who prepared it.  Only one unlabelled medicine must be handled at any one time.</a:t>
            </a:r>
            <a:endParaRPr lang="en-GB" sz="2400">
              <a:ea typeface="Calibri"/>
              <a:cs typeface="Calibri"/>
            </a:endParaRPr>
          </a:p>
          <a:p>
            <a:r>
              <a:rPr lang="en-GB" sz="2400" dirty="0">
                <a:solidFill>
                  <a:srgbClr val="000000"/>
                </a:solidFill>
                <a:ea typeface="Calibri"/>
                <a:cs typeface="Calibri"/>
              </a:rPr>
              <a:t>Temperature monitoring both ambient and fridge must be completed daily – any excursions must be escalated. </a:t>
            </a:r>
          </a:p>
          <a:p>
            <a:r>
              <a:rPr lang="en-GB" sz="2400" dirty="0">
                <a:solidFill>
                  <a:srgbClr val="000000"/>
                </a:solidFill>
                <a:ea typeface="Calibri"/>
                <a:cs typeface="Calibri"/>
              </a:rPr>
              <a:t>All medicine storage areas must be kept locked when not in use.</a:t>
            </a:r>
          </a:p>
          <a:p>
            <a:r>
              <a:rPr lang="en-GB" sz="2400" dirty="0">
                <a:solidFill>
                  <a:srgbClr val="000000"/>
                </a:solidFill>
                <a:ea typeface="Calibri"/>
                <a:cs typeface="Calibri"/>
              </a:rPr>
              <a:t>Where Digi lock codes are used these must be changed every 6 months</a:t>
            </a:r>
          </a:p>
          <a:p>
            <a:pPr marL="0" indent="0">
              <a:buNone/>
            </a:pPr>
            <a:endParaRPr lang="en-GB" sz="2400">
              <a:solidFill>
                <a:srgbClr val="00000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pic>
        <p:nvPicPr>
          <p:cNvPr id="2" name="Picture 1" descr="Briton Digital Code Door Lock 9160 Satin - Leyland SDM">
            <a:extLst>
              <a:ext uri="{FF2B5EF4-FFF2-40B4-BE49-F238E27FC236}">
                <a16:creationId xmlns:a16="http://schemas.microsoft.com/office/drawing/2014/main" id="{BAD41DD5-2229-61D6-6487-76624E2BBF7B}"/>
              </a:ext>
            </a:extLst>
          </p:cNvPr>
          <p:cNvPicPr>
            <a:picLocks noChangeAspect="1"/>
          </p:cNvPicPr>
          <p:nvPr/>
        </p:nvPicPr>
        <p:blipFill>
          <a:blip r:embed="rId2"/>
          <a:stretch>
            <a:fillRect/>
          </a:stretch>
        </p:blipFill>
        <p:spPr>
          <a:xfrm>
            <a:off x="9725834" y="4284004"/>
            <a:ext cx="2143125" cy="2143125"/>
          </a:xfrm>
          <a:prstGeom prst="rect">
            <a:avLst/>
          </a:prstGeom>
        </p:spPr>
      </p:pic>
    </p:spTree>
    <p:extLst>
      <p:ext uri="{BB962C8B-B14F-4D97-AF65-F5344CB8AC3E}">
        <p14:creationId xmlns:p14="http://schemas.microsoft.com/office/powerpoint/2010/main" val="991744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A5ADFD56-9F4F-D5EF-879B-9A166545F9ED}"/>
              </a:ext>
            </a:extLst>
          </p:cNvPr>
          <p:cNvSpPr>
            <a:spLocks noGrp="1"/>
          </p:cNvSpPr>
          <p:nvPr/>
        </p:nvSpPr>
        <p:spPr>
          <a:xfrm>
            <a:off x="465826" y="1326159"/>
            <a:ext cx="10744822" cy="553803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dirty="0">
                <a:solidFill>
                  <a:srgbClr val="002060"/>
                </a:solidFill>
                <a:ea typeface="Calibri"/>
                <a:cs typeface="Calibri"/>
              </a:rPr>
              <a:t>Obtaining medication out of hours</a:t>
            </a:r>
            <a:endParaRPr lang="en-US" sz="3600" b="1">
              <a:ea typeface="Calibri"/>
              <a:cs typeface="Calibri"/>
            </a:endParaRPr>
          </a:p>
          <a:p>
            <a:pPr marL="0" indent="0">
              <a:buNone/>
            </a:pPr>
            <a:endParaRPr lang="en-GB" sz="4400">
              <a:solidFill>
                <a:srgbClr val="002060"/>
              </a:solidFill>
              <a:ea typeface="Calibri"/>
              <a:cs typeface="Calibri"/>
            </a:endParaRPr>
          </a:p>
          <a:p>
            <a:r>
              <a:rPr lang="en-GB" sz="2400" dirty="0">
                <a:ea typeface="Calibri"/>
                <a:cs typeface="Calibri"/>
              </a:rPr>
              <a:t>OOH drug cupboard (via Site Co-ordinator)</a:t>
            </a:r>
          </a:p>
          <a:p>
            <a:r>
              <a:rPr lang="en-GB" sz="2400" dirty="0">
                <a:solidFill>
                  <a:srgbClr val="000000"/>
                </a:solidFill>
                <a:ea typeface="Calibri"/>
                <a:cs typeface="Calibri"/>
              </a:rPr>
              <a:t>Review drug borrowing procedure</a:t>
            </a:r>
          </a:p>
          <a:p>
            <a:r>
              <a:rPr lang="en-GB" sz="2400" dirty="0">
                <a:solidFill>
                  <a:srgbClr val="000000"/>
                </a:solidFill>
                <a:ea typeface="Calibri"/>
                <a:cs typeface="Calibri"/>
              </a:rPr>
              <a:t>Contact on-call pharmacist if necessary</a:t>
            </a:r>
          </a:p>
          <a:p>
            <a:pPr marL="0" indent="0" algn="ctr">
              <a:buNone/>
            </a:pPr>
            <a:r>
              <a:rPr lang="en-GB" sz="2400" i="1" dirty="0">
                <a:solidFill>
                  <a:srgbClr val="7030A0"/>
                </a:solidFill>
                <a:ea typeface="Calibri"/>
                <a:cs typeface="Calibri"/>
              </a:rPr>
              <a:t>It is not permitted to transfer ward stock CDs from one ward/department's CD cupboard, and ward CD record book, to another.  This would be seen as the Nurse/Midwife supplying a stock of a CD and would therefore be illegal.</a:t>
            </a:r>
          </a:p>
          <a:p>
            <a:endParaRPr lang="en-GB" i="1">
              <a:solidFill>
                <a:srgbClr val="7030A0"/>
              </a:solidFill>
              <a:ea typeface="Calibri"/>
              <a:cs typeface="Calibri"/>
            </a:endParaRPr>
          </a:p>
        </p:txBody>
      </p:sp>
      <p:pic>
        <p:nvPicPr>
          <p:cNvPr id="2" name="Picture 1" descr="A bottle with a red and blue label and two pills&#10;&#10;Description automatically generated">
            <a:extLst>
              <a:ext uri="{FF2B5EF4-FFF2-40B4-BE49-F238E27FC236}">
                <a16:creationId xmlns:a16="http://schemas.microsoft.com/office/drawing/2014/main" id="{04F647D1-691F-7599-D121-A0F3D6831F9F}"/>
              </a:ext>
            </a:extLst>
          </p:cNvPr>
          <p:cNvPicPr>
            <a:picLocks noChangeAspect="1"/>
          </p:cNvPicPr>
          <p:nvPr/>
        </p:nvPicPr>
        <p:blipFill>
          <a:blip r:embed="rId2"/>
          <a:stretch>
            <a:fillRect/>
          </a:stretch>
        </p:blipFill>
        <p:spPr>
          <a:xfrm>
            <a:off x="9366400" y="2127400"/>
            <a:ext cx="2143125" cy="2143125"/>
          </a:xfrm>
          <a:prstGeom prst="rect">
            <a:avLst/>
          </a:prstGeom>
        </p:spPr>
      </p:pic>
    </p:spTree>
    <p:extLst>
      <p:ext uri="{BB962C8B-B14F-4D97-AF65-F5344CB8AC3E}">
        <p14:creationId xmlns:p14="http://schemas.microsoft.com/office/powerpoint/2010/main" val="261476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710240" y="1987518"/>
            <a:ext cx="9968445" cy="4488489"/>
          </a:xfrm>
        </p:spPr>
        <p:txBody>
          <a:bodyPr vert="horz" lIns="91440" tIns="45720" rIns="91440" bIns="45720" rtlCol="0" anchor="ctr">
            <a:normAutofit/>
          </a:bodyPr>
          <a:lstStyle/>
          <a:p>
            <a:pPr marL="0" indent="0">
              <a:buNone/>
            </a:pPr>
            <a:r>
              <a:rPr lang="en-GB" sz="3600" b="1" dirty="0">
                <a:solidFill>
                  <a:srgbClr val="002060"/>
                </a:solidFill>
                <a:ea typeface="+mn-lt"/>
                <a:cs typeface="+mn-lt"/>
              </a:rPr>
              <a:t>Medical Gases </a:t>
            </a:r>
            <a:endParaRPr lang="en-US" sz="3600" b="1">
              <a:solidFill>
                <a:srgbClr val="000000"/>
              </a:solidFill>
              <a:ea typeface="+mn-lt"/>
              <a:cs typeface="+mn-lt"/>
            </a:endParaRPr>
          </a:p>
          <a:p>
            <a:pPr marL="0" indent="0">
              <a:buNone/>
            </a:pPr>
            <a:r>
              <a:rPr lang="en-GB" sz="1800" dirty="0">
                <a:solidFill>
                  <a:srgbClr val="002060"/>
                </a:solidFill>
                <a:ea typeface="+mn-lt"/>
                <a:cs typeface="+mn-lt"/>
              </a:rPr>
              <a:t>•</a:t>
            </a:r>
            <a:r>
              <a:rPr lang="en-GB" sz="2400" dirty="0">
                <a:solidFill>
                  <a:srgbClr val="002060"/>
                </a:solidFill>
                <a:ea typeface="+mn-lt"/>
                <a:cs typeface="+mn-lt"/>
              </a:rPr>
              <a:t> Medical gases are regarded as drugs and as such must be prescribed </a:t>
            </a:r>
            <a:endParaRPr lang="en-US" sz="2400">
              <a:solidFill>
                <a:srgbClr val="000000"/>
              </a:solidFill>
              <a:ea typeface="+mn-lt"/>
              <a:cs typeface="+mn-lt"/>
            </a:endParaRPr>
          </a:p>
          <a:p>
            <a:pPr marL="0" indent="0">
              <a:buNone/>
            </a:pPr>
            <a:r>
              <a:rPr lang="en-GB" sz="2400" dirty="0">
                <a:solidFill>
                  <a:srgbClr val="002060"/>
                </a:solidFill>
                <a:ea typeface="+mn-lt"/>
                <a:cs typeface="+mn-lt"/>
              </a:rPr>
              <a:t>• Only Oxygen may be administered in an emergency (cardiac arrest or respiratory distress) without a prescription. </a:t>
            </a:r>
            <a:endParaRPr lang="en-US" sz="2400">
              <a:solidFill>
                <a:srgbClr val="000000"/>
              </a:solidFill>
              <a:ea typeface="+mn-lt"/>
              <a:cs typeface="+mn-lt"/>
            </a:endParaRPr>
          </a:p>
          <a:p>
            <a:pPr marL="0" indent="0">
              <a:buNone/>
            </a:pPr>
            <a:r>
              <a:rPr lang="en-GB" sz="2400" dirty="0">
                <a:solidFill>
                  <a:srgbClr val="002060"/>
                </a:solidFill>
                <a:ea typeface="+mn-lt"/>
                <a:cs typeface="+mn-lt"/>
              </a:rPr>
              <a:t>See link:- Prescribing, Administration &amp; Monitoring Oxygen Policy  </a:t>
            </a:r>
            <a:r>
              <a:rPr lang="en-GB" sz="2400" dirty="0">
                <a:solidFill>
                  <a:srgbClr val="002060"/>
                </a:solidFill>
                <a:ea typeface="+mn-lt"/>
                <a:cs typeface="+mn-lt"/>
                <a:hlinkClick r:id="rId2"/>
              </a:rPr>
              <a:t>Guideline Template</a:t>
            </a:r>
            <a:endParaRPr lang="en-US" sz="2400">
              <a:solidFill>
                <a:srgbClr val="000000"/>
              </a:solidFill>
              <a:ea typeface="+mn-lt"/>
              <a:cs typeface="+mn-lt"/>
            </a:endParaRPr>
          </a:p>
          <a:p>
            <a:pPr marL="0" indent="0">
              <a:buNone/>
            </a:pPr>
            <a:r>
              <a:rPr lang="en-GB" sz="2400" dirty="0">
                <a:solidFill>
                  <a:srgbClr val="002060"/>
                </a:solidFill>
                <a:ea typeface="+mn-lt"/>
                <a:cs typeface="+mn-lt"/>
              </a:rPr>
              <a:t>• All staff handling and administering medical gases must only do so after they have completed medical gas safety training.</a:t>
            </a:r>
            <a:endParaRPr lang="en-US" sz="2400" dirty="0">
              <a:solidFill>
                <a:srgbClr val="000000"/>
              </a:solidFill>
              <a:ea typeface="+mn-lt"/>
              <a:cs typeface="+mn-lt"/>
            </a:endParaRPr>
          </a:p>
          <a:p>
            <a:pPr marL="0" indent="0">
              <a:buNone/>
            </a:pPr>
            <a:r>
              <a:rPr lang="en-GB" sz="2400" dirty="0">
                <a:solidFill>
                  <a:srgbClr val="002060"/>
                </a:solidFill>
                <a:ea typeface="+mn-lt"/>
                <a:cs typeface="+mn-lt"/>
              </a:rPr>
              <a:t>• See the Medical Gases Page for further information</a:t>
            </a:r>
            <a:r>
              <a:rPr lang="en-GB" sz="4400" dirty="0">
                <a:solidFill>
                  <a:srgbClr val="002060"/>
                </a:solidFill>
                <a:ea typeface="+mn-lt"/>
                <a:cs typeface="+mn-lt"/>
              </a:rPr>
              <a:t> </a:t>
            </a:r>
            <a:endParaRPr lang="en-US">
              <a:ea typeface="Calibri"/>
              <a:cs typeface="Calibri"/>
            </a:endParaRPr>
          </a:p>
          <a:p>
            <a:pPr marL="0" indent="0">
              <a:buNone/>
            </a:pPr>
            <a:endParaRPr lang="en-GB" sz="2000">
              <a:ea typeface="Calibri"/>
              <a:cs typeface="Calibri"/>
            </a:endParaRPr>
          </a:p>
        </p:txBody>
      </p:sp>
    </p:spTree>
    <p:extLst>
      <p:ext uri="{BB962C8B-B14F-4D97-AF65-F5344CB8AC3E}">
        <p14:creationId xmlns:p14="http://schemas.microsoft.com/office/powerpoint/2010/main" val="2603487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710240" y="1987518"/>
            <a:ext cx="9968445" cy="4488489"/>
          </a:xfrm>
        </p:spPr>
        <p:txBody>
          <a:bodyPr vert="horz" lIns="91440" tIns="45720" rIns="91440" bIns="45720" rtlCol="0" anchor="ctr">
            <a:normAutofit/>
          </a:bodyPr>
          <a:lstStyle/>
          <a:p>
            <a:pPr marL="0" indent="0">
              <a:buNone/>
            </a:pPr>
            <a:endParaRPr lang="en-GB" sz="4400">
              <a:solidFill>
                <a:srgbClr val="002060"/>
              </a:solidFill>
              <a:ea typeface="Calibri"/>
              <a:cs typeface="Calibri"/>
            </a:endParaRPr>
          </a:p>
          <a:p>
            <a:pPr marL="0" indent="0">
              <a:buNone/>
            </a:pPr>
            <a:r>
              <a:rPr lang="en-GB" sz="3600" b="1" dirty="0">
                <a:solidFill>
                  <a:srgbClr val="002060"/>
                </a:solidFill>
                <a:ea typeface="Calibri"/>
                <a:cs typeface="Calibri"/>
              </a:rPr>
              <a:t>Allergies</a:t>
            </a:r>
            <a:endParaRPr lang="en-GB" sz="3600" b="1">
              <a:ea typeface="Calibri"/>
              <a:cs typeface="Calibri"/>
            </a:endParaRPr>
          </a:p>
          <a:p>
            <a:pPr marL="0" indent="0">
              <a:buNone/>
            </a:pPr>
            <a:r>
              <a:rPr lang="en-GB" sz="2400" dirty="0">
                <a:solidFill>
                  <a:srgbClr val="002060"/>
                </a:solidFill>
                <a:ea typeface="+mn-lt"/>
                <a:cs typeface="+mn-lt"/>
              </a:rPr>
              <a:t>A true allergy may be classified as one or more symptoms consistent with an immune reaction, including breathing difficulties, swelling, rash, itching, loss of consciousness or anaphylaxis. </a:t>
            </a:r>
            <a:endParaRPr lang="en-GB" sz="2400">
              <a:solidFill>
                <a:srgbClr val="000000"/>
              </a:solidFill>
              <a:ea typeface="+mn-lt"/>
              <a:cs typeface="+mn-lt"/>
            </a:endParaRPr>
          </a:p>
          <a:p>
            <a:pPr marL="0" indent="0">
              <a:buNone/>
            </a:pPr>
            <a:r>
              <a:rPr lang="en-GB" sz="2400" dirty="0">
                <a:solidFill>
                  <a:srgbClr val="002060"/>
                </a:solidFill>
                <a:ea typeface="+mn-lt"/>
                <a:cs typeface="+mn-lt"/>
              </a:rPr>
              <a:t>Intolerance may be classified as an adverse effect that may be predicted from the known side effect profile or pharmacological action of a drug or an idiosyncratic or unpredictable reaction to a drug, e.g., GI bleeding secondary to a NSAID or neutropenia with clopidogrel.</a:t>
            </a:r>
            <a:endParaRPr lang="en-GB" sz="2400" dirty="0">
              <a:ea typeface="Calibri"/>
              <a:cs typeface="Calibri"/>
            </a:endParaRPr>
          </a:p>
          <a:p>
            <a:pPr marL="0" indent="0">
              <a:buNone/>
            </a:pPr>
            <a:endParaRPr lang="en-GB" sz="1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pic>
        <p:nvPicPr>
          <p:cNvPr id="2" name="Picture 1" descr="Red pills spilling out of a pill bottle&#10;&#10;Description automatically generated">
            <a:extLst>
              <a:ext uri="{FF2B5EF4-FFF2-40B4-BE49-F238E27FC236}">
                <a16:creationId xmlns:a16="http://schemas.microsoft.com/office/drawing/2014/main" id="{8C9F47DC-93BF-B871-5C09-781079F95C77}"/>
              </a:ext>
            </a:extLst>
          </p:cNvPr>
          <p:cNvPicPr>
            <a:picLocks noChangeAspect="1"/>
          </p:cNvPicPr>
          <p:nvPr/>
        </p:nvPicPr>
        <p:blipFill>
          <a:blip r:embed="rId2"/>
          <a:stretch>
            <a:fillRect/>
          </a:stretch>
        </p:blipFill>
        <p:spPr>
          <a:xfrm>
            <a:off x="9602727" y="1709199"/>
            <a:ext cx="1929263" cy="1283000"/>
          </a:xfrm>
          <a:prstGeom prst="rect">
            <a:avLst/>
          </a:prstGeom>
        </p:spPr>
      </p:pic>
    </p:spTree>
    <p:extLst>
      <p:ext uri="{BB962C8B-B14F-4D97-AF65-F5344CB8AC3E}">
        <p14:creationId xmlns:p14="http://schemas.microsoft.com/office/powerpoint/2010/main" val="3613764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710240" y="1987518"/>
            <a:ext cx="9968445" cy="4488489"/>
          </a:xfrm>
        </p:spPr>
        <p:txBody>
          <a:bodyPr vert="horz" lIns="91440" tIns="45720" rIns="91440" bIns="45720" rtlCol="0" anchor="ctr">
            <a:normAutofit fontScale="77500" lnSpcReduction="20000"/>
          </a:bodyPr>
          <a:lstStyle/>
          <a:p>
            <a:pPr marL="0" indent="0">
              <a:buNone/>
            </a:pPr>
            <a:endParaRPr lang="en-GB" sz="4400">
              <a:solidFill>
                <a:srgbClr val="002060"/>
              </a:solidFill>
              <a:ea typeface="Calibri"/>
              <a:cs typeface="Calibri"/>
            </a:endParaRPr>
          </a:p>
          <a:p>
            <a:pPr marL="0" indent="0">
              <a:buNone/>
            </a:pPr>
            <a:r>
              <a:rPr lang="en-GB" sz="4400" b="1" dirty="0">
                <a:solidFill>
                  <a:srgbClr val="002060"/>
                </a:solidFill>
                <a:ea typeface="Calibri"/>
                <a:cs typeface="Calibri"/>
              </a:rPr>
              <a:t>Allergies</a:t>
            </a:r>
            <a:endParaRPr lang="en-GB" b="1">
              <a:ea typeface="Calibri"/>
              <a:cs typeface="Calibri"/>
            </a:endParaRPr>
          </a:p>
          <a:p>
            <a:pPr marL="0" indent="0">
              <a:buNone/>
            </a:pPr>
            <a:r>
              <a:rPr lang="en-GB" sz="1800" dirty="0">
                <a:ea typeface="+mn-lt"/>
                <a:cs typeface="+mn-lt"/>
              </a:rPr>
              <a:t>Before administering a medicine, the registered healthcare professional will check: </a:t>
            </a:r>
          </a:p>
          <a:p>
            <a:pPr marL="342900" indent="-342900"/>
            <a:r>
              <a:rPr lang="en-GB" sz="1800" dirty="0">
                <a:ea typeface="+mn-lt"/>
                <a:cs typeface="+mn-lt"/>
              </a:rPr>
              <a:t>The identity of the patient. Complying with the Patient Identification Policy and ensuring that no procedure, investigation or provision of care is undertaken without checking the identification of the patient and the identification band and a patient’s allergy/ADR status to prevent the occurrence of adverse incidents or near misses arising from misidentification.</a:t>
            </a:r>
          </a:p>
          <a:p>
            <a:pPr marL="0" indent="0">
              <a:buNone/>
            </a:pPr>
            <a:r>
              <a:rPr lang="en-GB" sz="1800" dirty="0">
                <a:ea typeface="+mn-lt"/>
                <a:cs typeface="+mn-lt"/>
                <a:hlinkClick r:id="rId2"/>
              </a:rPr>
              <a:t>Policy Template</a:t>
            </a:r>
            <a:r>
              <a:rPr lang="en-GB" sz="1800" dirty="0">
                <a:solidFill>
                  <a:schemeClr val="accent1">
                    <a:lumMod val="40000"/>
                    <a:lumOff val="60000"/>
                  </a:schemeClr>
                </a:solidFill>
                <a:ea typeface="+mn-lt"/>
                <a:cs typeface="+mn-lt"/>
              </a:rPr>
              <a:t> </a:t>
            </a:r>
            <a:r>
              <a:rPr lang="en-GB" sz="1800" dirty="0">
                <a:solidFill>
                  <a:schemeClr val="accent1">
                    <a:lumMod val="60000"/>
                    <a:lumOff val="40000"/>
                  </a:schemeClr>
                </a:solidFill>
                <a:ea typeface="+mn-lt"/>
                <a:cs typeface="+mn-lt"/>
              </a:rPr>
              <a:t> </a:t>
            </a:r>
            <a:r>
              <a:rPr lang="en-GB" sz="1800" dirty="0">
                <a:solidFill>
                  <a:schemeClr val="accent1">
                    <a:lumMod val="75000"/>
                  </a:schemeClr>
                </a:solidFill>
                <a:ea typeface="+mn-lt"/>
                <a:cs typeface="+mn-lt"/>
              </a:rPr>
              <a:t>http://thehub/c/documents/policies/Documents/Patient%20Identification%20Policy%20v6.pdf</a:t>
            </a:r>
            <a:endParaRPr lang="en-GB" sz="1800">
              <a:solidFill>
                <a:schemeClr val="accent1">
                  <a:lumMod val="75000"/>
                </a:schemeClr>
              </a:solidFill>
              <a:ea typeface="Calibri"/>
              <a:cs typeface="Calibri"/>
            </a:endParaRPr>
          </a:p>
          <a:p>
            <a:pPr marL="342900" indent="-342900"/>
            <a:r>
              <a:rPr lang="en-GB" sz="1800" dirty="0">
                <a:ea typeface="+mn-lt"/>
                <a:cs typeface="+mn-lt"/>
              </a:rPr>
              <a:t>The allergy status of the patient -  Medicines must not be administered unless the allergy status information is completed</a:t>
            </a:r>
            <a:endParaRPr lang="en-GB" sz="1800" dirty="0">
              <a:ea typeface="Calibri"/>
              <a:cs typeface="Calibri"/>
            </a:endParaRPr>
          </a:p>
          <a:p>
            <a:pPr marL="342900" indent="-342900"/>
            <a:r>
              <a:rPr lang="en-GB" sz="1800" dirty="0">
                <a:ea typeface="+mn-lt"/>
                <a:cs typeface="+mn-lt"/>
              </a:rPr>
              <a:t>The Trust requires all healthcare practitioners to enter known drug allergies and sensitivities on medication prescribing documents together with their manifestations OR specify that there are no known allergies.</a:t>
            </a:r>
          </a:p>
          <a:p>
            <a:pPr marL="342900" indent="-342900"/>
            <a:r>
              <a:rPr lang="en-GB" sz="1800" dirty="0">
                <a:ea typeface="+mn-lt"/>
                <a:cs typeface="+mn-lt"/>
              </a:rPr>
              <a:t>Each prescribing document includes an allergy status section which must be completed</a:t>
            </a:r>
          </a:p>
          <a:p>
            <a:pPr marL="342900" indent="-342900"/>
            <a:r>
              <a:rPr lang="en-GB" sz="1800" dirty="0">
                <a:ea typeface="+mn-lt"/>
                <a:cs typeface="+mn-lt"/>
              </a:rPr>
              <a:t>On paper records this entry should also be initialled and dated by the HCP who has obtained the information.  Drugs must not be administered unless allergy status information is completed.</a:t>
            </a:r>
            <a:endParaRPr lang="en-GB" sz="1800" dirty="0">
              <a:ea typeface="Calibri"/>
              <a:cs typeface="Calibri"/>
            </a:endParaRPr>
          </a:p>
          <a:p>
            <a:pPr marL="342900" indent="-342900"/>
            <a:r>
              <a:rPr lang="en-US" sz="1800" dirty="0">
                <a:latin typeface="Calibri"/>
                <a:ea typeface="+mn-lt"/>
                <a:cs typeface="Arial"/>
              </a:rPr>
              <a:t>The allergy status must be updated on Sunrise</a:t>
            </a:r>
            <a:r>
              <a:rPr lang="en-US" sz="1800" baseline="30000" dirty="0">
                <a:latin typeface="Calibri"/>
                <a:ea typeface="+mn-lt"/>
                <a:cs typeface="Arial"/>
              </a:rPr>
              <a:t>®</a:t>
            </a:r>
            <a:r>
              <a:rPr lang="en-US" sz="1800" dirty="0">
                <a:latin typeface="Calibri"/>
                <a:ea typeface="+mn-lt"/>
                <a:cs typeface="Arial"/>
              </a:rPr>
              <a:t> electronic patient record and electronic prescribing and administration (EPMA) system </a:t>
            </a:r>
            <a:endParaRPr lang="en-GB" sz="1800" dirty="0">
              <a:latin typeface="Calibri"/>
              <a:ea typeface="Calibri"/>
              <a:cs typeface="Calibri"/>
            </a:endParaRPr>
          </a:p>
          <a:p>
            <a:pPr marL="342900" indent="-342900"/>
            <a:r>
              <a:rPr lang="en-GB" sz="1800" dirty="0">
                <a:solidFill>
                  <a:srgbClr val="000000"/>
                </a:solidFill>
                <a:ea typeface="+mn-lt"/>
                <a:cs typeface="Calibri"/>
              </a:rPr>
              <a:t>For more information on how to record an allergy on Sunrise:</a:t>
            </a:r>
            <a:endParaRPr lang="en-US" sz="1800" dirty="0">
              <a:solidFill>
                <a:srgbClr val="000000"/>
              </a:solidFill>
              <a:ea typeface="+mn-lt"/>
              <a:cs typeface="Arial"/>
            </a:endParaRPr>
          </a:p>
          <a:p>
            <a:pPr marL="0" indent="0">
              <a:buNone/>
            </a:pPr>
            <a:r>
              <a:rPr lang="en-GB" sz="1800" dirty="0">
                <a:solidFill>
                  <a:srgbClr val="000000"/>
                </a:solidFill>
                <a:ea typeface="+mn-lt"/>
                <a:cs typeface="+mn-lt"/>
                <a:hlinkClick r:id="rId3"/>
              </a:rPr>
              <a:t>Recording an Allergy on Sunrise QRG v1.0.pdf</a:t>
            </a:r>
          </a:p>
          <a:p>
            <a:pPr marL="0" indent="0">
              <a:buNone/>
            </a:pPr>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71044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A5ADFD56-9F4F-D5EF-879B-9A166545F9ED}"/>
              </a:ext>
            </a:extLst>
          </p:cNvPr>
          <p:cNvSpPr>
            <a:spLocks noGrp="1"/>
          </p:cNvSpPr>
          <p:nvPr/>
        </p:nvSpPr>
        <p:spPr>
          <a:xfrm>
            <a:off x="465826" y="1326159"/>
            <a:ext cx="10744822" cy="553803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i="1">
              <a:solidFill>
                <a:srgbClr val="7030A0"/>
              </a:solidFill>
              <a:ea typeface="Calibri"/>
              <a:cs typeface="Calibri"/>
            </a:endParaRPr>
          </a:p>
        </p:txBody>
      </p:sp>
      <p:sp>
        <p:nvSpPr>
          <p:cNvPr id="3" name="TextBox 2">
            <a:extLst>
              <a:ext uri="{FF2B5EF4-FFF2-40B4-BE49-F238E27FC236}">
                <a16:creationId xmlns:a16="http://schemas.microsoft.com/office/drawing/2014/main" id="{4F0E8694-2ADF-831C-EF12-4B7B30963FFE}"/>
              </a:ext>
            </a:extLst>
          </p:cNvPr>
          <p:cNvSpPr txBox="1"/>
          <p:nvPr/>
        </p:nvSpPr>
        <p:spPr>
          <a:xfrm>
            <a:off x="267420" y="1719532"/>
            <a:ext cx="10320067" cy="55707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dirty="0">
                <a:ea typeface="Calibri"/>
                <a:cs typeface="Calibri"/>
              </a:rPr>
              <a:t>Temperature Monitoring </a:t>
            </a:r>
          </a:p>
          <a:p>
            <a:r>
              <a:rPr lang="en-US" sz="1600" dirty="0"/>
              <a:t>The Royal Pharmaceutical Society Safe and Secure Handling of Medicines guidance (RPS, 2018) stipulates that medicines should be stored under conditions that assure their quality until they are used or administered.</a:t>
            </a:r>
            <a:endParaRPr lang="en-US" sz="1600" dirty="0">
              <a:ea typeface="Calibri"/>
              <a:cs typeface="Calibri"/>
            </a:endParaRPr>
          </a:p>
          <a:p>
            <a:endParaRPr lang="en-US" sz="1600" dirty="0">
              <a:cs typeface="Calibri"/>
            </a:endParaRPr>
          </a:p>
          <a:p>
            <a:r>
              <a:rPr lang="en-US" sz="1600" dirty="0"/>
              <a:t>Organisations are required to have policies and procedures to outline storage and temperature monitoring arrangements for all medicines and provide assurance that these are being followed by staff.</a:t>
            </a:r>
            <a:endParaRPr lang="en-US" sz="1600" dirty="0">
              <a:ea typeface="Calibri"/>
              <a:cs typeface="Calibri"/>
            </a:endParaRPr>
          </a:p>
          <a:p>
            <a:endParaRPr lang="en-US" sz="1600" dirty="0">
              <a:cs typeface="Calibri"/>
            </a:endParaRPr>
          </a:p>
          <a:p>
            <a:r>
              <a:rPr lang="en-US" sz="1600" dirty="0"/>
              <a:t> Medicinal products in clinical areas are typically stored within the following temperature ranges: </a:t>
            </a:r>
            <a:endParaRPr lang="en-US" sz="1600" dirty="0">
              <a:ea typeface="Calibri"/>
              <a:cs typeface="Calibri"/>
            </a:endParaRPr>
          </a:p>
          <a:p>
            <a:r>
              <a:rPr lang="en-US" sz="1600" dirty="0"/>
              <a:t>           Room temperature (ambient) products: below 25°C</a:t>
            </a:r>
            <a:endParaRPr lang="en-US" sz="1600" dirty="0">
              <a:ea typeface="Calibri"/>
              <a:cs typeface="Calibri"/>
            </a:endParaRPr>
          </a:p>
          <a:p>
            <a:r>
              <a:rPr lang="en-US" sz="1600" dirty="0"/>
              <a:t>           Refrigerated products: 2-8°C</a:t>
            </a:r>
            <a:endParaRPr lang="en-US" sz="1600" dirty="0">
              <a:ea typeface="Calibri" panose="020F0502020204030204"/>
              <a:cs typeface="Calibri" panose="020F0502020204030204"/>
            </a:endParaRPr>
          </a:p>
          <a:p>
            <a:r>
              <a:rPr lang="en-US" sz="1600" dirty="0"/>
              <a:t>           Freezer products: -18°C to -25°C </a:t>
            </a:r>
            <a:endParaRPr lang="en-US" sz="1600" dirty="0">
              <a:ea typeface="Calibri"/>
              <a:cs typeface="Calibri"/>
            </a:endParaRPr>
          </a:p>
          <a:p>
            <a:endParaRPr lang="en-US" sz="1600" dirty="0">
              <a:cs typeface="Calibri"/>
            </a:endParaRPr>
          </a:p>
          <a:p>
            <a:r>
              <a:rPr lang="en-US" sz="1600" dirty="0"/>
              <a:t>The hardware and the EMS software has been purchased by the Trust to support safe storage requirements for medicinal products Trust-wide.</a:t>
            </a:r>
            <a:endParaRPr lang="en-US" sz="1600" dirty="0">
              <a:ea typeface="Calibri"/>
              <a:cs typeface="Calibri"/>
            </a:endParaRPr>
          </a:p>
          <a:p>
            <a:endParaRPr lang="en-US" sz="1600" dirty="0">
              <a:ea typeface="+mn-lt"/>
              <a:cs typeface="+mn-lt"/>
            </a:endParaRPr>
          </a:p>
          <a:p>
            <a:r>
              <a:rPr lang="en-US" sz="1600" dirty="0">
                <a:ea typeface="+mn-lt"/>
                <a:cs typeface="+mn-lt"/>
              </a:rPr>
              <a:t>All staff must adhere to this Standard Operating Procedure when using the EMS online portal.</a:t>
            </a:r>
          </a:p>
          <a:p>
            <a:endParaRPr lang="en-US" sz="1600" dirty="0">
              <a:cs typeface="Calibri"/>
            </a:endParaRPr>
          </a:p>
          <a:p>
            <a:r>
              <a:rPr lang="en-US" sz="1600" dirty="0">
                <a:cs typeface="Calibri"/>
              </a:rPr>
              <a:t>Digital Temperature Monitoring Policy link  : </a:t>
            </a:r>
            <a:r>
              <a:rPr lang="en-US" sz="1600" dirty="0">
                <a:ea typeface="+mn-lt"/>
                <a:cs typeface="+mn-lt"/>
              </a:rPr>
              <a:t>http://thehub/c/documents/policies/Documents/Digital%20Temp%20Monitoring%20SOP%20V1.pdf</a:t>
            </a:r>
          </a:p>
          <a:p>
            <a:endParaRPr lang="en-US" sz="1600" dirty="0">
              <a:cs typeface="Calibri"/>
            </a:endParaRPr>
          </a:p>
          <a:p>
            <a:endParaRPr lang="en-US" sz="1600" dirty="0">
              <a:ea typeface="Calibri"/>
              <a:cs typeface="Calibri"/>
            </a:endParaRPr>
          </a:p>
        </p:txBody>
      </p:sp>
    </p:spTree>
    <p:extLst>
      <p:ext uri="{BB962C8B-B14F-4D97-AF65-F5344CB8AC3E}">
        <p14:creationId xmlns:p14="http://schemas.microsoft.com/office/powerpoint/2010/main" val="437248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42844" y="2533858"/>
            <a:ext cx="9968445" cy="4488489"/>
          </a:xfrm>
        </p:spPr>
        <p:txBody>
          <a:bodyPr vert="horz" lIns="91440" tIns="45720" rIns="91440" bIns="45720" rtlCol="0" anchor="ctr">
            <a:normAutofit/>
          </a:bodyPr>
          <a:lstStyle/>
          <a:p>
            <a:pPr marL="0" indent="0">
              <a:buNone/>
            </a:pPr>
            <a:r>
              <a:rPr lang="en-GB" sz="3600" b="1" dirty="0">
                <a:solidFill>
                  <a:srgbClr val="002060"/>
                </a:solidFill>
                <a:ea typeface="+mn-lt"/>
                <a:cs typeface="+mn-lt"/>
              </a:rPr>
              <a:t>Patient Safety Alerts</a:t>
            </a:r>
            <a:endParaRPr lang="en-US" sz="3600" b="1">
              <a:solidFill>
                <a:srgbClr val="000000"/>
              </a:solidFill>
              <a:ea typeface="+mn-lt"/>
              <a:cs typeface="+mn-lt"/>
            </a:endParaRPr>
          </a:p>
          <a:p>
            <a:pPr marL="0" indent="0">
              <a:buNone/>
            </a:pPr>
            <a:r>
              <a:rPr lang="en-GB" sz="1800" dirty="0">
                <a:solidFill>
                  <a:srgbClr val="002060"/>
                </a:solidFill>
                <a:ea typeface="+mn-lt"/>
                <a:cs typeface="+mn-lt"/>
              </a:rPr>
              <a:t>•</a:t>
            </a:r>
            <a:r>
              <a:rPr lang="en-GB" sz="2400" dirty="0">
                <a:solidFill>
                  <a:srgbClr val="002060"/>
                </a:solidFill>
                <a:ea typeface="+mn-lt"/>
                <a:cs typeface="+mn-lt"/>
              </a:rPr>
              <a:t> Patient safety alerts rapidly warn the healthcare system of risks. They provide guidance on preventing potential incidents that may lead to harm or death. </a:t>
            </a:r>
            <a:endParaRPr lang="en-US" sz="2400">
              <a:solidFill>
                <a:srgbClr val="000000"/>
              </a:solidFill>
              <a:ea typeface="+mn-lt"/>
              <a:cs typeface="+mn-lt"/>
            </a:endParaRPr>
          </a:p>
          <a:p>
            <a:pPr marL="0" indent="0">
              <a:buNone/>
            </a:pPr>
            <a:r>
              <a:rPr lang="en-GB" sz="2400" dirty="0">
                <a:solidFill>
                  <a:srgbClr val="002060"/>
                </a:solidFill>
                <a:ea typeface="+mn-lt"/>
                <a:cs typeface="+mn-lt"/>
              </a:rPr>
              <a:t>• Alerts are currently issued via NHS Improvement and cascaded to our Trust via the Central Alerting System (CAS) </a:t>
            </a:r>
            <a:endParaRPr lang="en-US" sz="2400">
              <a:solidFill>
                <a:srgbClr val="000000"/>
              </a:solidFill>
              <a:ea typeface="+mn-lt"/>
              <a:cs typeface="+mn-lt"/>
            </a:endParaRPr>
          </a:p>
          <a:p>
            <a:pPr marL="0" indent="0">
              <a:buNone/>
            </a:pPr>
            <a:r>
              <a:rPr lang="en-GB" sz="2400" dirty="0">
                <a:solidFill>
                  <a:srgbClr val="002060"/>
                </a:solidFill>
                <a:ea typeface="+mn-lt"/>
                <a:cs typeface="+mn-lt"/>
              </a:rPr>
              <a:t>• The Never Events Policy and Framework incorporates key actions from previous NPSA alerts </a:t>
            </a:r>
            <a:endParaRPr lang="en-US" sz="2400">
              <a:ea typeface="Calibri"/>
              <a:cs typeface="Calibri"/>
            </a:endParaRPr>
          </a:p>
          <a:p>
            <a:pPr marL="0" indent="0">
              <a:buNone/>
            </a:pPr>
            <a:r>
              <a:rPr lang="en-GB" sz="2400" i="1" dirty="0">
                <a:solidFill>
                  <a:srgbClr val="002060"/>
                </a:solidFill>
                <a:ea typeface="+mn-lt"/>
                <a:cs typeface="+mn-lt"/>
              </a:rPr>
              <a:t>The following slide highlights an issue raised in national patient safety alert</a:t>
            </a:r>
            <a:endParaRPr lang="en-GB" sz="2400" i="1" dirty="0">
              <a:ea typeface="Calibri"/>
              <a:cs typeface="Calibri"/>
            </a:endParaRPr>
          </a:p>
          <a:p>
            <a:pPr marL="0" indent="0">
              <a:buNone/>
            </a:pPr>
            <a:endParaRPr lang="en-GB" sz="4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2073031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810882" y="1800613"/>
            <a:ext cx="9968445" cy="4962941"/>
          </a:xfrm>
        </p:spPr>
        <p:txBody>
          <a:bodyPr vert="horz" lIns="91440" tIns="45720" rIns="91440" bIns="45720" rtlCol="0" anchor="ctr">
            <a:normAutofit/>
          </a:bodyPr>
          <a:lstStyle/>
          <a:p>
            <a:pPr marL="0" indent="0">
              <a:buNone/>
            </a:pPr>
            <a:endParaRPr lang="en-GB" sz="1800" dirty="0">
              <a:solidFill>
                <a:srgbClr val="000000"/>
              </a:solidFill>
              <a:ea typeface="+mn-lt"/>
              <a:cs typeface="+mn-lt"/>
            </a:endParaRPr>
          </a:p>
          <a:p>
            <a:pPr marL="0" indent="0">
              <a:buNone/>
            </a:pPr>
            <a:r>
              <a:rPr lang="en-GB" sz="1800" dirty="0">
                <a:solidFill>
                  <a:srgbClr val="000000"/>
                </a:solidFill>
                <a:ea typeface="+mn-lt"/>
                <a:cs typeface="+mn-lt"/>
              </a:rPr>
              <a:t>Risk of severe and fatal burns with paraffin containing and paraffin-free emollients</a:t>
            </a:r>
            <a:endParaRPr lang="en-US" sz="1800" dirty="0">
              <a:cs typeface="Calibri"/>
            </a:endParaRPr>
          </a:p>
          <a:p>
            <a:pPr marL="0" indent="0">
              <a:buNone/>
            </a:pPr>
            <a:r>
              <a:rPr lang="en-GB" sz="1800">
                <a:solidFill>
                  <a:srgbClr val="000000"/>
                </a:solidFill>
                <a:ea typeface="+mn-lt"/>
                <a:cs typeface="+mn-lt"/>
              </a:rPr>
              <a:t>Click on the link to watch a video that has been produced for medical professionals and carers, which </a:t>
            </a:r>
            <a:r>
              <a:rPr lang="en-GB" sz="1800" dirty="0">
                <a:solidFill>
                  <a:srgbClr val="000000"/>
                </a:solidFill>
                <a:ea typeface="+mn-lt"/>
                <a:cs typeface="+mn-lt"/>
              </a:rPr>
              <a:t>highlights the potential fire hazards associated with paraffin-based skin products.</a:t>
            </a:r>
          </a:p>
          <a:p>
            <a:pPr marL="0" indent="0">
              <a:buNone/>
            </a:pPr>
            <a:r>
              <a:rPr lang="en-GB" dirty="0">
                <a:solidFill>
                  <a:srgbClr val="000000"/>
                </a:solidFill>
                <a:ea typeface="+mn-lt"/>
                <a:cs typeface="+mn-lt"/>
                <a:hlinkClick r:id="rId2"/>
              </a:rPr>
              <a:t>MHRA - Emollient Fires - YouTube</a:t>
            </a:r>
            <a:endParaRPr lang="en-GB" dirty="0"/>
          </a:p>
          <a:p>
            <a:pPr marL="0" indent="0">
              <a:buNone/>
            </a:pPr>
            <a:r>
              <a:rPr lang="en-GB" sz="1800" dirty="0">
                <a:solidFill>
                  <a:srgbClr val="000000"/>
                </a:solidFill>
                <a:ea typeface="+mn-lt"/>
                <a:cs typeface="+mn-lt"/>
              </a:rPr>
              <a:t>As you watch the video think about how you can minimise the risk of harm</a:t>
            </a:r>
            <a:r>
              <a:rPr lang="en-GB" dirty="0">
                <a:solidFill>
                  <a:srgbClr val="000000"/>
                </a:solidFill>
                <a:ea typeface="+mn-lt"/>
                <a:cs typeface="+mn-lt"/>
              </a:rPr>
              <a:t> </a:t>
            </a:r>
          </a:p>
          <a:p>
            <a:pPr marL="0" indent="0">
              <a:buNone/>
            </a:pPr>
            <a:r>
              <a:rPr lang="en-GB" sz="1800" i="1" dirty="0">
                <a:solidFill>
                  <a:srgbClr val="0070C0"/>
                </a:solidFill>
                <a:ea typeface="+mn-lt"/>
                <a:cs typeface="+mn-lt"/>
              </a:rPr>
              <a:t>“Warnings about the risk of severe and fatal burns have been extended to all paraffin-based emollients regardless of paraffin concentration. Data suggest there is also a risk for paraffin-free emollients.” MHRA, 2018 </a:t>
            </a:r>
            <a:endParaRPr lang="en-GB" sz="1800" i="1" dirty="0"/>
          </a:p>
          <a:p>
            <a:pPr marL="0" indent="0">
              <a:buNone/>
            </a:pPr>
            <a:r>
              <a:rPr lang="en-GB" sz="1800" dirty="0">
                <a:solidFill>
                  <a:srgbClr val="000000"/>
                </a:solidFill>
                <a:ea typeface="+mn-lt"/>
                <a:cs typeface="+mn-lt"/>
              </a:rPr>
              <a:t>Now read the latest MHRA advice for healthcare professionals by clicking the link</a:t>
            </a:r>
            <a:endParaRPr lang="en-GB" sz="1800">
              <a:solidFill>
                <a:srgbClr val="000000"/>
              </a:solidFill>
              <a:ea typeface="Calibri"/>
              <a:cs typeface="Calibri"/>
            </a:endParaRPr>
          </a:p>
          <a:p>
            <a:pPr marL="0" indent="0">
              <a:buNone/>
            </a:pPr>
            <a:r>
              <a:rPr lang="en-GB" dirty="0">
                <a:solidFill>
                  <a:srgbClr val="000000"/>
                </a:solidFill>
                <a:ea typeface="+mn-lt"/>
                <a:cs typeface="+mn-lt"/>
                <a:hlinkClick r:id="rId3"/>
              </a:rPr>
              <a:t>Emollients: new information about risk of severe and fatal burns with paraffin-containing and paraffin-free emollients - GOV.UK (www.gov.uk)</a:t>
            </a:r>
            <a:endParaRPr lang="en-GB" dirty="0"/>
          </a:p>
          <a:p>
            <a:endParaRPr lang="en-GB">
              <a:solidFill>
                <a:srgbClr val="000000"/>
              </a:solidFill>
              <a:ea typeface="Calibri"/>
              <a:cs typeface="Calibri"/>
            </a:endParaRPr>
          </a:p>
        </p:txBody>
      </p:sp>
    </p:spTree>
    <p:extLst>
      <p:ext uri="{BB962C8B-B14F-4D97-AF65-F5344CB8AC3E}">
        <p14:creationId xmlns:p14="http://schemas.microsoft.com/office/powerpoint/2010/main" val="4137112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42844" y="2533858"/>
            <a:ext cx="9968445" cy="4488489"/>
          </a:xfrm>
        </p:spPr>
        <p:txBody>
          <a:bodyPr vert="horz" lIns="91440" tIns="45720" rIns="91440" bIns="45720" rtlCol="0" anchor="ctr">
            <a:normAutofit lnSpcReduction="10000"/>
          </a:bodyPr>
          <a:lstStyle/>
          <a:p>
            <a:pPr marL="0" indent="0">
              <a:buNone/>
            </a:pPr>
            <a:endParaRPr lang="en-GB" sz="4400">
              <a:solidFill>
                <a:srgbClr val="002060"/>
              </a:solidFill>
              <a:ea typeface="Calibri"/>
              <a:cs typeface="Calibri"/>
            </a:endParaRPr>
          </a:p>
          <a:p>
            <a:pPr marL="0" indent="0">
              <a:buNone/>
            </a:pPr>
            <a:r>
              <a:rPr lang="en-GB" sz="3600" b="1" dirty="0">
                <a:solidFill>
                  <a:srgbClr val="002060"/>
                </a:solidFill>
                <a:ea typeface="Calibri"/>
                <a:cs typeface="Calibri"/>
              </a:rPr>
              <a:t>Patient Group Directions</a:t>
            </a:r>
            <a:endParaRPr lang="en-GB" sz="3600" b="1">
              <a:ea typeface="Calibri"/>
              <a:cs typeface="Calibri"/>
            </a:endParaRPr>
          </a:p>
          <a:p>
            <a:pPr marL="0" indent="0">
              <a:buNone/>
            </a:pPr>
            <a:r>
              <a:rPr lang="en-GB" sz="1800" dirty="0">
                <a:solidFill>
                  <a:srgbClr val="333333"/>
                </a:solidFill>
                <a:ea typeface="+mn-lt"/>
                <a:cs typeface="+mn-lt"/>
              </a:rPr>
              <a:t>In August 2000 Patient Group Directions (PGDs) became an additional way in which medicines could be supplied and administered to patients by a specified range of registered health care professionals without first seeing a licensed prescriber.</a:t>
            </a:r>
            <a:endParaRPr lang="en-GB" dirty="0">
              <a:solidFill>
                <a:srgbClr val="000000"/>
              </a:solidFill>
              <a:ea typeface="+mn-lt"/>
              <a:cs typeface="+mn-lt"/>
            </a:endParaRPr>
          </a:p>
          <a:p>
            <a:pPr marL="0" indent="0">
              <a:buNone/>
            </a:pPr>
            <a:r>
              <a:rPr lang="en-GB" sz="1800" dirty="0">
                <a:solidFill>
                  <a:srgbClr val="333333"/>
                </a:solidFill>
                <a:ea typeface="+mn-lt"/>
                <a:cs typeface="+mn-lt"/>
              </a:rPr>
              <a:t> Patient Group Directions (PGDs) are written instructions for the supply or administration of medicines to groups of patients who may not be individually identified before presentation for treatment.</a:t>
            </a:r>
            <a:endParaRPr lang="en-GB" dirty="0">
              <a:solidFill>
                <a:srgbClr val="000000"/>
              </a:solidFill>
              <a:ea typeface="+mn-lt"/>
              <a:cs typeface="+mn-lt"/>
            </a:endParaRPr>
          </a:p>
          <a:p>
            <a:pPr marL="0" indent="0">
              <a:buNone/>
            </a:pPr>
            <a:r>
              <a:rPr lang="en-GB" sz="1800" dirty="0">
                <a:solidFill>
                  <a:srgbClr val="333333"/>
                </a:solidFill>
                <a:ea typeface="+mn-lt"/>
                <a:cs typeface="+mn-lt"/>
              </a:rPr>
              <a:t> Radiographers  are permitted to administer medicines such as contrast media to patients, in accordance with a doctor’s or dentist’s prescription, or in accordance with an authorised PGD on which they are named.</a:t>
            </a:r>
            <a:endParaRPr lang="en-GB" dirty="0">
              <a:ea typeface="Calibri"/>
              <a:cs typeface="Calibri"/>
            </a:endParaRPr>
          </a:p>
          <a:p>
            <a:pPr marL="0" indent="0">
              <a:buNone/>
            </a:pPr>
            <a:r>
              <a:rPr lang="en-GB" sz="1800" dirty="0">
                <a:solidFill>
                  <a:srgbClr val="333333"/>
                </a:solidFill>
                <a:ea typeface="+mn-lt"/>
                <a:cs typeface="+mn-lt"/>
              </a:rPr>
              <a:t>It is the Radiographers responsibility to read and  understand the PGD and operate within its directions. </a:t>
            </a:r>
            <a:endParaRPr lang="en-GB" dirty="0">
              <a:ea typeface="Calibri"/>
              <a:cs typeface="Calibri"/>
            </a:endParaRPr>
          </a:p>
          <a:p>
            <a:pPr marL="0" indent="0">
              <a:buNone/>
            </a:pPr>
            <a:r>
              <a:rPr lang="en-GB" sz="1600" dirty="0">
                <a:solidFill>
                  <a:srgbClr val="002060"/>
                </a:solidFill>
                <a:ea typeface="+mn-lt"/>
                <a:cs typeface="+mn-lt"/>
              </a:rPr>
              <a:t>Refer to the Patient Group Direction (PGD) Development, Implementation and Review Policy: </a:t>
            </a:r>
            <a:r>
              <a:rPr lang="en-GB" sz="1600" dirty="0">
                <a:solidFill>
                  <a:srgbClr val="002060"/>
                </a:solidFill>
                <a:ea typeface="+mn-lt"/>
                <a:cs typeface="+mn-lt"/>
                <a:hlinkClick r:id="rId2"/>
              </a:rPr>
              <a:t>Procedural Document Development Management Policy Template v7</a:t>
            </a:r>
            <a:endParaRPr lang="en-GB" sz="1600" dirty="0">
              <a:ea typeface="Calibri"/>
              <a:cs typeface="Calibri"/>
            </a:endParaRPr>
          </a:p>
          <a:p>
            <a:pPr marL="0" indent="0">
              <a:buNone/>
            </a:pPr>
            <a:endParaRPr lang="en-GB" sz="2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pic>
        <p:nvPicPr>
          <p:cNvPr id="4" name="Picture 3" descr="A purple circle with a white icon on it&#10;&#10;Description automatically generated">
            <a:extLst>
              <a:ext uri="{FF2B5EF4-FFF2-40B4-BE49-F238E27FC236}">
                <a16:creationId xmlns:a16="http://schemas.microsoft.com/office/drawing/2014/main" id="{33B3289D-4FC8-A823-B32C-CB5DFBF817EE}"/>
              </a:ext>
            </a:extLst>
          </p:cNvPr>
          <p:cNvPicPr>
            <a:picLocks noChangeAspect="1"/>
          </p:cNvPicPr>
          <p:nvPr/>
        </p:nvPicPr>
        <p:blipFill>
          <a:blip r:embed="rId3"/>
          <a:stretch>
            <a:fillRect/>
          </a:stretch>
        </p:blipFill>
        <p:spPr>
          <a:xfrm>
            <a:off x="9926488" y="800550"/>
            <a:ext cx="1943100" cy="2352675"/>
          </a:xfrm>
          <a:prstGeom prst="rect">
            <a:avLst/>
          </a:prstGeom>
        </p:spPr>
      </p:pic>
    </p:spTree>
    <p:extLst>
      <p:ext uri="{BB962C8B-B14F-4D97-AF65-F5344CB8AC3E}">
        <p14:creationId xmlns:p14="http://schemas.microsoft.com/office/powerpoint/2010/main" val="4144916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42844" y="2533858"/>
            <a:ext cx="9968445" cy="4488489"/>
          </a:xfrm>
        </p:spPr>
        <p:txBody>
          <a:bodyPr vert="horz" lIns="91440" tIns="45720" rIns="91440" bIns="45720" rtlCol="0" anchor="ctr">
            <a:normAutofit/>
          </a:bodyPr>
          <a:lstStyle/>
          <a:p>
            <a:pPr marL="0" indent="0">
              <a:buNone/>
            </a:pPr>
            <a:endParaRPr lang="en-GB" sz="4400">
              <a:solidFill>
                <a:srgbClr val="002060"/>
              </a:solidFill>
              <a:ea typeface="Calibri"/>
              <a:cs typeface="Calibri"/>
            </a:endParaRPr>
          </a:p>
          <a:p>
            <a:pPr marL="0" indent="0">
              <a:buNone/>
            </a:pPr>
            <a:r>
              <a:rPr lang="en-GB" sz="3600" b="1" dirty="0">
                <a:solidFill>
                  <a:srgbClr val="002060"/>
                </a:solidFill>
                <a:ea typeface="Calibri"/>
                <a:cs typeface="Calibri"/>
              </a:rPr>
              <a:t>Patient Group Directions</a:t>
            </a:r>
            <a:endParaRPr lang="en-GB" sz="3600" b="1">
              <a:ea typeface="Calibri"/>
              <a:cs typeface="Calibri"/>
            </a:endParaRPr>
          </a:p>
          <a:p>
            <a:pPr marL="0" indent="0">
              <a:buNone/>
            </a:pPr>
            <a:r>
              <a:rPr lang="en-GB" sz="2000" dirty="0">
                <a:solidFill>
                  <a:srgbClr val="333333"/>
                </a:solidFill>
                <a:ea typeface="Calibri"/>
                <a:cs typeface="Calibri"/>
              </a:rPr>
              <a:t>Class</a:t>
            </a:r>
            <a:r>
              <a:rPr lang="en-GB" sz="2000" dirty="0">
                <a:solidFill>
                  <a:srgbClr val="333333"/>
                </a:solidFill>
                <a:ea typeface="+mn-lt"/>
                <a:cs typeface="+mn-lt"/>
              </a:rPr>
              <a:t> of healthcare professional for whom PGD is applicable.</a:t>
            </a:r>
          </a:p>
          <a:p>
            <a:pPr marL="0" indent="0">
              <a:buNone/>
            </a:pPr>
            <a:r>
              <a:rPr lang="en-GB" sz="1800" dirty="0">
                <a:solidFill>
                  <a:srgbClr val="333333"/>
                </a:solidFill>
                <a:ea typeface="+mn-lt"/>
                <a:cs typeface="+mn-lt"/>
              </a:rPr>
              <a:t> Professional qualifications required. </a:t>
            </a:r>
          </a:p>
          <a:p>
            <a:r>
              <a:rPr lang="en-GB" sz="1800" dirty="0">
                <a:solidFill>
                  <a:srgbClr val="333333"/>
                </a:solidFill>
                <a:ea typeface="+mn-lt"/>
                <a:cs typeface="+mn-lt"/>
              </a:rPr>
              <a:t> HPC Registered Diagnostic Radiographers </a:t>
            </a:r>
          </a:p>
          <a:p>
            <a:r>
              <a:rPr lang="en-GB" sz="1800" dirty="0">
                <a:solidFill>
                  <a:srgbClr val="333333"/>
                </a:solidFill>
                <a:ea typeface="+mn-lt"/>
                <a:cs typeface="+mn-lt"/>
              </a:rPr>
              <a:t> BSc (Hons) Radiography or Diploma of the college of Radiographers </a:t>
            </a:r>
          </a:p>
          <a:p>
            <a:r>
              <a:rPr lang="en-GB" sz="1800" dirty="0">
                <a:solidFill>
                  <a:srgbClr val="333333"/>
                </a:solidFill>
                <a:ea typeface="+mn-lt"/>
                <a:cs typeface="+mn-lt"/>
              </a:rPr>
              <a:t> With Professional Indemnity cover. </a:t>
            </a:r>
          </a:p>
          <a:p>
            <a:r>
              <a:rPr lang="en-GB" sz="1800" dirty="0">
                <a:solidFill>
                  <a:srgbClr val="333333"/>
                </a:solidFill>
                <a:ea typeface="+mn-lt"/>
                <a:cs typeface="+mn-lt"/>
              </a:rPr>
              <a:t> Has a current contract of employment with DGFT.</a:t>
            </a:r>
            <a:endParaRPr lang="en-GB" sz="1800" dirty="0">
              <a:solidFill>
                <a:srgbClr val="333333"/>
              </a:solidFill>
              <a:ea typeface="Calibri"/>
              <a:cs typeface="Calibri"/>
            </a:endParaRPr>
          </a:p>
          <a:p>
            <a:pPr marL="0" indent="0">
              <a:buNone/>
            </a:pPr>
            <a:endParaRPr lang="en-GB" sz="1800">
              <a:solidFill>
                <a:srgbClr val="333333"/>
              </a:solidFill>
              <a:ea typeface="Calibri"/>
              <a:cs typeface="Calibri"/>
            </a:endParaRPr>
          </a:p>
          <a:p>
            <a:pPr marL="0" indent="0">
              <a:buNone/>
            </a:pPr>
            <a:endParaRPr lang="en-GB" sz="2400">
              <a:solidFill>
                <a:srgbClr val="002060"/>
              </a:solidFill>
              <a:ea typeface="Calibri"/>
              <a:cs typeface="Calibri"/>
            </a:endParaRPr>
          </a:p>
          <a:p>
            <a:pPr marL="0" indent="0">
              <a:buNone/>
            </a:pPr>
            <a:endParaRPr lang="en-GB" sz="2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1689539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8631352" cy="1728038"/>
          </a:xfrm>
        </p:spPr>
        <p:txBody>
          <a:bodyPr vert="horz" lIns="91440" tIns="45720" rIns="91440" bIns="45720" rtlCol="0" anchor="ctr">
            <a:normAutofit/>
          </a:bodyPr>
          <a:lstStyle/>
          <a:p>
            <a:pPr marL="0" indent="0" algn="ctr">
              <a:buNone/>
            </a:pPr>
            <a:r>
              <a:rPr lang="en-GB" sz="2000" dirty="0">
                <a:solidFill>
                  <a:srgbClr val="002060"/>
                </a:solidFill>
                <a:ea typeface="Calibri"/>
                <a:cs typeface="Calibri"/>
              </a:rPr>
              <a:t>Welcome to your medicines management training presentation specifically designed to meet the needs of Radiographers.</a:t>
            </a:r>
            <a:endParaRPr lang="en-US" sz="2000">
              <a:solidFill>
                <a:srgbClr val="002060"/>
              </a:solidFill>
              <a:ea typeface="Calibri" panose="020F0502020204030204"/>
              <a:cs typeface="Calibri" panose="020F0502020204030204"/>
            </a:endParaRPr>
          </a:p>
          <a:p>
            <a:pPr marL="0" indent="0" algn="ctr">
              <a:buNone/>
            </a:pPr>
            <a:r>
              <a:rPr lang="en-GB" sz="2000" dirty="0">
                <a:solidFill>
                  <a:srgbClr val="002060"/>
                </a:solidFill>
                <a:ea typeface="+mn-lt"/>
                <a:cs typeface="+mn-lt"/>
              </a:rPr>
              <a:t>This pack does not replace reading the Medicines Management policy or any other related policy. </a:t>
            </a:r>
            <a:endParaRPr lang="en-GB">
              <a:solidFill>
                <a:srgbClr val="002060"/>
              </a:solidFill>
              <a:ea typeface="Calibri"/>
              <a:cs typeface="Calibri"/>
            </a:endParaRPr>
          </a:p>
          <a:p>
            <a:pPr marL="0" indent="0">
              <a:buNone/>
            </a:pPr>
            <a:endParaRPr lang="en-GB" sz="2000" i="1">
              <a:ea typeface="Calibri"/>
              <a:cs typeface="Calibri"/>
            </a:endParaRPr>
          </a:p>
          <a:p>
            <a:pPr marL="0" indent="0">
              <a:buNone/>
            </a:pPr>
            <a:endParaRPr lang="en-GB" sz="2000" i="1">
              <a:ea typeface="Calibri"/>
              <a:cs typeface="Calibri"/>
            </a:endParaRPr>
          </a:p>
          <a:p>
            <a:endParaRPr lang="en-GB" sz="2000">
              <a:ea typeface="Calibri"/>
              <a:cs typeface="Calibri"/>
            </a:endParaRPr>
          </a:p>
        </p:txBody>
      </p:sp>
      <p:pic>
        <p:nvPicPr>
          <p:cNvPr id="4" name="Picture 3" descr="Diagnostic Radiography | BSc (Hons) | University of Lincoln">
            <a:extLst>
              <a:ext uri="{FF2B5EF4-FFF2-40B4-BE49-F238E27FC236}">
                <a16:creationId xmlns:a16="http://schemas.microsoft.com/office/drawing/2014/main" id="{8828A789-A98D-FFEF-5C91-D87E1FDCA386}"/>
              </a:ext>
            </a:extLst>
          </p:cNvPr>
          <p:cNvPicPr>
            <a:picLocks noChangeAspect="1"/>
          </p:cNvPicPr>
          <p:nvPr/>
        </p:nvPicPr>
        <p:blipFill>
          <a:blip r:embed="rId3"/>
          <a:stretch>
            <a:fillRect/>
          </a:stretch>
        </p:blipFill>
        <p:spPr>
          <a:xfrm>
            <a:off x="1949570" y="3736495"/>
            <a:ext cx="7315199" cy="2720556"/>
          </a:xfrm>
          <a:prstGeom prst="rect">
            <a:avLst/>
          </a:prstGeom>
        </p:spPr>
      </p:pic>
    </p:spTree>
    <p:extLst>
      <p:ext uri="{BB962C8B-B14F-4D97-AF65-F5344CB8AC3E}">
        <p14:creationId xmlns:p14="http://schemas.microsoft.com/office/powerpoint/2010/main" val="2504276936"/>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42844" y="2533858"/>
            <a:ext cx="9968445" cy="4488489"/>
          </a:xfrm>
        </p:spPr>
        <p:txBody>
          <a:bodyPr vert="horz" lIns="91440" tIns="45720" rIns="91440" bIns="45720" rtlCol="0" anchor="ctr">
            <a:normAutofit fontScale="92500" lnSpcReduction="10000"/>
          </a:bodyPr>
          <a:lstStyle/>
          <a:p>
            <a:pPr marL="0" indent="0">
              <a:buNone/>
            </a:pPr>
            <a:endParaRPr lang="en-GB" sz="4400">
              <a:solidFill>
                <a:srgbClr val="002060"/>
              </a:solidFill>
              <a:ea typeface="Calibri"/>
              <a:cs typeface="Calibri"/>
            </a:endParaRPr>
          </a:p>
          <a:p>
            <a:pPr marL="0" indent="0">
              <a:buNone/>
            </a:pPr>
            <a:r>
              <a:rPr lang="en-GB" sz="3600" b="1" dirty="0">
                <a:solidFill>
                  <a:srgbClr val="002060"/>
                </a:solidFill>
                <a:ea typeface="Calibri"/>
                <a:cs typeface="Calibri"/>
              </a:rPr>
              <a:t>Patient Group Directions</a:t>
            </a:r>
            <a:endParaRPr lang="en-GB" sz="3600" b="1">
              <a:ea typeface="Calibri"/>
              <a:cs typeface="Calibri"/>
            </a:endParaRPr>
          </a:p>
          <a:p>
            <a:pPr marL="0" indent="0">
              <a:buNone/>
            </a:pPr>
            <a:r>
              <a:rPr lang="en-GB" sz="1800" dirty="0">
                <a:solidFill>
                  <a:srgbClr val="333333"/>
                </a:solidFill>
                <a:ea typeface="+mn-lt"/>
                <a:cs typeface="+mn-lt"/>
              </a:rPr>
              <a:t>Additional requirements/specialist qualifications required</a:t>
            </a:r>
            <a:endParaRPr lang="en-GB" dirty="0"/>
          </a:p>
          <a:p>
            <a:pPr marL="0" indent="0">
              <a:buNone/>
            </a:pPr>
            <a:r>
              <a:rPr lang="en-GB" sz="1800" dirty="0">
                <a:solidFill>
                  <a:srgbClr val="333333"/>
                </a:solidFill>
                <a:ea typeface="+mn-lt"/>
                <a:cs typeface="+mn-lt"/>
              </a:rPr>
              <a:t>• Knowledge and understanding of working under PGDs and has been assessed as competent in the role/training in the use of PGDs.</a:t>
            </a:r>
            <a:endParaRPr lang="en-GB" dirty="0">
              <a:solidFill>
                <a:srgbClr val="000000"/>
              </a:solidFill>
              <a:ea typeface="+mn-lt"/>
              <a:cs typeface="+mn-lt"/>
            </a:endParaRPr>
          </a:p>
          <a:p>
            <a:pPr marL="0" indent="0">
              <a:buNone/>
            </a:pPr>
            <a:r>
              <a:rPr lang="en-GB" sz="1800" dirty="0">
                <a:solidFill>
                  <a:srgbClr val="333333"/>
                </a:solidFill>
                <a:ea typeface="+mn-lt"/>
                <a:cs typeface="+mn-lt"/>
              </a:rPr>
              <a:t> • Certificate of Competence in Administering Intravenous Injections, (Accredited by the College of Radiographers or locally approved course). </a:t>
            </a:r>
            <a:endParaRPr lang="en-GB">
              <a:solidFill>
                <a:srgbClr val="000000"/>
              </a:solidFill>
              <a:ea typeface="+mn-lt"/>
              <a:cs typeface="+mn-lt"/>
            </a:endParaRPr>
          </a:p>
          <a:p>
            <a:pPr marL="0" indent="0">
              <a:buNone/>
            </a:pPr>
            <a:r>
              <a:rPr lang="en-GB" sz="1800" dirty="0">
                <a:solidFill>
                  <a:srgbClr val="333333"/>
                </a:solidFill>
                <a:ea typeface="+mn-lt"/>
                <a:cs typeface="+mn-lt"/>
              </a:rPr>
              <a:t>• Knowledge and understanding of standard operating  procedure (SOP)  for the administration of contrast media and medication.</a:t>
            </a:r>
            <a:endParaRPr lang="en-GB" dirty="0">
              <a:solidFill>
                <a:srgbClr val="000000"/>
              </a:solidFill>
              <a:ea typeface="+mn-lt"/>
              <a:cs typeface="+mn-lt"/>
            </a:endParaRPr>
          </a:p>
          <a:p>
            <a:pPr marL="0" indent="0">
              <a:buNone/>
            </a:pPr>
            <a:r>
              <a:rPr lang="en-GB" sz="1800" dirty="0">
                <a:solidFill>
                  <a:srgbClr val="333333"/>
                </a:solidFill>
                <a:ea typeface="+mn-lt"/>
                <a:cs typeface="+mn-lt"/>
              </a:rPr>
              <a:t>• Knowledge and understanding of a PGD. </a:t>
            </a:r>
            <a:endParaRPr lang="en-GB" dirty="0">
              <a:solidFill>
                <a:srgbClr val="000000"/>
              </a:solidFill>
              <a:ea typeface="+mn-lt"/>
              <a:cs typeface="+mn-lt"/>
            </a:endParaRPr>
          </a:p>
          <a:p>
            <a:pPr marL="0" indent="0">
              <a:buNone/>
            </a:pPr>
            <a:r>
              <a:rPr lang="en-GB" sz="1800" dirty="0">
                <a:solidFill>
                  <a:srgbClr val="333333"/>
                </a:solidFill>
                <a:ea typeface="+mn-lt"/>
                <a:cs typeface="+mn-lt"/>
              </a:rPr>
              <a:t>• Working knowledge of adverse reactions to the medication used with the PGD and how to identify drug interactions. </a:t>
            </a:r>
            <a:endParaRPr lang="en-GB" dirty="0">
              <a:solidFill>
                <a:srgbClr val="000000"/>
              </a:solidFill>
              <a:ea typeface="+mn-lt"/>
              <a:cs typeface="+mn-lt"/>
            </a:endParaRPr>
          </a:p>
          <a:p>
            <a:pPr marL="0" indent="0">
              <a:buNone/>
            </a:pPr>
            <a:r>
              <a:rPr lang="en-GB" sz="1800" dirty="0">
                <a:solidFill>
                  <a:srgbClr val="333333"/>
                </a:solidFill>
                <a:ea typeface="+mn-lt"/>
                <a:cs typeface="+mn-lt"/>
              </a:rPr>
              <a:t>• Training appropriate to recognise and manage allergic/anaphylactic reactions.</a:t>
            </a:r>
            <a:endParaRPr lang="en-GB" dirty="0">
              <a:ea typeface="Calibri"/>
              <a:cs typeface="Calibri"/>
            </a:endParaRPr>
          </a:p>
          <a:p>
            <a:pPr marL="0" indent="0">
              <a:buNone/>
            </a:pPr>
            <a:endParaRPr lang="en-GB" sz="1800">
              <a:solidFill>
                <a:srgbClr val="333333"/>
              </a:solidFill>
              <a:ea typeface="Calibri"/>
              <a:cs typeface="Calibri"/>
            </a:endParaRPr>
          </a:p>
          <a:p>
            <a:pPr marL="0" indent="0">
              <a:buNone/>
            </a:pPr>
            <a:endParaRPr lang="en-GB" sz="2400">
              <a:solidFill>
                <a:srgbClr val="002060"/>
              </a:solidFill>
              <a:ea typeface="Calibri"/>
              <a:cs typeface="Calibri"/>
            </a:endParaRPr>
          </a:p>
          <a:p>
            <a:pPr marL="0" indent="0">
              <a:buNone/>
            </a:pPr>
            <a:endParaRPr lang="en-GB" sz="2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4235586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710240" y="1987518"/>
            <a:ext cx="9968445" cy="4488489"/>
          </a:xfrm>
        </p:spPr>
        <p:txBody>
          <a:bodyPr vert="horz" lIns="91440" tIns="45720" rIns="91440" bIns="45720" rtlCol="0" anchor="ctr">
            <a:normAutofit lnSpcReduction="10000"/>
          </a:bodyPr>
          <a:lstStyle/>
          <a:p>
            <a:pPr marL="0" indent="0">
              <a:buNone/>
            </a:pPr>
            <a:endParaRPr lang="en-GB" sz="4400">
              <a:solidFill>
                <a:srgbClr val="002060"/>
              </a:solidFill>
              <a:ea typeface="Calibri"/>
              <a:cs typeface="Calibri"/>
            </a:endParaRPr>
          </a:p>
          <a:p>
            <a:pPr marL="0" indent="0">
              <a:buNone/>
            </a:pPr>
            <a:r>
              <a:rPr lang="en-GB" sz="3600" b="1" dirty="0">
                <a:solidFill>
                  <a:srgbClr val="002060"/>
                </a:solidFill>
                <a:ea typeface="Calibri"/>
                <a:cs typeface="Calibri"/>
              </a:rPr>
              <a:t>Patient Group Directions</a:t>
            </a:r>
            <a:endParaRPr lang="en-GB" sz="3600" b="1">
              <a:ea typeface="Calibri"/>
              <a:cs typeface="Calibri"/>
            </a:endParaRPr>
          </a:p>
          <a:p>
            <a:pPr marL="0" indent="0">
              <a:buNone/>
            </a:pPr>
            <a:r>
              <a:rPr lang="en-GB" sz="1800" dirty="0">
                <a:solidFill>
                  <a:srgbClr val="333333"/>
                </a:solidFill>
                <a:ea typeface="+mn-lt"/>
                <a:cs typeface="+mn-lt"/>
              </a:rPr>
              <a:t>Continued training requirements </a:t>
            </a:r>
            <a:endParaRPr lang="en-GB" dirty="0">
              <a:solidFill>
                <a:srgbClr val="000000"/>
              </a:solidFill>
              <a:ea typeface="+mn-lt"/>
              <a:cs typeface="+mn-lt"/>
            </a:endParaRPr>
          </a:p>
          <a:p>
            <a:pPr marL="342900" indent="-342900"/>
            <a:r>
              <a:rPr lang="en-GB" sz="1800" dirty="0">
                <a:solidFill>
                  <a:srgbClr val="333333"/>
                </a:solidFill>
                <a:ea typeface="+mn-lt"/>
                <a:cs typeface="+mn-lt"/>
              </a:rPr>
              <a:t>The Radiographer is responsible for keeping themselves up to date and must keep a record of their CPD in line with the HCPC requirements for registrants. </a:t>
            </a:r>
            <a:endParaRPr lang="en-GB" dirty="0">
              <a:solidFill>
                <a:srgbClr val="000000"/>
              </a:solidFill>
              <a:ea typeface="+mn-lt"/>
              <a:cs typeface="+mn-lt"/>
            </a:endParaRPr>
          </a:p>
          <a:p>
            <a:pPr marL="342900" indent="-342900"/>
            <a:r>
              <a:rPr lang="en-GB" sz="1800" dirty="0">
                <a:solidFill>
                  <a:srgbClr val="333333"/>
                </a:solidFill>
                <a:ea typeface="+mn-lt"/>
                <a:cs typeface="+mn-lt"/>
              </a:rPr>
              <a:t>Actively taking part in annual individual performance reviews. </a:t>
            </a:r>
            <a:endParaRPr lang="en-GB" dirty="0">
              <a:solidFill>
                <a:srgbClr val="000000"/>
              </a:solidFill>
              <a:ea typeface="+mn-lt"/>
              <a:cs typeface="+mn-lt"/>
            </a:endParaRPr>
          </a:p>
          <a:p>
            <a:pPr marL="342900" indent="-342900"/>
            <a:r>
              <a:rPr lang="en-GB" sz="1800" dirty="0">
                <a:solidFill>
                  <a:srgbClr val="333333"/>
                </a:solidFill>
                <a:ea typeface="+mn-lt"/>
                <a:cs typeface="+mn-lt"/>
              </a:rPr>
              <a:t>Individuals operating under this PGD are personally responsible for ensuring they remain up to date with the use of all medicines and guidance included in the PGD - if any training needs are identified these should be discussed with the senior individual responsible for authorising individuals to act under the PGD and further training provided as required.</a:t>
            </a:r>
            <a:endParaRPr lang="en-GB" dirty="0">
              <a:ea typeface="Calibri"/>
              <a:cs typeface="Calibri"/>
            </a:endParaRPr>
          </a:p>
          <a:p>
            <a:pPr marL="342900" indent="-342900"/>
            <a:r>
              <a:rPr lang="en-GB" sz="1800" dirty="0">
                <a:solidFill>
                  <a:srgbClr val="333333"/>
                </a:solidFill>
                <a:ea typeface="+mn-lt"/>
                <a:cs typeface="+mn-lt"/>
              </a:rPr>
              <a:t>Ensuring they have received written authorisation to act as an approved practitioner under the PGD. </a:t>
            </a:r>
            <a:endParaRPr lang="en-GB" dirty="0">
              <a:solidFill>
                <a:srgbClr val="000000"/>
              </a:solidFill>
              <a:ea typeface="+mn-lt"/>
              <a:cs typeface="+mn-lt"/>
            </a:endParaRPr>
          </a:p>
          <a:p>
            <a:pPr marL="342900" indent="-342900"/>
            <a:r>
              <a:rPr lang="en-GB" sz="1800" dirty="0">
                <a:solidFill>
                  <a:srgbClr val="333333"/>
                </a:solidFill>
                <a:ea typeface="+mn-lt"/>
                <a:cs typeface="+mn-lt"/>
              </a:rPr>
              <a:t>Ensuring a new specimen signature on any change of name is immediately added to the master Authorisation to Practice Under a Patient Group Direction.</a:t>
            </a:r>
            <a:endParaRPr lang="en-GB" dirty="0">
              <a:ea typeface="Calibri"/>
              <a:cs typeface="Calibri"/>
            </a:endParaRPr>
          </a:p>
          <a:p>
            <a:pPr marL="0" indent="0">
              <a:buNone/>
            </a:pPr>
            <a:endParaRPr lang="en-GB" sz="2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2999478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9105804" cy="3769622"/>
          </a:xfrm>
        </p:spPr>
        <p:txBody>
          <a:bodyPr vert="horz" lIns="91440" tIns="45720" rIns="91440" bIns="45720" rtlCol="0" anchor="ctr">
            <a:normAutofit fontScale="92500"/>
          </a:bodyPr>
          <a:lstStyle/>
          <a:p>
            <a:pPr marL="0" indent="0">
              <a:buNone/>
            </a:pPr>
            <a:r>
              <a:rPr lang="en-GB" sz="3600" b="1" dirty="0">
                <a:solidFill>
                  <a:srgbClr val="002060"/>
                </a:solidFill>
                <a:ea typeface="Calibri"/>
                <a:cs typeface="Calibri"/>
              </a:rPr>
              <a:t>Incident reporting and Learning</a:t>
            </a:r>
          </a:p>
          <a:p>
            <a:pPr marL="0" indent="0">
              <a:buNone/>
            </a:pPr>
            <a:r>
              <a:rPr lang="en-GB" sz="2400" dirty="0">
                <a:solidFill>
                  <a:srgbClr val="002060"/>
                </a:solidFill>
                <a:ea typeface="+mn-lt"/>
                <a:cs typeface="+mn-lt"/>
              </a:rPr>
              <a:t>The Dudley Group NHS Foundation Trust is committed to providing a safe environment for all persons who come into contact with its premises or services. This includes patients, visitors, staff and contractors. </a:t>
            </a:r>
            <a:endParaRPr lang="en-GB" sz="2400">
              <a:solidFill>
                <a:srgbClr val="000000"/>
              </a:solidFill>
              <a:ea typeface="+mn-lt"/>
              <a:cs typeface="+mn-lt"/>
            </a:endParaRPr>
          </a:p>
          <a:p>
            <a:pPr marL="0" indent="0">
              <a:buNone/>
            </a:pPr>
            <a:r>
              <a:rPr lang="en-GB" sz="2400" dirty="0">
                <a:solidFill>
                  <a:srgbClr val="002060"/>
                </a:solidFill>
                <a:ea typeface="+mn-lt"/>
                <a:cs typeface="+mn-lt"/>
              </a:rPr>
              <a:t>The Trust recognises that incidents will at times occur and this policy ensures there is a framework in place for reporting and managing incidents to minimise the risk of them happening again.</a:t>
            </a:r>
            <a:endParaRPr lang="en-GB" sz="2400">
              <a:solidFill>
                <a:srgbClr val="000000"/>
              </a:solidFill>
              <a:ea typeface="+mn-lt"/>
              <a:cs typeface="+mn-lt"/>
            </a:endParaRPr>
          </a:p>
          <a:p>
            <a:pPr marL="0" indent="0">
              <a:buNone/>
            </a:pPr>
            <a:r>
              <a:rPr lang="en-GB" sz="2400" dirty="0">
                <a:solidFill>
                  <a:srgbClr val="002060"/>
                </a:solidFill>
                <a:ea typeface="+mn-lt"/>
                <a:cs typeface="+mn-lt"/>
              </a:rPr>
              <a:t>This is achieved by the collection of information about adverse incidents (including near misses), ill health and hazards, to facilitate wider organisational learning.</a:t>
            </a:r>
            <a:endParaRPr lang="en-GB" sz="2400">
              <a:ea typeface="Calibri"/>
              <a:cs typeface="Calibri"/>
            </a:endParaRPr>
          </a:p>
          <a:p>
            <a:pPr marL="0" indent="0">
              <a:buNone/>
            </a:pPr>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281563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9105804" cy="3769622"/>
          </a:xfrm>
        </p:spPr>
        <p:txBody>
          <a:bodyPr vert="horz" lIns="91440" tIns="45720" rIns="91440" bIns="45720" rtlCol="0" anchor="ctr">
            <a:normAutofit fontScale="92500"/>
          </a:bodyPr>
          <a:lstStyle/>
          <a:p>
            <a:pPr marL="0" indent="0">
              <a:buNone/>
            </a:pPr>
            <a:r>
              <a:rPr lang="en-GB" sz="3200" b="1" dirty="0">
                <a:solidFill>
                  <a:srgbClr val="002060"/>
                </a:solidFill>
                <a:ea typeface="Calibri"/>
                <a:cs typeface="Calibri"/>
              </a:rPr>
              <a:t>Incident reporting and Learning</a:t>
            </a:r>
          </a:p>
          <a:p>
            <a:pPr marL="0" indent="0">
              <a:buNone/>
            </a:pPr>
            <a:r>
              <a:rPr lang="en-GB" sz="2400" dirty="0">
                <a:solidFill>
                  <a:srgbClr val="002060"/>
                </a:solidFill>
                <a:ea typeface="+mn-lt"/>
                <a:cs typeface="+mn-lt"/>
              </a:rPr>
              <a:t>All staff regardless of position, title, occupation etc has a responsibility to identify, act upon and report incidents/near-misses which they have witnessed or been involved in. </a:t>
            </a:r>
            <a:endParaRPr lang="en-GB" sz="2400">
              <a:solidFill>
                <a:srgbClr val="000000"/>
              </a:solidFill>
              <a:ea typeface="+mn-lt"/>
              <a:cs typeface="+mn-lt"/>
            </a:endParaRPr>
          </a:p>
          <a:p>
            <a:pPr marL="0" indent="0">
              <a:buNone/>
            </a:pPr>
            <a:r>
              <a:rPr lang="en-GB" sz="2400" dirty="0">
                <a:solidFill>
                  <a:srgbClr val="002060"/>
                </a:solidFill>
                <a:ea typeface="+mn-lt"/>
                <a:cs typeface="+mn-lt"/>
              </a:rPr>
              <a:t>The person who reports the incident is responsible for assigning an initial severity grade according to their perception of the incident and its consequences at the time of the report. This will grade the harm caused by the Trust not the harm to the individual. </a:t>
            </a:r>
            <a:endParaRPr lang="en-GB" sz="2400">
              <a:solidFill>
                <a:srgbClr val="000000"/>
              </a:solidFill>
              <a:ea typeface="+mn-lt"/>
              <a:cs typeface="+mn-lt"/>
            </a:endParaRPr>
          </a:p>
          <a:p>
            <a:pPr marL="0" indent="0">
              <a:buNone/>
            </a:pPr>
            <a:r>
              <a:rPr lang="en-GB" sz="2400" dirty="0">
                <a:solidFill>
                  <a:srgbClr val="002060"/>
                </a:solidFill>
                <a:ea typeface="+mn-lt"/>
                <a:cs typeface="+mn-lt"/>
              </a:rPr>
              <a:t>If the incident is an actual/potential Serious Incident or possible Never Event they are responsible for escalating it immediately to a senior manager</a:t>
            </a:r>
            <a:endParaRPr lang="en-GB" sz="2400">
              <a:ea typeface="Calibri"/>
              <a:cs typeface="Calibri"/>
            </a:endParaRPr>
          </a:p>
          <a:p>
            <a:pPr marL="0" indent="0">
              <a:buNone/>
            </a:pPr>
            <a:endParaRPr lang="en-GB">
              <a:ea typeface="Calibri"/>
              <a:cs typeface="Calibri"/>
            </a:endParaRPr>
          </a:p>
        </p:txBody>
      </p:sp>
    </p:spTree>
    <p:extLst>
      <p:ext uri="{BB962C8B-B14F-4D97-AF65-F5344CB8AC3E}">
        <p14:creationId xmlns:p14="http://schemas.microsoft.com/office/powerpoint/2010/main" val="1742538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1656839"/>
            <a:ext cx="9105804" cy="4430980"/>
          </a:xfrm>
        </p:spPr>
        <p:txBody>
          <a:bodyPr vert="horz" lIns="91440" tIns="45720" rIns="91440" bIns="45720" rtlCol="0" anchor="ctr">
            <a:normAutofit fontScale="92500" lnSpcReduction="20000"/>
          </a:bodyPr>
          <a:lstStyle/>
          <a:p>
            <a:pPr marL="0" indent="0">
              <a:buNone/>
            </a:pPr>
            <a:r>
              <a:rPr lang="en-GB" sz="3600" b="1" dirty="0">
                <a:solidFill>
                  <a:srgbClr val="002060"/>
                </a:solidFill>
                <a:ea typeface="+mn-lt"/>
                <a:cs typeface="+mn-lt"/>
              </a:rPr>
              <a:t>Incident Reporting and Learning </a:t>
            </a:r>
            <a:endParaRPr lang="en-US" sz="3600" b="1">
              <a:solidFill>
                <a:srgbClr val="000000"/>
              </a:solidFill>
              <a:ea typeface="+mn-lt"/>
              <a:cs typeface="+mn-lt"/>
            </a:endParaRPr>
          </a:p>
          <a:p>
            <a:pPr marL="0" indent="0">
              <a:buNone/>
            </a:pPr>
            <a:r>
              <a:rPr lang="en-GB" sz="2000" dirty="0">
                <a:solidFill>
                  <a:srgbClr val="002060"/>
                </a:solidFill>
                <a:ea typeface="+mn-lt"/>
                <a:cs typeface="+mn-lt"/>
              </a:rPr>
              <a:t>•</a:t>
            </a:r>
            <a:r>
              <a:rPr lang="en-GB" sz="1800" dirty="0">
                <a:solidFill>
                  <a:srgbClr val="002060"/>
                </a:solidFill>
                <a:ea typeface="+mn-lt"/>
                <a:cs typeface="+mn-lt"/>
              </a:rPr>
              <a:t> All healthcare professionals are responsible for reporting incidents/errors/near misses relating to the use of medicines using The Dudley Group NHS FT Incident Reporting System &amp; Serious Incident Reporting Policy. </a:t>
            </a:r>
            <a:endParaRPr lang="en-US" sz="1800" dirty="0">
              <a:solidFill>
                <a:srgbClr val="000000"/>
              </a:solidFill>
              <a:ea typeface="+mn-lt"/>
              <a:cs typeface="+mn-lt"/>
            </a:endParaRPr>
          </a:p>
          <a:p>
            <a:pPr marL="0" indent="0">
              <a:buNone/>
            </a:pPr>
            <a:r>
              <a:rPr lang="en-GB" sz="1800" dirty="0">
                <a:solidFill>
                  <a:srgbClr val="002060"/>
                </a:solidFill>
                <a:ea typeface="+mn-lt"/>
                <a:cs typeface="+mn-lt"/>
              </a:rPr>
              <a:t>• The Trust incident reporting system (Datix®) and policies are available via the Hub. </a:t>
            </a:r>
            <a:endParaRPr lang="en-US" sz="1800" dirty="0">
              <a:solidFill>
                <a:srgbClr val="000000"/>
              </a:solidFill>
              <a:ea typeface="+mn-lt"/>
              <a:cs typeface="+mn-lt"/>
            </a:endParaRPr>
          </a:p>
          <a:p>
            <a:pPr marL="0" indent="0">
              <a:buNone/>
            </a:pPr>
            <a:r>
              <a:rPr lang="en-GB" sz="1800" dirty="0">
                <a:solidFill>
                  <a:srgbClr val="002060"/>
                </a:solidFill>
                <a:ea typeface="+mn-lt"/>
                <a:cs typeface="+mn-lt"/>
              </a:rPr>
              <a:t>• Examples of situations that should be reported as patient safety incidents are included in the Medicines Management Policy </a:t>
            </a:r>
            <a:endParaRPr lang="en-US" sz="1800">
              <a:solidFill>
                <a:srgbClr val="000000"/>
              </a:solidFill>
              <a:ea typeface="+mn-lt"/>
              <a:cs typeface="+mn-lt"/>
            </a:endParaRPr>
          </a:p>
          <a:p>
            <a:pPr marL="0" indent="0">
              <a:buNone/>
            </a:pPr>
            <a:r>
              <a:rPr lang="en-GB" sz="1800" dirty="0">
                <a:solidFill>
                  <a:srgbClr val="002060"/>
                </a:solidFill>
                <a:ea typeface="+mn-lt"/>
                <a:cs typeface="+mn-lt"/>
              </a:rPr>
              <a:t>• All medication incidents reported via Datix® are automatically sent to the pharmacy team and reviewed by the Medication Safety Officer (MSO). The Safe Medicines Practice (SMP) Group will identify trends and ensure reported incidents are used to reduce the likelihood of recurrence and minimise the risk of patient harm. </a:t>
            </a:r>
            <a:endParaRPr lang="en-US" sz="1800">
              <a:solidFill>
                <a:srgbClr val="000000"/>
              </a:solidFill>
              <a:ea typeface="+mn-lt"/>
              <a:cs typeface="+mn-lt"/>
            </a:endParaRPr>
          </a:p>
          <a:p>
            <a:pPr marL="0" indent="0">
              <a:buNone/>
            </a:pPr>
            <a:r>
              <a:rPr lang="en-GB" sz="1800" dirty="0">
                <a:solidFill>
                  <a:srgbClr val="002060"/>
                </a:solidFill>
                <a:ea typeface="+mn-lt"/>
                <a:cs typeface="+mn-lt"/>
              </a:rPr>
              <a:t>• Changes in practice and lessons learnt are shared across the organisation through mandatory and ward-based training, communication through medicines link nurses in each clinical area and through senior and junior medical communication channels, providing the opportunity for individual practitioners to review their practice, improving it in line with the outcome of incident reviews. </a:t>
            </a:r>
            <a:endParaRPr lang="en-US" sz="1800">
              <a:solidFill>
                <a:srgbClr val="000000"/>
              </a:solidFill>
              <a:ea typeface="+mn-lt"/>
              <a:cs typeface="+mn-lt"/>
            </a:endParaRPr>
          </a:p>
          <a:p>
            <a:pPr marL="0" indent="0">
              <a:buNone/>
            </a:pPr>
            <a:r>
              <a:rPr lang="en-GB" sz="1800" dirty="0">
                <a:solidFill>
                  <a:srgbClr val="002060"/>
                </a:solidFill>
                <a:ea typeface="+mn-lt"/>
                <a:cs typeface="+mn-lt"/>
              </a:rPr>
              <a:t>• If you or a colleague are interested in joining SMP Group then please contact the Pharmacy via switchboard and ask to speak with the MSO </a:t>
            </a:r>
            <a:endParaRPr lang="en-US" sz="1800">
              <a:ea typeface="Calibri"/>
              <a:cs typeface="Calibri"/>
            </a:endParaRPr>
          </a:p>
          <a:p>
            <a:pPr marL="0" indent="0">
              <a:buNone/>
            </a:pPr>
            <a:endParaRPr lang="en-GB" sz="1800" dirty="0">
              <a:ea typeface="Calibri"/>
              <a:cs typeface="Calibri"/>
            </a:endParaRPr>
          </a:p>
        </p:txBody>
      </p:sp>
    </p:spTree>
    <p:extLst>
      <p:ext uri="{BB962C8B-B14F-4D97-AF65-F5344CB8AC3E}">
        <p14:creationId xmlns:p14="http://schemas.microsoft.com/office/powerpoint/2010/main" val="29250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379561" y="1714347"/>
            <a:ext cx="7912484" cy="2461283"/>
          </a:xfrm>
        </p:spPr>
        <p:txBody>
          <a:bodyPr vert="horz" lIns="91440" tIns="45720" rIns="91440" bIns="45720" rtlCol="0" anchor="ctr">
            <a:normAutofit/>
          </a:bodyPr>
          <a:lstStyle/>
          <a:p>
            <a:pPr marL="0" indent="0">
              <a:buNone/>
            </a:pPr>
            <a:r>
              <a:rPr lang="en-GB" sz="3200" b="1" dirty="0">
                <a:solidFill>
                  <a:srgbClr val="002060"/>
                </a:solidFill>
                <a:ea typeface="Calibri"/>
                <a:cs typeface="Calibri"/>
              </a:rPr>
              <a:t>Incident reporting</a:t>
            </a:r>
          </a:p>
          <a:p>
            <a:pPr marL="0" indent="0">
              <a:buNone/>
            </a:pPr>
            <a:r>
              <a:rPr lang="en-GB" dirty="0">
                <a:ea typeface="+mn-lt"/>
                <a:cs typeface="+mn-lt"/>
              </a:rPr>
              <a:t>Guidance on putting an incident on DATIX can be found on the Clinical Governance page on the HUB.</a:t>
            </a:r>
          </a:p>
          <a:p>
            <a:pPr marL="0" indent="0">
              <a:buNone/>
            </a:pPr>
            <a:r>
              <a:rPr lang="en-GB" dirty="0">
                <a:solidFill>
                  <a:schemeClr val="accent1">
                    <a:lumMod val="75000"/>
                  </a:schemeClr>
                </a:solidFill>
                <a:cs typeface="Calibri"/>
              </a:rPr>
              <a:t>Datix Guidance : </a:t>
            </a:r>
            <a:r>
              <a:rPr lang="en-GB" dirty="0">
                <a:solidFill>
                  <a:schemeClr val="accent1">
                    <a:lumMod val="75000"/>
                  </a:schemeClr>
                </a:solidFill>
                <a:ea typeface="+mn-lt"/>
                <a:cs typeface="+mn-lt"/>
                <a:hlinkClick r:id="rId2">
                  <a:extLst>
                    <a:ext uri="{A12FA001-AC4F-418D-AE19-62706E023703}">
                      <ahyp:hlinkClr xmlns:ahyp="http://schemas.microsoft.com/office/drawing/2018/hyperlinkcolor" val="tx"/>
                    </a:ext>
                  </a:extLst>
                </a:hlinkClick>
              </a:rPr>
              <a:t>PowerPoint Presentation</a:t>
            </a:r>
            <a:endParaRPr lang="en-GB" u="sng" dirty="0">
              <a:solidFill>
                <a:schemeClr val="accent1">
                  <a:lumMod val="75000"/>
                </a:schemeClr>
              </a:solidFill>
              <a:cs typeface="Calibri"/>
            </a:endParaRPr>
          </a:p>
        </p:txBody>
      </p:sp>
      <p:pic>
        <p:nvPicPr>
          <p:cNvPr id="2" name="Picture 1" descr="Reporting an Incident">
            <a:extLst>
              <a:ext uri="{FF2B5EF4-FFF2-40B4-BE49-F238E27FC236}">
                <a16:creationId xmlns:a16="http://schemas.microsoft.com/office/drawing/2014/main" id="{36DE52BE-7F90-7427-94B7-6FC80B2C36BC}"/>
              </a:ext>
            </a:extLst>
          </p:cNvPr>
          <p:cNvPicPr>
            <a:picLocks noChangeAspect="1"/>
          </p:cNvPicPr>
          <p:nvPr/>
        </p:nvPicPr>
        <p:blipFill>
          <a:blip r:embed="rId3"/>
          <a:stretch>
            <a:fillRect/>
          </a:stretch>
        </p:blipFill>
        <p:spPr>
          <a:xfrm>
            <a:off x="6176513" y="4035595"/>
            <a:ext cx="5072332" cy="2323641"/>
          </a:xfrm>
          <a:prstGeom prst="rect">
            <a:avLst/>
          </a:prstGeom>
        </p:spPr>
      </p:pic>
    </p:spTree>
    <p:extLst>
      <p:ext uri="{BB962C8B-B14F-4D97-AF65-F5344CB8AC3E}">
        <p14:creationId xmlns:p14="http://schemas.microsoft.com/office/powerpoint/2010/main" val="3489518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A5ADFD56-9F4F-D5EF-879B-9A166545F9ED}"/>
              </a:ext>
            </a:extLst>
          </p:cNvPr>
          <p:cNvSpPr>
            <a:spLocks noGrp="1"/>
          </p:cNvSpPr>
          <p:nvPr/>
        </p:nvSpPr>
        <p:spPr>
          <a:xfrm>
            <a:off x="465826" y="1326159"/>
            <a:ext cx="10744822" cy="553803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dirty="0">
                <a:solidFill>
                  <a:srgbClr val="002060"/>
                </a:solidFill>
                <a:ea typeface="Calibri"/>
                <a:cs typeface="Calibri"/>
              </a:rPr>
              <a:t>Gina's story</a:t>
            </a:r>
          </a:p>
          <a:p>
            <a:pPr marL="0" indent="0">
              <a:buNone/>
            </a:pPr>
            <a:endParaRPr lang="en-GB" sz="4400">
              <a:solidFill>
                <a:srgbClr val="002060"/>
              </a:solidFill>
              <a:ea typeface="Calibri"/>
              <a:cs typeface="Calibri"/>
            </a:endParaRPr>
          </a:p>
          <a:p>
            <a:pPr marL="0" indent="0">
              <a:buNone/>
            </a:pPr>
            <a:r>
              <a:rPr lang="en-GB" dirty="0">
                <a:ea typeface="Calibri"/>
                <a:cs typeface="Calibri"/>
              </a:rPr>
              <a:t>This video is an example of how errors relating to medicines can occur and how we can reduce the likelihood of the events</a:t>
            </a:r>
          </a:p>
          <a:p>
            <a:pPr marL="0" indent="0">
              <a:buNone/>
            </a:pPr>
            <a:endParaRPr lang="en-GB" i="1">
              <a:solidFill>
                <a:srgbClr val="000000"/>
              </a:solidFill>
              <a:ea typeface="+mn-lt"/>
              <a:cs typeface="+mn-lt"/>
            </a:endParaRPr>
          </a:p>
          <a:p>
            <a:pPr marL="0" indent="0">
              <a:buNone/>
            </a:pPr>
            <a:r>
              <a:rPr lang="en-GB" dirty="0">
                <a:solidFill>
                  <a:schemeClr val="accent1"/>
                </a:solidFill>
                <a:ea typeface="+mn-lt"/>
                <a:cs typeface="+mn-lt"/>
                <a:hlinkClick r:id="rId2">
                  <a:extLst>
                    <a:ext uri="{A12FA001-AC4F-418D-AE19-62706E023703}">
                      <ahyp:hlinkClr xmlns:ahyp="http://schemas.microsoft.com/office/drawing/2018/hyperlinkcolor" val="tx"/>
                    </a:ext>
                  </a:extLst>
                </a:hlinkClick>
              </a:rPr>
              <a:t>The Human Factor: Learning from Gina's Story. - YouTube</a:t>
            </a:r>
            <a:endParaRPr lang="en-GB" i="1" dirty="0">
              <a:solidFill>
                <a:schemeClr val="accent1"/>
              </a:solidFill>
              <a:ea typeface="Calibri"/>
              <a:cs typeface="Calibri"/>
            </a:endParaRPr>
          </a:p>
        </p:txBody>
      </p:sp>
    </p:spTree>
    <p:extLst>
      <p:ext uri="{BB962C8B-B14F-4D97-AF65-F5344CB8AC3E}">
        <p14:creationId xmlns:p14="http://schemas.microsoft.com/office/powerpoint/2010/main" val="538995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882769" y="2016273"/>
            <a:ext cx="9968445" cy="4488489"/>
          </a:xfrm>
        </p:spPr>
        <p:txBody>
          <a:bodyPr vert="horz" lIns="91440" tIns="45720" rIns="91440" bIns="45720" rtlCol="0" anchor="ctr">
            <a:normAutofit/>
          </a:bodyPr>
          <a:lstStyle/>
          <a:p>
            <a:pPr marL="0" indent="0">
              <a:buNone/>
            </a:pPr>
            <a:r>
              <a:rPr lang="en-GB" sz="3600" b="1" dirty="0">
                <a:solidFill>
                  <a:srgbClr val="002060"/>
                </a:solidFill>
                <a:ea typeface="Calibri"/>
                <a:cs typeface="Calibri"/>
              </a:rPr>
              <a:t>Key points from Gina's story</a:t>
            </a:r>
          </a:p>
          <a:p>
            <a:r>
              <a:rPr lang="en-GB" sz="2400" dirty="0">
                <a:solidFill>
                  <a:srgbClr val="002060"/>
                </a:solidFill>
                <a:ea typeface="Calibri"/>
                <a:cs typeface="Calibri"/>
              </a:rPr>
              <a:t>Highlights the importance of medication management.</a:t>
            </a:r>
          </a:p>
          <a:p>
            <a:r>
              <a:rPr lang="en-GB" sz="2400" dirty="0">
                <a:solidFill>
                  <a:srgbClr val="002060"/>
                </a:solidFill>
                <a:ea typeface="Calibri"/>
                <a:cs typeface="Calibri"/>
              </a:rPr>
              <a:t>Roles and responsibilities  of all staff must be clearly defined.</a:t>
            </a:r>
          </a:p>
          <a:p>
            <a:r>
              <a:rPr lang="en-GB" sz="2400" dirty="0">
                <a:solidFill>
                  <a:srgbClr val="002060"/>
                </a:solidFill>
                <a:ea typeface="Calibri"/>
                <a:cs typeface="Calibri"/>
              </a:rPr>
              <a:t>Safety check lists must be utilised.</a:t>
            </a:r>
          </a:p>
          <a:p>
            <a:r>
              <a:rPr lang="en-GB" sz="2400" dirty="0">
                <a:solidFill>
                  <a:srgbClr val="002060"/>
                </a:solidFill>
                <a:ea typeface="Calibri"/>
                <a:cs typeface="Calibri"/>
              </a:rPr>
              <a:t>We can only learn from errors if they are reported.</a:t>
            </a:r>
          </a:p>
          <a:p>
            <a:r>
              <a:rPr lang="en-GB" sz="2400" dirty="0">
                <a:solidFill>
                  <a:srgbClr val="002060"/>
                </a:solidFill>
                <a:ea typeface="Calibri"/>
                <a:cs typeface="Calibri"/>
              </a:rPr>
              <a:t>We can then make changes to processes to ensure error do not happen again.</a:t>
            </a:r>
          </a:p>
          <a:p>
            <a:r>
              <a:rPr lang="en-GB" sz="2400" dirty="0">
                <a:solidFill>
                  <a:srgbClr val="002060"/>
                </a:solidFill>
                <a:ea typeface="Calibri"/>
                <a:cs typeface="Calibri"/>
              </a:rPr>
              <a:t>Departments and Trusts can learn from each other.</a:t>
            </a:r>
          </a:p>
          <a:p>
            <a:pPr marL="0" indent="0">
              <a:buNone/>
            </a:pPr>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1804757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ea typeface="Calibri"/>
              <a:cs typeface="Calibri"/>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42844" y="2533858"/>
            <a:ext cx="9968445" cy="4488489"/>
          </a:xfrm>
        </p:spPr>
        <p:txBody>
          <a:bodyPr vert="horz" lIns="91440" tIns="45720" rIns="91440" bIns="45720" rtlCol="0" anchor="ctr">
            <a:normAutofit/>
          </a:bodyPr>
          <a:lstStyle/>
          <a:p>
            <a:pPr marL="0" indent="0">
              <a:buNone/>
            </a:pPr>
            <a:r>
              <a:rPr lang="en-GB" sz="3600" b="1" dirty="0">
                <a:solidFill>
                  <a:srgbClr val="002060"/>
                </a:solidFill>
                <a:ea typeface="Calibri"/>
                <a:cs typeface="Calibri"/>
              </a:rPr>
              <a:t>Reflecting on Gina's Story</a:t>
            </a:r>
          </a:p>
          <a:p>
            <a:pPr marL="0" indent="0">
              <a:buNone/>
            </a:pPr>
            <a:r>
              <a:rPr lang="en-GB" sz="2400" dirty="0">
                <a:solidFill>
                  <a:srgbClr val="002060"/>
                </a:solidFill>
                <a:ea typeface="Calibri"/>
                <a:cs typeface="Calibri"/>
              </a:rPr>
              <a:t>After watching Gina's story:</a:t>
            </a:r>
          </a:p>
          <a:p>
            <a:r>
              <a:rPr lang="en-GB" sz="2400" dirty="0">
                <a:solidFill>
                  <a:srgbClr val="002060"/>
                </a:solidFill>
                <a:ea typeface="Calibri"/>
                <a:cs typeface="Calibri"/>
              </a:rPr>
              <a:t>Take an active approach to designing systems and processes in your area to prevent errors.</a:t>
            </a:r>
          </a:p>
          <a:p>
            <a:r>
              <a:rPr lang="en-GB" sz="2400" dirty="0">
                <a:solidFill>
                  <a:srgbClr val="002060"/>
                </a:solidFill>
                <a:ea typeface="Calibri"/>
                <a:cs typeface="Calibri"/>
              </a:rPr>
              <a:t>Reflect on your current practise.  Are there any service improvements that can be made in your area.</a:t>
            </a:r>
          </a:p>
          <a:p>
            <a:r>
              <a:rPr lang="en-GB" sz="2400" dirty="0">
                <a:solidFill>
                  <a:srgbClr val="002060"/>
                </a:solidFill>
                <a:ea typeface="Calibri"/>
                <a:cs typeface="Calibri"/>
              </a:rPr>
              <a:t>Think about human factors and how they can affect your practise.</a:t>
            </a:r>
          </a:p>
          <a:p>
            <a:pPr marL="0" indent="0">
              <a:buNone/>
            </a:pPr>
            <a:r>
              <a:rPr lang="en-GB" sz="2400" i="1" dirty="0">
                <a:solidFill>
                  <a:srgbClr val="002060"/>
                </a:solidFill>
                <a:ea typeface="Calibri"/>
                <a:cs typeface="Calibri"/>
              </a:rPr>
              <a:t>If you have any medicines management issues, please feel free to contact the pharmacy team.</a:t>
            </a:r>
          </a:p>
          <a:p>
            <a:pPr marL="0" indent="0">
              <a:buNone/>
            </a:pPr>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1360157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85976" y="2217556"/>
            <a:ext cx="10486030" cy="4488489"/>
          </a:xfrm>
        </p:spPr>
        <p:txBody>
          <a:bodyPr vert="horz" lIns="91440" tIns="45720" rIns="91440" bIns="45720" rtlCol="0" anchor="ctr">
            <a:normAutofit/>
          </a:bodyPr>
          <a:lstStyle/>
          <a:p>
            <a:pPr marL="0" indent="0">
              <a:buNone/>
            </a:pPr>
            <a:r>
              <a:rPr lang="en-GB" sz="3600" b="1" dirty="0">
                <a:solidFill>
                  <a:srgbClr val="002060"/>
                </a:solidFill>
                <a:ea typeface="+mn-lt"/>
                <a:cs typeface="+mn-lt"/>
              </a:rPr>
              <a:t>Test your Knowledge</a:t>
            </a:r>
            <a:r>
              <a:rPr lang="en-GB" sz="3600" dirty="0">
                <a:solidFill>
                  <a:srgbClr val="002060"/>
                </a:solidFill>
                <a:ea typeface="+mn-lt"/>
                <a:cs typeface="+mn-lt"/>
              </a:rPr>
              <a:t> </a:t>
            </a:r>
            <a:endParaRPr lang="en-US" sz="3600">
              <a:solidFill>
                <a:srgbClr val="002060"/>
              </a:solidFill>
              <a:ea typeface="+mn-lt"/>
              <a:cs typeface="+mn-lt"/>
            </a:endParaRPr>
          </a:p>
          <a:p>
            <a:pPr marL="0" indent="0">
              <a:buNone/>
            </a:pPr>
            <a:r>
              <a:rPr lang="en-GB" sz="2400" dirty="0">
                <a:solidFill>
                  <a:srgbClr val="002060"/>
                </a:solidFill>
                <a:ea typeface="+mn-lt"/>
                <a:cs typeface="+mn-lt"/>
              </a:rPr>
              <a:t>The following questions are based on our Trust’s Medicines Management Policy and other policies relating to this training pack. </a:t>
            </a:r>
            <a:endParaRPr lang="en-US" sz="2400" dirty="0">
              <a:solidFill>
                <a:srgbClr val="002060"/>
              </a:solidFill>
              <a:ea typeface="+mn-lt"/>
              <a:cs typeface="+mn-lt"/>
            </a:endParaRPr>
          </a:p>
          <a:p>
            <a:pPr marL="0" indent="0">
              <a:buNone/>
            </a:pPr>
            <a:r>
              <a:rPr lang="en-GB" sz="2400" dirty="0">
                <a:solidFill>
                  <a:srgbClr val="002060"/>
                </a:solidFill>
                <a:ea typeface="+mn-lt"/>
                <a:cs typeface="+mn-lt"/>
              </a:rPr>
              <a:t>You should attempt all questions before checking your answers on slides 32-33</a:t>
            </a:r>
            <a:endParaRPr lang="en-US" sz="2400">
              <a:solidFill>
                <a:srgbClr val="002060"/>
              </a:solidFill>
              <a:ea typeface="+mn-lt"/>
              <a:cs typeface="+mn-lt"/>
            </a:endParaRPr>
          </a:p>
          <a:p>
            <a:pPr marL="0" indent="0">
              <a:buNone/>
            </a:pPr>
            <a:r>
              <a:rPr lang="en-GB" sz="2400" dirty="0">
                <a:solidFill>
                  <a:srgbClr val="002060"/>
                </a:solidFill>
                <a:ea typeface="+mn-lt"/>
                <a:cs typeface="+mn-lt"/>
              </a:rPr>
              <a:t>If you are unsure of any answers you can refer to the Policy on the Hub or discuss with your line manager.</a:t>
            </a:r>
            <a:r>
              <a:rPr lang="en-GB" dirty="0">
                <a:ea typeface="+mn-lt"/>
                <a:cs typeface="+mn-lt"/>
              </a:rPr>
              <a:t> </a:t>
            </a:r>
            <a:endParaRPr lang="en-US" dirty="0">
              <a:ea typeface="Calibri"/>
              <a:cs typeface="Calibri"/>
            </a:endParaRPr>
          </a:p>
        </p:txBody>
      </p:sp>
    </p:spTree>
    <p:extLst>
      <p:ext uri="{BB962C8B-B14F-4D97-AF65-F5344CB8AC3E}">
        <p14:creationId xmlns:p14="http://schemas.microsoft.com/office/powerpoint/2010/main" val="1757406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695863" y="1843744"/>
            <a:ext cx="10543539" cy="4704150"/>
          </a:xfrm>
        </p:spPr>
        <p:txBody>
          <a:bodyPr vert="horz" lIns="91440" tIns="45720" rIns="91440" bIns="45720" rtlCol="0" anchor="ctr">
            <a:normAutofit fontScale="85000" lnSpcReduction="20000"/>
          </a:bodyPr>
          <a:lstStyle/>
          <a:p>
            <a:pPr marL="0" indent="0">
              <a:buNone/>
            </a:pPr>
            <a:r>
              <a:rPr lang="en-GB" sz="3600" dirty="0">
                <a:solidFill>
                  <a:srgbClr val="002060"/>
                </a:solidFill>
                <a:ea typeface="Calibri"/>
                <a:cs typeface="Calibri"/>
              </a:rPr>
              <a:t>Contents</a:t>
            </a:r>
          </a:p>
          <a:p>
            <a:r>
              <a:rPr lang="en-GB" sz="1800" dirty="0">
                <a:solidFill>
                  <a:srgbClr val="002060"/>
                </a:solidFill>
                <a:ea typeface="Calibri"/>
                <a:cs typeface="Calibri"/>
              </a:rPr>
              <a:t>Learning outcomes</a:t>
            </a:r>
          </a:p>
          <a:p>
            <a:r>
              <a:rPr lang="en-GB" sz="1800" dirty="0">
                <a:solidFill>
                  <a:srgbClr val="002060"/>
                </a:solidFill>
                <a:ea typeface="Calibri"/>
                <a:cs typeface="Calibri"/>
              </a:rPr>
              <a:t>Why do we have a medicines management policy?</a:t>
            </a:r>
          </a:p>
          <a:p>
            <a:r>
              <a:rPr lang="en-GB" sz="1800" dirty="0">
                <a:solidFill>
                  <a:srgbClr val="002060"/>
                </a:solidFill>
                <a:ea typeface="Calibri"/>
                <a:cs typeface="Calibri"/>
              </a:rPr>
              <a:t>Importance of medicines management</a:t>
            </a:r>
          </a:p>
          <a:p>
            <a:r>
              <a:rPr lang="en-GB" sz="1800" dirty="0">
                <a:solidFill>
                  <a:srgbClr val="002060"/>
                </a:solidFill>
                <a:ea typeface="Calibri"/>
                <a:cs typeface="Calibri"/>
              </a:rPr>
              <a:t>Medication seen in Imaging</a:t>
            </a:r>
          </a:p>
          <a:p>
            <a:r>
              <a:rPr lang="en-GB" sz="1800" dirty="0">
                <a:solidFill>
                  <a:srgbClr val="002060"/>
                </a:solidFill>
                <a:ea typeface="Calibri"/>
                <a:cs typeface="Calibri"/>
              </a:rPr>
              <a:t>General Medication handling</a:t>
            </a:r>
          </a:p>
          <a:p>
            <a:r>
              <a:rPr lang="en-GB" sz="1800" dirty="0">
                <a:solidFill>
                  <a:srgbClr val="002060"/>
                </a:solidFill>
                <a:ea typeface="Calibri"/>
                <a:cs typeface="Calibri"/>
              </a:rPr>
              <a:t>Medical Gases</a:t>
            </a:r>
          </a:p>
          <a:p>
            <a:r>
              <a:rPr lang="en-GB" sz="1800" dirty="0">
                <a:solidFill>
                  <a:srgbClr val="002060"/>
                </a:solidFill>
                <a:ea typeface="Calibri"/>
                <a:cs typeface="Calibri"/>
              </a:rPr>
              <a:t>Allergy Status</a:t>
            </a:r>
          </a:p>
          <a:p>
            <a:r>
              <a:rPr lang="en-GB" sz="1800" dirty="0">
                <a:solidFill>
                  <a:srgbClr val="002060"/>
                </a:solidFill>
                <a:ea typeface="Calibri"/>
                <a:cs typeface="Calibri"/>
              </a:rPr>
              <a:t>Digital Temperature Monitoring</a:t>
            </a:r>
          </a:p>
          <a:p>
            <a:r>
              <a:rPr lang="en-GB" sz="1800" dirty="0">
                <a:solidFill>
                  <a:srgbClr val="002060"/>
                </a:solidFill>
                <a:ea typeface="Calibri"/>
                <a:cs typeface="Calibri"/>
              </a:rPr>
              <a:t>Patient Safety Alerts</a:t>
            </a:r>
          </a:p>
          <a:p>
            <a:r>
              <a:rPr lang="en-GB" sz="1800" dirty="0">
                <a:solidFill>
                  <a:srgbClr val="002060"/>
                </a:solidFill>
                <a:ea typeface="Calibri"/>
                <a:cs typeface="Calibri"/>
              </a:rPr>
              <a:t>Patient Group Directives</a:t>
            </a:r>
          </a:p>
          <a:p>
            <a:r>
              <a:rPr lang="en-GB" sz="1800" dirty="0">
                <a:solidFill>
                  <a:srgbClr val="002060"/>
                </a:solidFill>
                <a:ea typeface="Calibri"/>
                <a:cs typeface="Calibri"/>
              </a:rPr>
              <a:t>Incident Reporting</a:t>
            </a:r>
          </a:p>
          <a:p>
            <a:r>
              <a:rPr lang="en-GB" sz="1800" dirty="0">
                <a:solidFill>
                  <a:srgbClr val="002060"/>
                </a:solidFill>
                <a:ea typeface="Calibri"/>
                <a:cs typeface="Calibri"/>
              </a:rPr>
              <a:t>Gina's Story</a:t>
            </a:r>
          </a:p>
          <a:p>
            <a:r>
              <a:rPr lang="en-GB" sz="1800" dirty="0">
                <a:solidFill>
                  <a:srgbClr val="002060"/>
                </a:solidFill>
                <a:ea typeface="Calibri"/>
                <a:cs typeface="Calibri"/>
              </a:rPr>
              <a:t>Test Your Knowledge</a:t>
            </a:r>
          </a:p>
          <a:p>
            <a:r>
              <a:rPr lang="en-GB" sz="1800" dirty="0">
                <a:solidFill>
                  <a:srgbClr val="002060"/>
                </a:solidFill>
                <a:ea typeface="Calibri"/>
                <a:cs typeface="Calibri"/>
              </a:rPr>
              <a:t>Further Reading</a:t>
            </a:r>
          </a:p>
          <a:p>
            <a:endParaRPr lang="en-GB">
              <a:solidFill>
                <a:srgbClr val="000000"/>
              </a:solidFill>
              <a:ea typeface="Calibri"/>
              <a:cs typeface="Calibri"/>
            </a:endParaRPr>
          </a:p>
        </p:txBody>
      </p:sp>
      <p:pic>
        <p:nvPicPr>
          <p:cNvPr id="2" name="Picture 1" descr="PGH Student seminar - Medicines management Tickets, Tue 1 Aug 2023 at 09:00  | Eventbrite">
            <a:extLst>
              <a:ext uri="{FF2B5EF4-FFF2-40B4-BE49-F238E27FC236}">
                <a16:creationId xmlns:a16="http://schemas.microsoft.com/office/drawing/2014/main" id="{640E891C-E5D6-C6EB-A265-56584E78E99E}"/>
              </a:ext>
            </a:extLst>
          </p:cNvPr>
          <p:cNvPicPr>
            <a:picLocks noChangeAspect="1"/>
          </p:cNvPicPr>
          <p:nvPr/>
        </p:nvPicPr>
        <p:blipFill>
          <a:blip r:embed="rId3"/>
          <a:stretch>
            <a:fillRect/>
          </a:stretch>
        </p:blipFill>
        <p:spPr>
          <a:xfrm>
            <a:off x="6694099" y="2901351"/>
            <a:ext cx="3979652" cy="1989826"/>
          </a:xfrm>
          <a:prstGeom prst="rect">
            <a:avLst/>
          </a:prstGeom>
        </p:spPr>
      </p:pic>
    </p:spTree>
    <p:extLst>
      <p:ext uri="{BB962C8B-B14F-4D97-AF65-F5344CB8AC3E}">
        <p14:creationId xmlns:p14="http://schemas.microsoft.com/office/powerpoint/2010/main" val="3940471017"/>
      </p:ext>
    </p:extLst>
  </p:cSld>
  <p:clrMapOvr>
    <a:masterClrMapping/>
  </p:clrMapOvr>
  <p:extLst>
    <p:ext uri="{6950BFC3-D8DA-4A85-94F7-54DA5524770B}">
      <p188:commentRel xmlns:p188="http://schemas.microsoft.com/office/powerpoint/2018/8/main" r:id="rId2"/>
    </p:ext>
  </p:extLs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307674" y="-154708"/>
            <a:ext cx="10486030" cy="6472564"/>
          </a:xfrm>
        </p:spPr>
        <p:txBody>
          <a:bodyPr vert="horz" lIns="91440" tIns="45720" rIns="91440" bIns="45720" rtlCol="0" anchor="ctr">
            <a:normAutofit/>
          </a:bodyPr>
          <a:lstStyle/>
          <a:p>
            <a:pPr marL="514350" indent="-514350">
              <a:buAutoNum type="arabicPeriod"/>
            </a:pPr>
            <a:endParaRPr lang="en-GB" dirty="0">
              <a:ea typeface="+mn-lt"/>
              <a:cs typeface="+mn-lt"/>
            </a:endParaRPr>
          </a:p>
          <a:p>
            <a:pPr marL="514350" indent="-514350">
              <a:buAutoNum type="arabicPeriod"/>
            </a:pPr>
            <a:endParaRPr lang="en-GB" sz="1800" dirty="0">
              <a:ea typeface="+mn-lt"/>
              <a:cs typeface="+mn-lt"/>
            </a:endParaRPr>
          </a:p>
          <a:p>
            <a:pPr marL="0" indent="0">
              <a:buNone/>
            </a:pPr>
            <a:endParaRPr lang="en-GB" sz="1800" dirty="0">
              <a:ea typeface="+mn-lt"/>
              <a:cs typeface="+mn-lt"/>
            </a:endParaRPr>
          </a:p>
          <a:p>
            <a:pPr marL="514350" indent="-514350">
              <a:buAutoNum type="arabicPeriod"/>
            </a:pPr>
            <a:endParaRPr lang="en-GB" sz="2400" dirty="0">
              <a:ea typeface="+mn-lt"/>
              <a:cs typeface="+mn-lt"/>
            </a:endParaRPr>
          </a:p>
          <a:p>
            <a:pPr>
              <a:buFont typeface="Wingdings" panose="020B0604020202020204" pitchFamily="34" charset="0"/>
              <a:buChar char="Ø"/>
            </a:pPr>
            <a:r>
              <a:rPr lang="en-GB" sz="2400" dirty="0">
                <a:solidFill>
                  <a:srgbClr val="002060"/>
                </a:solidFill>
                <a:ea typeface="+mn-lt"/>
                <a:cs typeface="+mn-lt"/>
              </a:rPr>
              <a:t>1 - Different batches of medication can be stored in the same container? True/False</a:t>
            </a:r>
            <a:endParaRPr lang="en-US" sz="2400">
              <a:solidFill>
                <a:srgbClr val="002060"/>
              </a:solidFill>
              <a:ea typeface="+mn-lt"/>
              <a:cs typeface="+mn-lt"/>
            </a:endParaRPr>
          </a:p>
          <a:p>
            <a:pPr>
              <a:buFont typeface="Wingdings" panose="020B0604020202020204" pitchFamily="34" charset="0"/>
              <a:buChar char="Ø"/>
            </a:pPr>
            <a:r>
              <a:rPr lang="en-GB" sz="2400" dirty="0">
                <a:solidFill>
                  <a:srgbClr val="002060"/>
                </a:solidFill>
                <a:ea typeface="+mn-lt"/>
                <a:cs typeface="+mn-lt"/>
              </a:rPr>
              <a:t>2 - Injections can be stored with oral liquids? True/False</a:t>
            </a:r>
            <a:endParaRPr lang="en-US" sz="2400" dirty="0">
              <a:solidFill>
                <a:srgbClr val="002060"/>
              </a:solidFill>
              <a:ea typeface="+mn-lt"/>
              <a:cs typeface="+mn-lt"/>
            </a:endParaRPr>
          </a:p>
          <a:p>
            <a:pPr>
              <a:buFont typeface="Wingdings" panose="020B0604020202020204" pitchFamily="34" charset="0"/>
              <a:buChar char="Ø"/>
            </a:pPr>
            <a:r>
              <a:rPr lang="en-GB" sz="2400" dirty="0">
                <a:solidFill>
                  <a:srgbClr val="002060"/>
                </a:solidFill>
                <a:ea typeface="+mn-lt"/>
                <a:cs typeface="+mn-lt"/>
              </a:rPr>
              <a:t>3 - Good medicines management can reduce waste? True/False</a:t>
            </a:r>
            <a:endParaRPr lang="en-US" sz="2400" dirty="0">
              <a:solidFill>
                <a:srgbClr val="002060"/>
              </a:solidFill>
              <a:ea typeface="+mn-lt"/>
              <a:cs typeface="+mn-lt"/>
            </a:endParaRPr>
          </a:p>
          <a:p>
            <a:pPr>
              <a:buFont typeface="Wingdings" panose="020B0604020202020204" pitchFamily="34" charset="0"/>
              <a:buChar char="Ø"/>
            </a:pPr>
            <a:r>
              <a:rPr lang="en-GB" sz="2400" dirty="0">
                <a:solidFill>
                  <a:srgbClr val="002060"/>
                </a:solidFill>
                <a:ea typeface="+mn-lt"/>
                <a:cs typeface="+mn-lt"/>
              </a:rPr>
              <a:t>4 - Digi lock codes must be changed every 6 months - True/False</a:t>
            </a:r>
            <a:endParaRPr lang="en-US" sz="2400" dirty="0">
              <a:solidFill>
                <a:srgbClr val="002060"/>
              </a:solidFill>
              <a:ea typeface="+mn-lt"/>
              <a:cs typeface="+mn-lt"/>
            </a:endParaRPr>
          </a:p>
          <a:p>
            <a:pPr>
              <a:buFont typeface="Wingdings" panose="020B0604020202020204" pitchFamily="34" charset="0"/>
              <a:buChar char="Ø"/>
            </a:pPr>
            <a:r>
              <a:rPr lang="en-GB" sz="2400" dirty="0">
                <a:solidFill>
                  <a:srgbClr val="002060"/>
                </a:solidFill>
                <a:ea typeface="+mn-lt"/>
                <a:cs typeface="+mn-lt"/>
              </a:rPr>
              <a:t>5 - It is acceptable practice to administer medication without an allergy status on the drug chart/EPMA system. True/False</a:t>
            </a:r>
            <a:endParaRPr lang="en-US" sz="2400">
              <a:solidFill>
                <a:srgbClr val="002060"/>
              </a:solidFill>
              <a:ea typeface="Calibri"/>
              <a:cs typeface="Calibri"/>
            </a:endParaRPr>
          </a:p>
        </p:txBody>
      </p:sp>
    </p:spTree>
    <p:extLst>
      <p:ext uri="{BB962C8B-B14F-4D97-AF65-F5344CB8AC3E}">
        <p14:creationId xmlns:p14="http://schemas.microsoft.com/office/powerpoint/2010/main" val="3183794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endParaRPr lang="en-US">
              <a:ea typeface="Calibri" panose="020F0502020204030204"/>
              <a:cs typeface="Calibri" panose="020F0502020204030204"/>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307674" y="-154708"/>
            <a:ext cx="10486030" cy="6472564"/>
          </a:xfrm>
        </p:spPr>
        <p:txBody>
          <a:bodyPr vert="horz" lIns="91440" tIns="45720" rIns="91440" bIns="45720" rtlCol="0" anchor="ctr">
            <a:normAutofit/>
          </a:bodyPr>
          <a:lstStyle/>
          <a:p>
            <a:pPr marL="514350" indent="-514350">
              <a:buAutoNum type="arabicPeriod"/>
            </a:pPr>
            <a:endParaRPr lang="en-GB" dirty="0">
              <a:ea typeface="+mn-lt"/>
              <a:cs typeface="+mn-lt"/>
            </a:endParaRPr>
          </a:p>
          <a:p>
            <a:pPr marL="514350" indent="-514350">
              <a:buAutoNum type="arabicPeriod"/>
            </a:pPr>
            <a:endParaRPr lang="en-GB" sz="1800" dirty="0">
              <a:ea typeface="+mn-lt"/>
              <a:cs typeface="+mn-lt"/>
            </a:endParaRPr>
          </a:p>
          <a:p>
            <a:pPr marL="0" indent="0">
              <a:buNone/>
            </a:pPr>
            <a:endParaRPr lang="en-GB" sz="1800" dirty="0">
              <a:ea typeface="+mn-lt"/>
              <a:cs typeface="+mn-lt"/>
            </a:endParaRPr>
          </a:p>
          <a:p>
            <a:pPr marL="514350" indent="-514350">
              <a:buAutoNum type="arabicPeriod"/>
            </a:pPr>
            <a:endParaRPr lang="en-GB" sz="2400" dirty="0">
              <a:ea typeface="+mn-lt"/>
              <a:cs typeface="+mn-lt"/>
            </a:endParaRPr>
          </a:p>
          <a:p>
            <a:pPr>
              <a:buFont typeface="Wingdings" panose="020B0604020202020204" pitchFamily="34" charset="0"/>
              <a:buChar char="Ø"/>
            </a:pPr>
            <a:r>
              <a:rPr lang="en-GB" sz="2400" dirty="0">
                <a:solidFill>
                  <a:srgbClr val="002060"/>
                </a:solidFill>
                <a:ea typeface="+mn-lt"/>
                <a:cs typeface="+mn-lt"/>
              </a:rPr>
              <a:t>6 - Refrigerated medicinal products must stored between 2-8°C True/False</a:t>
            </a:r>
          </a:p>
          <a:p>
            <a:pPr>
              <a:buFont typeface="Wingdings" panose="020B0604020202020204" pitchFamily="34" charset="0"/>
              <a:buChar char="Ø"/>
            </a:pPr>
            <a:r>
              <a:rPr lang="en-GB" sz="2400" dirty="0">
                <a:solidFill>
                  <a:srgbClr val="002060"/>
                </a:solidFill>
                <a:ea typeface="Calibri"/>
                <a:cs typeface="Calibri"/>
              </a:rPr>
              <a:t>7 - Registered staff not employed by DGFT (i.e. Locum staff or Cobalt) can work under the Trusts PGDs  True/False</a:t>
            </a:r>
          </a:p>
          <a:p>
            <a:pPr>
              <a:buFont typeface="Wingdings" panose="020B0604020202020204" pitchFamily="34" charset="0"/>
              <a:buChar char="Ø"/>
            </a:pPr>
            <a:r>
              <a:rPr lang="en-GB" sz="2400" dirty="0">
                <a:solidFill>
                  <a:srgbClr val="002060"/>
                </a:solidFill>
                <a:ea typeface="Calibri"/>
                <a:cs typeface="Calibri"/>
              </a:rPr>
              <a:t>8 - If a member of staff changes their name, they must update the authorisation to practice PGD paperwork immediately. True/False</a:t>
            </a:r>
          </a:p>
          <a:p>
            <a:pPr>
              <a:buFont typeface="Wingdings" panose="020B0604020202020204" pitchFamily="34" charset="0"/>
              <a:buChar char="Ø"/>
            </a:pPr>
            <a:r>
              <a:rPr lang="en-GB" sz="2400" dirty="0">
                <a:solidFill>
                  <a:srgbClr val="002060"/>
                </a:solidFill>
                <a:ea typeface="Calibri"/>
                <a:cs typeface="Calibri"/>
              </a:rPr>
              <a:t>9 -  Only senior managers can report and incident/error on the Datix system True/False</a:t>
            </a:r>
          </a:p>
          <a:p>
            <a:pPr>
              <a:buFont typeface="Wingdings" panose="020B0604020202020204" pitchFamily="34" charset="0"/>
              <a:buChar char="Ø"/>
            </a:pPr>
            <a:r>
              <a:rPr lang="en-GB" sz="2400" dirty="0">
                <a:solidFill>
                  <a:srgbClr val="002060"/>
                </a:solidFill>
                <a:ea typeface="Calibri"/>
                <a:cs typeface="Calibri"/>
              </a:rPr>
              <a:t>10 - Human factors can influence medicines management? True/False</a:t>
            </a:r>
          </a:p>
          <a:p>
            <a:pPr marL="0" indent="0">
              <a:buNone/>
            </a:pPr>
            <a:endParaRPr lang="en-GB" sz="2400" dirty="0">
              <a:solidFill>
                <a:srgbClr val="002060"/>
              </a:solidFill>
              <a:ea typeface="Calibri"/>
              <a:cs typeface="Calibri"/>
            </a:endParaRPr>
          </a:p>
        </p:txBody>
      </p:sp>
    </p:spTree>
    <p:extLst>
      <p:ext uri="{BB962C8B-B14F-4D97-AF65-F5344CB8AC3E}">
        <p14:creationId xmlns:p14="http://schemas.microsoft.com/office/powerpoint/2010/main" val="4240001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1656839"/>
            <a:ext cx="9105804" cy="4430980"/>
          </a:xfrm>
        </p:spPr>
        <p:txBody>
          <a:bodyPr vert="horz" lIns="91440" tIns="45720" rIns="91440" bIns="45720" rtlCol="0" anchor="ctr">
            <a:normAutofit/>
          </a:bodyPr>
          <a:lstStyle/>
          <a:p>
            <a:pPr marL="0" indent="0">
              <a:buNone/>
            </a:pPr>
            <a:r>
              <a:rPr lang="en-GB" sz="3200" b="1" dirty="0">
                <a:solidFill>
                  <a:srgbClr val="002060"/>
                </a:solidFill>
                <a:ea typeface="+mn-lt"/>
                <a:cs typeface="+mn-lt"/>
              </a:rPr>
              <a:t>Answers </a:t>
            </a:r>
            <a:endParaRPr lang="en-US" b="1">
              <a:solidFill>
                <a:srgbClr val="002060"/>
              </a:solidFill>
              <a:ea typeface="+mn-lt"/>
              <a:cs typeface="+mn-lt"/>
            </a:endParaRPr>
          </a:p>
          <a:p>
            <a:pPr>
              <a:buFont typeface="Wingdings" panose="020B0604020202020204" pitchFamily="34" charset="0"/>
              <a:buChar char="ü"/>
            </a:pPr>
            <a:r>
              <a:rPr lang="en-US" sz="1800" dirty="0">
                <a:solidFill>
                  <a:srgbClr val="002060"/>
                </a:solidFill>
                <a:ea typeface="Calibri"/>
                <a:cs typeface="Calibri"/>
              </a:rPr>
              <a:t>1 - False </a:t>
            </a:r>
            <a:r>
              <a:rPr lang="en-US" sz="1800" dirty="0">
                <a:solidFill>
                  <a:srgbClr val="002060"/>
                </a:solidFill>
                <a:ea typeface="+mn-lt"/>
                <a:cs typeface="+mn-lt"/>
              </a:rPr>
              <a:t>All medicines, including intravenous fluids and frequently used small volume injections in ampoules (such as dental cartridges, sodium chloride 0.9% and water for injection) are stored in their original packaging and not loose or decanted.</a:t>
            </a:r>
            <a:endParaRPr lang="en-US" sz="1800">
              <a:solidFill>
                <a:srgbClr val="002060"/>
              </a:solidFill>
              <a:ea typeface="+mn-lt"/>
              <a:cs typeface="+mn-lt"/>
            </a:endParaRPr>
          </a:p>
          <a:p>
            <a:pPr>
              <a:buFont typeface="Wingdings" panose="020B0604020202020204" pitchFamily="34" charset="0"/>
              <a:buChar char="ü"/>
            </a:pPr>
            <a:r>
              <a:rPr lang="en-US" sz="1800" dirty="0">
                <a:solidFill>
                  <a:srgbClr val="002060"/>
                </a:solidFill>
                <a:ea typeface="+mn-lt"/>
                <a:cs typeface="+mn-lt"/>
              </a:rPr>
              <a:t>2 - False- Medicines with differing routes/methods of administration, or which look alike/sound alike are stored separately or segregated to </a:t>
            </a:r>
            <a:r>
              <a:rPr lang="en-US" sz="1800" err="1">
                <a:solidFill>
                  <a:srgbClr val="002060"/>
                </a:solidFill>
                <a:ea typeface="+mn-lt"/>
                <a:cs typeface="+mn-lt"/>
              </a:rPr>
              <a:t>minimise</a:t>
            </a:r>
            <a:r>
              <a:rPr lang="en-US" sz="1800" dirty="0">
                <a:solidFill>
                  <a:srgbClr val="002060"/>
                </a:solidFill>
                <a:ea typeface="+mn-lt"/>
                <a:cs typeface="+mn-lt"/>
              </a:rPr>
              <a:t> selection errors</a:t>
            </a:r>
          </a:p>
          <a:p>
            <a:pPr>
              <a:buFont typeface="Wingdings" panose="020B0604020202020204" pitchFamily="34" charset="0"/>
              <a:buChar char="ü"/>
            </a:pPr>
            <a:r>
              <a:rPr lang="en-US" sz="1800" dirty="0">
                <a:solidFill>
                  <a:srgbClr val="002060"/>
                </a:solidFill>
                <a:ea typeface="Calibri"/>
                <a:cs typeface="Calibri"/>
              </a:rPr>
              <a:t>3 - True - </a:t>
            </a:r>
            <a:r>
              <a:rPr lang="en-US" sz="1800" dirty="0">
                <a:solidFill>
                  <a:srgbClr val="002060"/>
                </a:solidFill>
                <a:ea typeface="+mn-lt"/>
                <a:cs typeface="+mn-lt"/>
              </a:rPr>
              <a:t>Reducing unnecessary dispensing and supply of medicines is an important way of reducing waste.</a:t>
            </a:r>
          </a:p>
          <a:p>
            <a:pPr>
              <a:buFont typeface="Wingdings" panose="020B0604020202020204" pitchFamily="34" charset="0"/>
              <a:buChar char="ü"/>
            </a:pPr>
            <a:r>
              <a:rPr lang="en-US" sz="1800" dirty="0">
                <a:solidFill>
                  <a:srgbClr val="002060"/>
                </a:solidFill>
                <a:ea typeface="Calibri"/>
                <a:cs typeface="Calibri"/>
              </a:rPr>
              <a:t>4 - True – All Digi locks must have the codes changed every six months.  Codes can also be changed sooner if there has been a breach in the identification of the number.</a:t>
            </a:r>
          </a:p>
          <a:p>
            <a:pPr>
              <a:buFont typeface="Wingdings" panose="020B0604020202020204" pitchFamily="34" charset="0"/>
              <a:buChar char="ü"/>
            </a:pPr>
            <a:r>
              <a:rPr lang="en-US" sz="1800" dirty="0">
                <a:solidFill>
                  <a:srgbClr val="002060"/>
                </a:solidFill>
                <a:ea typeface="Calibri"/>
                <a:cs typeface="Calibri"/>
              </a:rPr>
              <a:t>5 - False - </a:t>
            </a:r>
            <a:r>
              <a:rPr lang="en-US" sz="1800" dirty="0">
                <a:solidFill>
                  <a:srgbClr val="002060"/>
                </a:solidFill>
                <a:ea typeface="+mn-lt"/>
                <a:cs typeface="+mn-lt"/>
              </a:rPr>
              <a:t>Medicines must not be administered unless the allergy status information is completed</a:t>
            </a:r>
            <a:endParaRPr lang="en-US" sz="1800" dirty="0">
              <a:solidFill>
                <a:srgbClr val="002060"/>
              </a:solidFill>
              <a:ea typeface="Calibri"/>
              <a:cs typeface="Calibri"/>
            </a:endParaRPr>
          </a:p>
        </p:txBody>
      </p:sp>
    </p:spTree>
    <p:extLst>
      <p:ext uri="{BB962C8B-B14F-4D97-AF65-F5344CB8AC3E}">
        <p14:creationId xmlns:p14="http://schemas.microsoft.com/office/powerpoint/2010/main" val="6692716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a:buChar char="•"/>
            </a:pPr>
            <a:endParaRPr lang="en-US">
              <a:ea typeface="Calibri" panose="020F0502020204030204"/>
              <a:cs typeface="Calibri" panose="020F0502020204030204"/>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1656839"/>
            <a:ext cx="9105804" cy="4430980"/>
          </a:xfrm>
        </p:spPr>
        <p:txBody>
          <a:bodyPr vert="horz" lIns="91440" tIns="45720" rIns="91440" bIns="45720" rtlCol="0" anchor="ctr">
            <a:normAutofit/>
          </a:bodyPr>
          <a:lstStyle/>
          <a:p>
            <a:pPr marL="0" indent="0">
              <a:buNone/>
            </a:pPr>
            <a:r>
              <a:rPr lang="en-GB" sz="3200" dirty="0">
                <a:solidFill>
                  <a:srgbClr val="002060"/>
                </a:solidFill>
                <a:ea typeface="+mn-lt"/>
                <a:cs typeface="+mn-lt"/>
              </a:rPr>
              <a:t>Answers </a:t>
            </a:r>
            <a:endParaRPr lang="en-US">
              <a:solidFill>
                <a:srgbClr val="002060"/>
              </a:solidFill>
              <a:ea typeface="+mn-lt"/>
              <a:cs typeface="+mn-lt"/>
            </a:endParaRPr>
          </a:p>
          <a:p>
            <a:pPr>
              <a:buFont typeface="Wingdings" panose="020B0604020202020204" pitchFamily="34" charset="0"/>
              <a:buChar char="ü"/>
            </a:pPr>
            <a:r>
              <a:rPr lang="en-US" sz="1800" dirty="0">
                <a:solidFill>
                  <a:srgbClr val="002060"/>
                </a:solidFill>
                <a:ea typeface="Calibri"/>
                <a:cs typeface="Calibri"/>
              </a:rPr>
              <a:t> 6 -True - As per national guidelines and Trust policy all refrigerated medicinal products must  be stored between </a:t>
            </a:r>
            <a:r>
              <a:rPr lang="en-US" sz="1800" dirty="0">
                <a:solidFill>
                  <a:srgbClr val="002060"/>
                </a:solidFill>
                <a:ea typeface="+mn-lt"/>
                <a:cs typeface="+mn-lt"/>
              </a:rPr>
              <a:t>2-8°C.</a:t>
            </a:r>
          </a:p>
          <a:p>
            <a:pPr>
              <a:buFont typeface="Wingdings" panose="020B0604020202020204" pitchFamily="34" charset="0"/>
              <a:buChar char="ü"/>
            </a:pPr>
            <a:r>
              <a:rPr lang="en-US" sz="1800" dirty="0">
                <a:solidFill>
                  <a:srgbClr val="002060"/>
                </a:solidFill>
                <a:ea typeface="Calibri"/>
                <a:cs typeface="Calibri"/>
              </a:rPr>
              <a:t>7 - False - As per Trust PGD policy staff must have a current contract of employment with   DGFT.</a:t>
            </a:r>
          </a:p>
          <a:p>
            <a:pPr>
              <a:buFont typeface="Wingdings" panose="020B0604020202020204" pitchFamily="34" charset="0"/>
              <a:buChar char="ü"/>
            </a:pPr>
            <a:r>
              <a:rPr lang="en-US" sz="1800" dirty="0">
                <a:solidFill>
                  <a:srgbClr val="002060"/>
                </a:solidFill>
                <a:ea typeface="+mn-lt"/>
                <a:cs typeface="+mn-lt"/>
              </a:rPr>
              <a:t>8 - True - It is the approved practitioner’s responsibility to ensure a new specimen signature is immediately supplied if there is any change of name and the master ‘</a:t>
            </a:r>
            <a:r>
              <a:rPr lang="en-US" sz="1800" err="1">
                <a:solidFill>
                  <a:srgbClr val="002060"/>
                </a:solidFill>
                <a:ea typeface="+mn-lt"/>
                <a:cs typeface="+mn-lt"/>
              </a:rPr>
              <a:t>Authorisation</a:t>
            </a:r>
            <a:r>
              <a:rPr lang="en-US" sz="1800" dirty="0">
                <a:solidFill>
                  <a:srgbClr val="002060"/>
                </a:solidFill>
                <a:ea typeface="+mn-lt"/>
                <a:cs typeface="+mn-lt"/>
              </a:rPr>
              <a:t>' to practice under a Patient Group Direction’ form is updated.</a:t>
            </a:r>
          </a:p>
          <a:p>
            <a:pPr>
              <a:buFont typeface="Wingdings" panose="020B0604020202020204" pitchFamily="34" charset="0"/>
              <a:buChar char="ü"/>
            </a:pPr>
            <a:r>
              <a:rPr lang="en-US" sz="1800" dirty="0">
                <a:solidFill>
                  <a:srgbClr val="002060"/>
                </a:solidFill>
                <a:ea typeface="+mn-lt"/>
                <a:cs typeface="+mn-lt"/>
              </a:rPr>
              <a:t>9 - False - All staff regardless of position, title, occupation etc. has a responsibility to identify,  act upon and report incidents/near-misses which they have witnessed or been involved in. </a:t>
            </a:r>
          </a:p>
          <a:p>
            <a:pPr>
              <a:buFont typeface="Wingdings" panose="020B0604020202020204" pitchFamily="34" charset="0"/>
              <a:buChar char="ü"/>
            </a:pPr>
            <a:r>
              <a:rPr lang="en-US" sz="1800" dirty="0">
                <a:solidFill>
                  <a:srgbClr val="002060"/>
                </a:solidFill>
                <a:ea typeface="+mn-lt"/>
                <a:cs typeface="+mn-lt"/>
              </a:rPr>
              <a:t>10 - True - Emotional stress, lack of motivation, high workload, poor communication, and missed patient information on the information system, are examples of the human factors contributing to medication errors.</a:t>
            </a:r>
          </a:p>
        </p:txBody>
      </p:sp>
    </p:spTree>
    <p:extLst>
      <p:ext uri="{BB962C8B-B14F-4D97-AF65-F5344CB8AC3E}">
        <p14:creationId xmlns:p14="http://schemas.microsoft.com/office/powerpoint/2010/main" val="8509505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9105804" cy="3769622"/>
          </a:xfrm>
        </p:spPr>
        <p:txBody>
          <a:bodyPr vert="horz" lIns="91440" tIns="45720" rIns="91440" bIns="45720" rtlCol="0" anchor="ctr">
            <a:normAutofit fontScale="77500" lnSpcReduction="20000"/>
          </a:bodyPr>
          <a:lstStyle/>
          <a:p>
            <a:pPr marL="0" indent="0">
              <a:buNone/>
            </a:pPr>
            <a:r>
              <a:rPr lang="en-GB" sz="3200" dirty="0">
                <a:solidFill>
                  <a:srgbClr val="002060"/>
                </a:solidFill>
                <a:ea typeface="+mn-lt"/>
                <a:cs typeface="+mn-lt"/>
              </a:rPr>
              <a:t>Further reading :</a:t>
            </a:r>
            <a:endParaRPr lang="en-US" dirty="0"/>
          </a:p>
          <a:p>
            <a:pPr marL="0" indent="0">
              <a:buNone/>
            </a:pPr>
            <a:endParaRPr lang="en-GB" sz="3200" dirty="0">
              <a:solidFill>
                <a:srgbClr val="002060"/>
              </a:solidFill>
              <a:ea typeface="+mn-lt"/>
              <a:cs typeface="+mn-lt"/>
            </a:endParaRPr>
          </a:p>
          <a:p>
            <a:pPr marL="0" indent="0">
              <a:buNone/>
            </a:pPr>
            <a:r>
              <a:rPr lang="en-GB" sz="2000" dirty="0">
                <a:solidFill>
                  <a:srgbClr val="002060"/>
                </a:solidFill>
                <a:ea typeface="+mn-lt"/>
                <a:cs typeface="+mn-lt"/>
              </a:rPr>
              <a:t>The Medicines Management Policy:</a:t>
            </a:r>
            <a:endParaRPr lang="en-US" sz="2000" dirty="0">
              <a:solidFill>
                <a:srgbClr val="000000"/>
              </a:solidFill>
              <a:ea typeface="+mn-lt"/>
              <a:cs typeface="+mn-lt"/>
            </a:endParaRPr>
          </a:p>
          <a:p>
            <a:pPr marL="0" indent="0">
              <a:buNone/>
            </a:pPr>
            <a:r>
              <a:rPr lang="en-GB" sz="2000" dirty="0">
                <a:solidFill>
                  <a:srgbClr val="002060"/>
                </a:solidFill>
                <a:ea typeface="+mn-lt"/>
                <a:cs typeface="+mn-lt"/>
                <a:hlinkClick r:id="rId2"/>
              </a:rPr>
              <a:t>Medicines Management Policy.pdf</a:t>
            </a:r>
            <a:endParaRPr lang="en-GB" sz="2000">
              <a:solidFill>
                <a:srgbClr val="002060"/>
              </a:solidFill>
              <a:ea typeface="Calibri"/>
              <a:cs typeface="Calibri"/>
            </a:endParaRPr>
          </a:p>
          <a:p>
            <a:pPr marL="0" indent="0">
              <a:buNone/>
            </a:pPr>
            <a:r>
              <a:rPr lang="en-GB" sz="2000" dirty="0">
                <a:solidFill>
                  <a:srgbClr val="002060"/>
                </a:solidFill>
                <a:ea typeface="Calibri"/>
                <a:cs typeface="Calibri"/>
              </a:rPr>
              <a:t>Digital Temperature Monitoring Policy:</a:t>
            </a:r>
          </a:p>
          <a:p>
            <a:pPr marL="0" indent="0">
              <a:buNone/>
            </a:pPr>
            <a:r>
              <a:rPr lang="en-GB" sz="2000" dirty="0">
                <a:solidFill>
                  <a:srgbClr val="002060"/>
                </a:solidFill>
                <a:ea typeface="+mn-lt"/>
                <a:cs typeface="+mn-lt"/>
                <a:hlinkClick r:id="rId3"/>
              </a:rPr>
              <a:t>Guideline Template</a:t>
            </a:r>
            <a:endParaRPr lang="en-GB" sz="2000">
              <a:solidFill>
                <a:srgbClr val="002060"/>
              </a:solidFill>
              <a:ea typeface="Calibri"/>
              <a:cs typeface="Calibri"/>
            </a:endParaRPr>
          </a:p>
          <a:p>
            <a:pPr marL="0" indent="0">
              <a:buNone/>
            </a:pPr>
            <a:r>
              <a:rPr lang="en-GB" sz="2000" dirty="0">
                <a:solidFill>
                  <a:srgbClr val="002060"/>
                </a:solidFill>
                <a:ea typeface="+mn-lt"/>
                <a:cs typeface="+mn-lt"/>
              </a:rPr>
              <a:t>PATIENT GROUP DIRECTION (PGD) DEVELOPMENT, IMPLEMENTATION AND REVIEW POLICY:</a:t>
            </a:r>
            <a:endParaRPr lang="en-GB" dirty="0"/>
          </a:p>
          <a:p>
            <a:pPr marL="0" indent="0">
              <a:buNone/>
            </a:pPr>
            <a:r>
              <a:rPr lang="en-GB" sz="2000" dirty="0">
                <a:solidFill>
                  <a:srgbClr val="002060"/>
                </a:solidFill>
                <a:ea typeface="+mn-lt"/>
                <a:cs typeface="+mn-lt"/>
                <a:hlinkClick r:id="rId4"/>
              </a:rPr>
              <a:t>Procedural Document Development Management Policy Template v7</a:t>
            </a:r>
            <a:endParaRPr lang="en-GB"/>
          </a:p>
          <a:p>
            <a:pPr marL="0" indent="0">
              <a:buNone/>
            </a:pPr>
            <a:r>
              <a:rPr lang="en-GB" sz="2000" dirty="0">
                <a:solidFill>
                  <a:srgbClr val="002060"/>
                </a:solidFill>
                <a:ea typeface="+mn-lt"/>
                <a:cs typeface="+mn-lt"/>
              </a:rPr>
              <a:t>INCIDENT REPORTING AND MANAGEMENT POLICY (INCLUDING SERIOUS INCIDENTS):</a:t>
            </a:r>
            <a:endParaRPr lang="en-GB" dirty="0"/>
          </a:p>
          <a:p>
            <a:pPr marL="0" indent="0">
              <a:buNone/>
            </a:pPr>
            <a:r>
              <a:rPr lang="en-GB" sz="2000" dirty="0">
                <a:solidFill>
                  <a:srgbClr val="002060"/>
                </a:solidFill>
                <a:ea typeface="+mn-lt"/>
                <a:cs typeface="+mn-lt"/>
                <a:hlinkClick r:id="rId5"/>
              </a:rPr>
              <a:t>Incident Reporting and Management Policy.pdf</a:t>
            </a:r>
            <a:endParaRPr lang="en-GB"/>
          </a:p>
          <a:p>
            <a:pPr marL="0" indent="0">
              <a:buNone/>
            </a:pPr>
            <a:r>
              <a:rPr lang="en-GB" sz="2000" dirty="0">
                <a:solidFill>
                  <a:srgbClr val="002060"/>
                </a:solidFill>
                <a:ea typeface="Calibri"/>
                <a:cs typeface="Calibri"/>
              </a:rPr>
              <a:t>Patient Identification Policy</a:t>
            </a:r>
          </a:p>
          <a:p>
            <a:pPr marL="0" indent="0">
              <a:buNone/>
            </a:pPr>
            <a:r>
              <a:rPr lang="en-GB" sz="2000" dirty="0">
                <a:solidFill>
                  <a:srgbClr val="002060"/>
                </a:solidFill>
                <a:ea typeface="+mn-lt"/>
                <a:cs typeface="+mn-lt"/>
                <a:hlinkClick r:id="rId6"/>
              </a:rPr>
              <a:t>Policy Template</a:t>
            </a:r>
            <a:endParaRPr lang="en-GB"/>
          </a:p>
          <a:p>
            <a:pPr marL="0" indent="0">
              <a:buNone/>
            </a:pPr>
            <a:endParaRPr lang="en-GB" sz="2000" dirty="0">
              <a:solidFill>
                <a:srgbClr val="002060"/>
              </a:solidFill>
              <a:ea typeface="+mn-lt"/>
              <a:cs typeface="+mn-lt"/>
            </a:endParaRPr>
          </a:p>
          <a:p>
            <a:pPr marL="0" indent="0">
              <a:buNone/>
            </a:pPr>
            <a:endParaRPr lang="en-GB" sz="2000" dirty="0">
              <a:solidFill>
                <a:srgbClr val="002060"/>
              </a:solidFill>
              <a:ea typeface="Calibri"/>
              <a:cs typeface="Calibri"/>
            </a:endParaRPr>
          </a:p>
          <a:p>
            <a:pPr marL="0" indent="0">
              <a:buNone/>
            </a:pPr>
            <a:endParaRPr lang="en-GB" sz="3200">
              <a:ea typeface="Calibri"/>
              <a:cs typeface="Calibri"/>
            </a:endParaRPr>
          </a:p>
        </p:txBody>
      </p:sp>
    </p:spTree>
    <p:extLst>
      <p:ext uri="{BB962C8B-B14F-4D97-AF65-F5344CB8AC3E}">
        <p14:creationId xmlns:p14="http://schemas.microsoft.com/office/powerpoint/2010/main" val="19401484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9105804" cy="3769622"/>
          </a:xfrm>
        </p:spPr>
        <p:txBody>
          <a:bodyPr vert="horz" lIns="91440" tIns="45720" rIns="91440" bIns="45720" rtlCol="0" anchor="ctr">
            <a:normAutofit fontScale="92500" lnSpcReduction="10000"/>
          </a:bodyPr>
          <a:lstStyle/>
          <a:p>
            <a:pPr marL="0" indent="0">
              <a:buNone/>
            </a:pPr>
            <a:r>
              <a:rPr lang="en-GB" sz="3200" b="1" dirty="0">
                <a:solidFill>
                  <a:srgbClr val="002060"/>
                </a:solidFill>
                <a:ea typeface="+mn-lt"/>
                <a:cs typeface="+mn-lt"/>
              </a:rPr>
              <a:t>Next steps… </a:t>
            </a:r>
            <a:endParaRPr lang="en-US" sz="3200" b="1" dirty="0">
              <a:solidFill>
                <a:srgbClr val="000000"/>
              </a:solidFill>
              <a:ea typeface="+mn-lt"/>
              <a:cs typeface="+mn-lt"/>
            </a:endParaRPr>
          </a:p>
          <a:p>
            <a:pPr marL="0" indent="0">
              <a:buNone/>
            </a:pPr>
            <a:r>
              <a:rPr lang="en-GB" sz="3200" dirty="0">
                <a:solidFill>
                  <a:srgbClr val="002060"/>
                </a:solidFill>
                <a:ea typeface="+mn-lt"/>
                <a:cs typeface="+mn-lt"/>
              </a:rPr>
              <a:t>• If you have a question or concern about any medicines management issue please contact your line manager, team leader or Pharmacy </a:t>
            </a:r>
            <a:endParaRPr lang="en-US" sz="3200" dirty="0">
              <a:solidFill>
                <a:srgbClr val="000000"/>
              </a:solidFill>
              <a:ea typeface="+mn-lt"/>
              <a:cs typeface="+mn-lt"/>
            </a:endParaRPr>
          </a:p>
          <a:p>
            <a:pPr marL="0" indent="0">
              <a:buNone/>
            </a:pPr>
            <a:r>
              <a:rPr lang="en-GB" sz="3200" dirty="0">
                <a:solidFill>
                  <a:srgbClr val="002060"/>
                </a:solidFill>
                <a:ea typeface="+mn-lt"/>
                <a:cs typeface="+mn-lt"/>
              </a:rPr>
              <a:t>• Complete the declaration on the following slide that you have completed and understood the information provided in this self-directed learning package, then copy and paste </a:t>
            </a:r>
            <a:r>
              <a:rPr lang="en-GB" sz="3200">
                <a:solidFill>
                  <a:srgbClr val="002060"/>
                </a:solidFill>
                <a:ea typeface="+mn-lt"/>
                <a:cs typeface="+mn-lt"/>
              </a:rPr>
              <a:t>all</a:t>
            </a:r>
            <a:r>
              <a:rPr lang="en-GB" sz="3200" dirty="0">
                <a:solidFill>
                  <a:srgbClr val="002060"/>
                </a:solidFill>
                <a:ea typeface="+mn-lt"/>
                <a:cs typeface="+mn-lt"/>
              </a:rPr>
              <a:t> the information and email to dgft.learning@nhs.net</a:t>
            </a:r>
            <a:endParaRPr lang="en-US" sz="3200" dirty="0">
              <a:ea typeface="+mn-lt"/>
              <a:cs typeface="+mn-lt"/>
            </a:endParaRPr>
          </a:p>
          <a:p>
            <a:pPr marL="0" indent="0">
              <a:buNone/>
            </a:pPr>
            <a:endParaRPr lang="en-GB" sz="3200">
              <a:ea typeface="Calibri"/>
              <a:cs typeface="Calibri"/>
            </a:endParaRPr>
          </a:p>
        </p:txBody>
      </p:sp>
    </p:spTree>
    <p:extLst>
      <p:ext uri="{BB962C8B-B14F-4D97-AF65-F5344CB8AC3E}">
        <p14:creationId xmlns:p14="http://schemas.microsoft.com/office/powerpoint/2010/main" val="41228279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85976" y="2217556"/>
            <a:ext cx="10486030" cy="4488489"/>
          </a:xfrm>
        </p:spPr>
        <p:txBody>
          <a:bodyPr vert="horz" lIns="91440" tIns="45720" rIns="91440" bIns="45720" rtlCol="0" anchor="ctr">
            <a:normAutofit fontScale="92500" lnSpcReduction="10000"/>
          </a:bodyPr>
          <a:lstStyle/>
          <a:p>
            <a:pPr marL="0" indent="0">
              <a:buNone/>
            </a:pPr>
            <a:r>
              <a:rPr lang="en-GB" sz="2400" b="1" dirty="0">
                <a:solidFill>
                  <a:srgbClr val="002060"/>
                </a:solidFill>
                <a:ea typeface="Calibri"/>
                <a:cs typeface="Calibri"/>
              </a:rPr>
              <a:t>Contact learning and development</a:t>
            </a:r>
          </a:p>
          <a:p>
            <a:pPr marL="0" indent="0">
              <a:buNone/>
            </a:pPr>
            <a:r>
              <a:rPr lang="en-GB" sz="1800">
                <a:solidFill>
                  <a:srgbClr val="002060"/>
                </a:solidFill>
                <a:ea typeface="Calibri"/>
                <a:cs typeface="Calibri"/>
              </a:rPr>
              <a:t>Regarding</a:t>
            </a:r>
            <a:r>
              <a:rPr lang="en-GB" sz="1800" dirty="0">
                <a:solidFill>
                  <a:srgbClr val="002060"/>
                </a:solidFill>
                <a:ea typeface="Calibri"/>
                <a:cs typeface="Calibri"/>
              </a:rPr>
              <a:t> the "Medicines Management Training for Radiographers" I confirm that:</a:t>
            </a:r>
          </a:p>
          <a:p>
            <a:pPr marL="0" indent="0">
              <a:buNone/>
            </a:pPr>
            <a:r>
              <a:rPr lang="en-GB" sz="1800" dirty="0">
                <a:solidFill>
                  <a:srgbClr val="002060"/>
                </a:solidFill>
                <a:ea typeface="Calibri"/>
                <a:cs typeface="Calibri"/>
              </a:rPr>
              <a:t>I have read the entire self-directed learning programme and understood its contents.</a:t>
            </a:r>
          </a:p>
          <a:p>
            <a:pPr marL="0" indent="0">
              <a:buNone/>
            </a:pPr>
            <a:r>
              <a:rPr lang="en-GB" sz="1800" dirty="0">
                <a:solidFill>
                  <a:srgbClr val="002060"/>
                </a:solidFill>
                <a:ea typeface="Calibri"/>
                <a:cs typeface="Calibri"/>
              </a:rPr>
              <a:t>I know how and who to contact if I have issues regarding medicines management and to obtain further information as required.</a:t>
            </a:r>
          </a:p>
          <a:p>
            <a:pPr marL="0" indent="0">
              <a:buNone/>
            </a:pPr>
            <a:r>
              <a:rPr lang="en-GB" sz="1800" dirty="0">
                <a:solidFill>
                  <a:srgbClr val="002060"/>
                </a:solidFill>
                <a:ea typeface="Calibri"/>
                <a:cs typeface="Calibri"/>
              </a:rPr>
              <a:t>I understand there are supporting polices and guidelines available on the Trust HUB</a:t>
            </a:r>
          </a:p>
          <a:p>
            <a:pPr marL="0" indent="0">
              <a:buNone/>
            </a:pPr>
            <a:r>
              <a:rPr lang="en-GB" sz="1800" dirty="0">
                <a:solidFill>
                  <a:srgbClr val="002060"/>
                </a:solidFill>
                <a:ea typeface="Calibri"/>
                <a:cs typeface="Calibri"/>
              </a:rPr>
              <a:t>I understand that I have a responsibility to report medicines management incidents on the Trust incident reporting system (Datix)in line with the Trust Incident reporting procedure.</a:t>
            </a:r>
          </a:p>
          <a:p>
            <a:pPr marL="0" indent="0">
              <a:buNone/>
            </a:pPr>
            <a:endParaRPr lang="en-GB" sz="2000">
              <a:solidFill>
                <a:srgbClr val="002060"/>
              </a:solidFill>
              <a:ea typeface="Calibri"/>
              <a:cs typeface="Calibri"/>
            </a:endParaRPr>
          </a:p>
          <a:p>
            <a:pPr marL="0" indent="0">
              <a:buNone/>
            </a:pPr>
            <a:r>
              <a:rPr lang="en-GB" sz="2000" dirty="0">
                <a:solidFill>
                  <a:srgbClr val="002060"/>
                </a:solidFill>
                <a:ea typeface="Calibri"/>
                <a:cs typeface="Calibri"/>
              </a:rPr>
              <a:t>Full name:</a:t>
            </a:r>
          </a:p>
          <a:p>
            <a:pPr marL="0" indent="0">
              <a:buNone/>
            </a:pPr>
            <a:r>
              <a:rPr lang="en-GB" sz="2000" dirty="0">
                <a:solidFill>
                  <a:srgbClr val="002060"/>
                </a:solidFill>
                <a:ea typeface="Calibri"/>
                <a:cs typeface="Calibri"/>
              </a:rPr>
              <a:t>Date of completion:</a:t>
            </a:r>
          </a:p>
          <a:p>
            <a:pPr marL="0" indent="0">
              <a:buNone/>
            </a:pPr>
            <a:r>
              <a:rPr lang="en-GB" sz="2000" dirty="0">
                <a:solidFill>
                  <a:srgbClr val="002060"/>
                </a:solidFill>
                <a:ea typeface="Calibri"/>
                <a:cs typeface="Calibri"/>
              </a:rPr>
              <a:t>Job role:</a:t>
            </a:r>
          </a:p>
          <a:p>
            <a:pPr marL="0" indent="0">
              <a:buNone/>
            </a:pPr>
            <a:r>
              <a:rPr lang="en-GB" sz="2000" dirty="0">
                <a:solidFill>
                  <a:srgbClr val="002060"/>
                </a:solidFill>
                <a:ea typeface="Calibri"/>
                <a:cs typeface="Calibri"/>
              </a:rPr>
              <a:t>Department</a:t>
            </a:r>
          </a:p>
          <a:p>
            <a:pPr marL="0" indent="0">
              <a:buNone/>
            </a:pPr>
            <a:endParaRPr lang="en-GB" sz="4000">
              <a:solidFill>
                <a:srgbClr val="002060"/>
              </a:solidFill>
              <a:ea typeface="Calibri"/>
              <a:cs typeface="Calibri"/>
            </a:endParaRPr>
          </a:p>
          <a:p>
            <a:pPr marL="0" indent="0">
              <a:buNone/>
            </a:pPr>
            <a:endParaRPr lang="en-GB">
              <a:ea typeface="Calibri"/>
              <a:cs typeface="Calibri"/>
            </a:endParaRPr>
          </a:p>
        </p:txBody>
      </p:sp>
    </p:spTree>
    <p:extLst>
      <p:ext uri="{BB962C8B-B14F-4D97-AF65-F5344CB8AC3E}">
        <p14:creationId xmlns:p14="http://schemas.microsoft.com/office/powerpoint/2010/main" val="3830015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85976" y="2217556"/>
            <a:ext cx="10486030" cy="4488489"/>
          </a:xfrm>
        </p:spPr>
        <p:txBody>
          <a:bodyPr vert="horz" lIns="91440" tIns="45720" rIns="91440" bIns="45720" rtlCol="0" anchor="ctr">
            <a:normAutofit/>
          </a:bodyPr>
          <a:lstStyle/>
          <a:p>
            <a:pPr marL="0" indent="0">
              <a:buNone/>
            </a:pPr>
            <a:r>
              <a:rPr lang="en-GB" sz="3600" b="1" dirty="0">
                <a:solidFill>
                  <a:srgbClr val="002060"/>
                </a:solidFill>
                <a:ea typeface="+mn-lt"/>
                <a:cs typeface="+mn-lt"/>
              </a:rPr>
              <a:t>Learning Outcomes</a:t>
            </a:r>
            <a:endParaRPr lang="en-US" sz="3600" b="1">
              <a:solidFill>
                <a:srgbClr val="000000"/>
              </a:solidFill>
              <a:ea typeface="+mn-lt"/>
              <a:cs typeface="+mn-lt"/>
            </a:endParaRPr>
          </a:p>
          <a:p>
            <a:pPr marL="0" indent="0">
              <a:buNone/>
            </a:pPr>
            <a:r>
              <a:rPr lang="en-GB" sz="4000" dirty="0">
                <a:solidFill>
                  <a:srgbClr val="002060"/>
                </a:solidFill>
                <a:ea typeface="+mn-lt"/>
                <a:cs typeface="+mn-lt"/>
              </a:rPr>
              <a:t> </a:t>
            </a:r>
            <a:r>
              <a:rPr lang="en-GB" sz="2400" b="1" dirty="0">
                <a:ea typeface="+mn-lt"/>
                <a:cs typeface="+mn-lt"/>
              </a:rPr>
              <a:t>On completion of this self-directed learning pack, you should be able to:</a:t>
            </a:r>
            <a:endParaRPr lang="en-US" sz="2400" b="1">
              <a:ea typeface="+mn-lt"/>
              <a:cs typeface="+mn-lt"/>
            </a:endParaRPr>
          </a:p>
          <a:p>
            <a:pPr marL="0" indent="0">
              <a:buNone/>
            </a:pPr>
            <a:r>
              <a:rPr lang="en-GB" sz="2400" dirty="0">
                <a:ea typeface="+mn-lt"/>
                <a:cs typeface="+mn-lt"/>
              </a:rPr>
              <a:t>• Understand the contents of this pack </a:t>
            </a:r>
            <a:endParaRPr lang="en-US" sz="2400">
              <a:ea typeface="+mn-lt"/>
              <a:cs typeface="+mn-lt"/>
            </a:endParaRPr>
          </a:p>
          <a:p>
            <a:pPr marL="0" indent="0">
              <a:buNone/>
            </a:pPr>
            <a:r>
              <a:rPr lang="en-GB" sz="2400" dirty="0">
                <a:ea typeface="+mn-lt"/>
                <a:cs typeface="+mn-lt"/>
              </a:rPr>
              <a:t>• Know how to access information about Medicines Management issues and obtain further information if required </a:t>
            </a:r>
            <a:endParaRPr lang="en-US" sz="2400">
              <a:ea typeface="+mn-lt"/>
              <a:cs typeface="+mn-lt"/>
            </a:endParaRPr>
          </a:p>
          <a:p>
            <a:pPr marL="0" indent="0">
              <a:buNone/>
            </a:pPr>
            <a:r>
              <a:rPr lang="en-GB" sz="2400" dirty="0">
                <a:ea typeface="+mn-lt"/>
                <a:cs typeface="+mn-lt"/>
              </a:rPr>
              <a:t>• Understand that there are supporting policies and guidelines available on the Trust HUB and from the Royal Pharmaceutical Society (RPS), The Health &amp; Care Professions Council (HCPC)and national safety alerts </a:t>
            </a:r>
            <a:endParaRPr lang="en-US" sz="2400">
              <a:ea typeface="+mn-lt"/>
              <a:cs typeface="+mn-lt"/>
            </a:endParaRPr>
          </a:p>
          <a:p>
            <a:pPr marL="0" indent="0">
              <a:buNone/>
            </a:pPr>
            <a:r>
              <a:rPr lang="en-GB" sz="2400" dirty="0">
                <a:ea typeface="+mn-lt"/>
                <a:cs typeface="+mn-lt"/>
              </a:rPr>
              <a:t>• Understand your responsibility to report medicines management incidents on the Trust incident reporting system (Datix®) in line with the Trust Policy </a:t>
            </a:r>
            <a:endParaRPr lang="en-US" sz="2400">
              <a:ea typeface="Calibri"/>
              <a:cs typeface="Calibri"/>
            </a:endParaRPr>
          </a:p>
          <a:p>
            <a:pPr marL="0" indent="0">
              <a:buNone/>
            </a:pPr>
            <a:endParaRPr lang="en-GB" sz="2400" dirty="0">
              <a:ea typeface="Calibri"/>
              <a:cs typeface="Calibri"/>
            </a:endParaRPr>
          </a:p>
        </p:txBody>
      </p:sp>
    </p:spTree>
    <p:extLst>
      <p:ext uri="{BB962C8B-B14F-4D97-AF65-F5344CB8AC3E}">
        <p14:creationId xmlns:p14="http://schemas.microsoft.com/office/powerpoint/2010/main" val="3825736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250165" y="578538"/>
            <a:ext cx="9105804" cy="6285658"/>
          </a:xfrm>
        </p:spPr>
        <p:txBody>
          <a:bodyPr vert="horz" lIns="91440" tIns="45720" rIns="91440" bIns="45720" rtlCol="0" anchor="ctr">
            <a:normAutofit/>
          </a:bodyPr>
          <a:lstStyle/>
          <a:p>
            <a:pPr marL="0" indent="0">
              <a:buNone/>
            </a:pPr>
            <a:endParaRPr lang="en-GB" sz="3200">
              <a:solidFill>
                <a:srgbClr val="002060"/>
              </a:solidFill>
              <a:ea typeface="Calibri"/>
              <a:cs typeface="Calibri"/>
            </a:endParaRPr>
          </a:p>
          <a:p>
            <a:pPr marL="0" indent="0">
              <a:buNone/>
            </a:pPr>
            <a:r>
              <a:rPr lang="en-GB" sz="3600" b="1" dirty="0">
                <a:solidFill>
                  <a:srgbClr val="002060"/>
                </a:solidFill>
                <a:ea typeface="Calibri"/>
                <a:cs typeface="Calibri"/>
              </a:rPr>
              <a:t>Why</a:t>
            </a:r>
            <a:r>
              <a:rPr lang="en-GB" sz="3600" b="1" dirty="0">
                <a:solidFill>
                  <a:srgbClr val="002060"/>
                </a:solidFill>
                <a:ea typeface="+mn-lt"/>
                <a:cs typeface="+mn-lt"/>
              </a:rPr>
              <a:t> do we have a Medicines Management Policy?</a:t>
            </a:r>
            <a:r>
              <a:rPr lang="en-GB" sz="4400" dirty="0">
                <a:solidFill>
                  <a:srgbClr val="002060"/>
                </a:solidFill>
                <a:ea typeface="+mn-lt"/>
                <a:cs typeface="+mn-lt"/>
              </a:rPr>
              <a:t>   </a:t>
            </a:r>
            <a:endParaRPr lang="en-US" dirty="0">
              <a:solidFill>
                <a:srgbClr val="000000"/>
              </a:solidFill>
              <a:ea typeface="+mn-lt"/>
              <a:cs typeface="+mn-lt"/>
            </a:endParaRPr>
          </a:p>
          <a:p>
            <a:pPr marL="0" indent="0">
              <a:buNone/>
            </a:pPr>
            <a:r>
              <a:rPr lang="en-GB" sz="2400" dirty="0">
                <a:solidFill>
                  <a:srgbClr val="002060"/>
                </a:solidFill>
                <a:ea typeface="+mn-lt"/>
                <a:cs typeface="+mn-lt"/>
              </a:rPr>
              <a:t>• To define the standard(s) required </a:t>
            </a:r>
            <a:endParaRPr lang="en-US" sz="2400">
              <a:solidFill>
                <a:srgbClr val="000000"/>
              </a:solidFill>
              <a:ea typeface="+mn-lt"/>
              <a:cs typeface="+mn-lt"/>
            </a:endParaRPr>
          </a:p>
          <a:p>
            <a:pPr marL="0" indent="0">
              <a:buNone/>
            </a:pPr>
            <a:r>
              <a:rPr lang="en-GB" sz="2400" dirty="0">
                <a:solidFill>
                  <a:srgbClr val="002060"/>
                </a:solidFill>
                <a:ea typeface="+mn-lt"/>
                <a:cs typeface="+mn-lt"/>
              </a:rPr>
              <a:t>• To raise awareness of and minimise risks </a:t>
            </a:r>
            <a:endParaRPr lang="en-US" sz="2400">
              <a:solidFill>
                <a:srgbClr val="000000"/>
              </a:solidFill>
              <a:ea typeface="+mn-lt"/>
              <a:cs typeface="+mn-lt"/>
            </a:endParaRPr>
          </a:p>
          <a:p>
            <a:pPr marL="0" indent="0">
              <a:buNone/>
            </a:pPr>
            <a:r>
              <a:rPr lang="en-GB" sz="2400" dirty="0">
                <a:solidFill>
                  <a:srgbClr val="002060"/>
                </a:solidFill>
                <a:ea typeface="+mn-lt"/>
                <a:cs typeface="+mn-lt"/>
              </a:rPr>
              <a:t>• To ensure a safe and effective approach to medicines handling across the organisation </a:t>
            </a:r>
            <a:endParaRPr lang="en-US" sz="2400">
              <a:solidFill>
                <a:srgbClr val="000000"/>
              </a:solidFill>
              <a:ea typeface="+mn-lt"/>
              <a:cs typeface="+mn-lt"/>
            </a:endParaRPr>
          </a:p>
          <a:p>
            <a:pPr marL="0" indent="0">
              <a:buNone/>
            </a:pPr>
            <a:r>
              <a:rPr lang="en-GB" sz="2400" dirty="0">
                <a:solidFill>
                  <a:srgbClr val="002060"/>
                </a:solidFill>
                <a:ea typeface="+mn-lt"/>
                <a:cs typeface="+mn-lt"/>
              </a:rPr>
              <a:t>• To protect patients and staff </a:t>
            </a:r>
            <a:endParaRPr lang="en-GB" sz="2400">
              <a:solidFill>
                <a:srgbClr val="002060"/>
              </a:solidFill>
              <a:ea typeface="Calibri"/>
              <a:cs typeface="Calibri"/>
            </a:endParaRPr>
          </a:p>
          <a:p>
            <a:pPr marL="0" indent="0">
              <a:buNone/>
            </a:pPr>
            <a:endParaRPr lang="en-GB" sz="2000" dirty="0">
              <a:ea typeface="Calibri"/>
              <a:cs typeface="Calibri"/>
            </a:endParaRPr>
          </a:p>
          <a:p>
            <a:pPr marL="0" indent="0">
              <a:buNone/>
            </a:pPr>
            <a:endParaRPr lang="en-GB" sz="2000">
              <a:ea typeface="+mn-lt"/>
              <a:cs typeface="+mn-lt"/>
            </a:endParaRPr>
          </a:p>
          <a:p>
            <a:pPr marL="0" indent="0">
              <a:buNone/>
            </a:pPr>
            <a:endParaRPr lang="en-GB" sz="2000">
              <a:ea typeface="+mn-lt"/>
              <a:cs typeface="+mn-lt"/>
            </a:endParaRPr>
          </a:p>
        </p:txBody>
      </p:sp>
    </p:spTree>
    <p:extLst>
      <p:ext uri="{BB962C8B-B14F-4D97-AF65-F5344CB8AC3E}">
        <p14:creationId xmlns:p14="http://schemas.microsoft.com/office/powerpoint/2010/main" val="266827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537712" y="2907669"/>
            <a:ext cx="11176143" cy="3899018"/>
          </a:xfrm>
        </p:spPr>
        <p:txBody>
          <a:bodyPr vert="horz" lIns="91440" tIns="45720" rIns="91440" bIns="45720" rtlCol="0" anchor="ctr">
            <a:normAutofit fontScale="92500" lnSpcReduction="10000"/>
          </a:bodyPr>
          <a:lstStyle/>
          <a:p>
            <a:pPr marL="0" indent="0">
              <a:buNone/>
            </a:pPr>
            <a:r>
              <a:rPr lang="en-GB" sz="3600" b="1" dirty="0">
                <a:solidFill>
                  <a:srgbClr val="002060"/>
                </a:solidFill>
                <a:ea typeface="Calibri"/>
                <a:cs typeface="Calibri"/>
              </a:rPr>
              <a:t>Medicines</a:t>
            </a:r>
            <a:r>
              <a:rPr lang="en-GB" sz="4000" b="1" dirty="0">
                <a:solidFill>
                  <a:srgbClr val="002060"/>
                </a:solidFill>
                <a:ea typeface="Calibri"/>
                <a:cs typeface="Calibri"/>
              </a:rPr>
              <a:t> Management</a:t>
            </a:r>
          </a:p>
          <a:p>
            <a:r>
              <a:rPr lang="en-GB" sz="1800" dirty="0">
                <a:solidFill>
                  <a:srgbClr val="002060"/>
                </a:solidFill>
                <a:ea typeface="Calibri"/>
                <a:cs typeface="Calibri"/>
              </a:rPr>
              <a:t>Incidents can occur due to a variety of reasons e.g., human factors, ambiguity in processes and lack of awareness</a:t>
            </a:r>
          </a:p>
          <a:p>
            <a:r>
              <a:rPr lang="en-GB" sz="1800" dirty="0">
                <a:solidFill>
                  <a:srgbClr val="002060"/>
                </a:solidFill>
                <a:ea typeface="Calibri"/>
                <a:cs typeface="Calibri"/>
              </a:rPr>
              <a:t>Medicines management includes areas such as delivery, storage, preparation, administration and safe disposal of medicines.</a:t>
            </a:r>
          </a:p>
          <a:p>
            <a:pPr marL="0" indent="0">
              <a:buNone/>
            </a:pPr>
            <a:r>
              <a:rPr lang="en-GB" sz="1800" dirty="0">
                <a:solidFill>
                  <a:srgbClr val="002060"/>
                </a:solidFill>
                <a:ea typeface="+mn-lt"/>
                <a:cs typeface="+mn-lt"/>
              </a:rPr>
              <a:t>Where can I find information on Medicines Management?</a:t>
            </a:r>
          </a:p>
          <a:p>
            <a:r>
              <a:rPr lang="en-GB" sz="1800" dirty="0">
                <a:solidFill>
                  <a:srgbClr val="002060"/>
                </a:solidFill>
                <a:ea typeface="+mn-lt"/>
                <a:cs typeface="+mn-lt"/>
              </a:rPr>
              <a:t>  Always check and follow  Trust’s guidance on safe and effective medicines handling</a:t>
            </a:r>
          </a:p>
          <a:p>
            <a:r>
              <a:rPr lang="en-GB" sz="1800" dirty="0">
                <a:solidFill>
                  <a:srgbClr val="002060"/>
                </a:solidFill>
                <a:ea typeface="+mn-lt"/>
                <a:cs typeface="+mn-lt"/>
              </a:rPr>
              <a:t>  Our Medicines Management Policy can be accessed via the Hub </a:t>
            </a:r>
          </a:p>
          <a:p>
            <a:pPr marL="0" indent="0">
              <a:buNone/>
            </a:pPr>
            <a:r>
              <a:rPr lang="en-GB" sz="1800" dirty="0">
                <a:solidFill>
                  <a:srgbClr val="002060"/>
                </a:solidFill>
                <a:ea typeface="+mn-lt"/>
                <a:cs typeface="+mn-lt"/>
                <a:hlinkClick r:id="rId3"/>
              </a:rPr>
              <a:t>Medicines Management Policy.pdf</a:t>
            </a:r>
            <a:endParaRPr lang="en-GB" sz="1800" dirty="0">
              <a:solidFill>
                <a:srgbClr val="002060"/>
              </a:solidFill>
              <a:ea typeface="+mn-lt"/>
              <a:cs typeface="+mn-lt"/>
            </a:endParaRPr>
          </a:p>
          <a:p>
            <a:r>
              <a:rPr lang="en-GB" sz="1800" dirty="0">
                <a:solidFill>
                  <a:srgbClr val="002060"/>
                </a:solidFill>
                <a:ea typeface="+mn-lt"/>
                <a:cs typeface="+mn-lt"/>
              </a:rPr>
              <a:t>The RCR has also worked with the RPS and other stakeholders to produce guidance that you should be familiar with and highlighted sources of guidance for specific areas of practice </a:t>
            </a:r>
            <a:endParaRPr lang="en-GB" sz="1800" dirty="0">
              <a:solidFill>
                <a:srgbClr val="002060"/>
              </a:solidFill>
              <a:ea typeface="Calibri"/>
              <a:cs typeface="Calibri"/>
            </a:endParaRPr>
          </a:p>
          <a:p>
            <a:pPr marL="0" indent="0">
              <a:buNone/>
            </a:pPr>
            <a:r>
              <a:rPr lang="en-GB" sz="1800" dirty="0">
                <a:solidFill>
                  <a:srgbClr val="002060"/>
                </a:solidFill>
                <a:ea typeface="+mn-lt"/>
                <a:cs typeface="+mn-lt"/>
                <a:hlinkClick r:id="rId4"/>
              </a:rPr>
              <a:t>Admin of Meds prof guidance.pdf (rpharms.com)</a:t>
            </a:r>
            <a:endParaRPr lang="en-GB" sz="1800" dirty="0">
              <a:solidFill>
                <a:srgbClr val="002060"/>
              </a:solidFill>
              <a:ea typeface="+mn-lt"/>
              <a:cs typeface="+mn-lt"/>
            </a:endParaRPr>
          </a:p>
          <a:p>
            <a:endParaRPr lang="en-GB" sz="2400" dirty="0">
              <a:solidFill>
                <a:srgbClr val="002060"/>
              </a:solidFill>
              <a:ea typeface="+mn-lt"/>
              <a:cs typeface="+mn-lt"/>
            </a:endParaRPr>
          </a:p>
          <a:p>
            <a:endParaRPr lang="en-GB" sz="2400">
              <a:solidFill>
                <a:srgbClr val="002060"/>
              </a:solidFill>
              <a:ea typeface="Calibri"/>
              <a:cs typeface="Calibri"/>
            </a:endParaRPr>
          </a:p>
          <a:p>
            <a:endParaRPr lang="en-GB" sz="1800" i="1">
              <a:solidFill>
                <a:srgbClr val="002060"/>
              </a:solidFill>
              <a:ea typeface="Calibri"/>
              <a:cs typeface="Calibri"/>
            </a:endParaRPr>
          </a:p>
          <a:p>
            <a:endParaRPr lang="en-GB" sz="2400">
              <a:solidFill>
                <a:srgbClr val="002060"/>
              </a:solidFill>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spTree>
    <p:extLst>
      <p:ext uri="{BB962C8B-B14F-4D97-AF65-F5344CB8AC3E}">
        <p14:creationId xmlns:p14="http://schemas.microsoft.com/office/powerpoint/2010/main" val="2361333604"/>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537713" y="2418838"/>
            <a:ext cx="9163313" cy="4129056"/>
          </a:xfrm>
        </p:spPr>
        <p:txBody>
          <a:bodyPr vert="horz" lIns="91440" tIns="45720" rIns="91440" bIns="45720" rtlCol="0" anchor="ctr">
            <a:normAutofit/>
          </a:bodyPr>
          <a:lstStyle/>
          <a:p>
            <a:pPr marL="0" indent="0">
              <a:buNone/>
            </a:pPr>
            <a:r>
              <a:rPr lang="en-GB" sz="3200" b="1" dirty="0">
                <a:solidFill>
                  <a:srgbClr val="002060"/>
                </a:solidFill>
                <a:ea typeface="Calibri"/>
                <a:cs typeface="Calibri"/>
              </a:rPr>
              <a:t>Examples of Medicines seen in the Imaging Department</a:t>
            </a:r>
          </a:p>
          <a:p>
            <a:r>
              <a:rPr lang="en-GB" sz="2400" b="1" dirty="0">
                <a:solidFill>
                  <a:srgbClr val="002060"/>
                </a:solidFill>
                <a:ea typeface="Calibri"/>
                <a:cs typeface="Calibri"/>
              </a:rPr>
              <a:t>Oral medicines</a:t>
            </a:r>
            <a:r>
              <a:rPr lang="en-GB" sz="2400" dirty="0">
                <a:solidFill>
                  <a:srgbClr val="002060"/>
                </a:solidFill>
                <a:ea typeface="Calibri"/>
                <a:cs typeface="Calibri"/>
              </a:rPr>
              <a:t>: Cetirizine, EZ-HD Powder, Gastrografin, GTN, Loratadine and Paracetamol</a:t>
            </a:r>
          </a:p>
          <a:p>
            <a:r>
              <a:rPr lang="en-GB" sz="2400" b="1" dirty="0">
                <a:solidFill>
                  <a:srgbClr val="002060"/>
                </a:solidFill>
                <a:ea typeface="Calibri"/>
                <a:cs typeface="Calibri"/>
              </a:rPr>
              <a:t>Inhalation</a:t>
            </a:r>
            <a:r>
              <a:rPr lang="en-GB" sz="2400" dirty="0">
                <a:solidFill>
                  <a:srgbClr val="002060"/>
                </a:solidFill>
                <a:ea typeface="Calibri"/>
                <a:cs typeface="Calibri"/>
              </a:rPr>
              <a:t>: Salbutamol Nebules</a:t>
            </a:r>
          </a:p>
          <a:p>
            <a:r>
              <a:rPr lang="en-GB" sz="2400" b="1" dirty="0">
                <a:solidFill>
                  <a:srgbClr val="002060"/>
                </a:solidFill>
                <a:ea typeface="Calibri"/>
                <a:cs typeface="Calibri"/>
              </a:rPr>
              <a:t>Intravenous</a:t>
            </a:r>
            <a:r>
              <a:rPr lang="en-GB" sz="2400" dirty="0">
                <a:solidFill>
                  <a:srgbClr val="002060"/>
                </a:solidFill>
                <a:ea typeface="Calibri"/>
                <a:cs typeface="Calibri"/>
              </a:rPr>
              <a:t>: Chlorpheniramine, Hyoscine </a:t>
            </a:r>
            <a:r>
              <a:rPr lang="en-GB" sz="2400" dirty="0" err="1">
                <a:solidFill>
                  <a:srgbClr val="002060"/>
                </a:solidFill>
                <a:ea typeface="Calibri"/>
                <a:cs typeface="Calibri"/>
              </a:rPr>
              <a:t>Butylbromide</a:t>
            </a:r>
            <a:r>
              <a:rPr lang="en-GB" sz="2400" dirty="0">
                <a:solidFill>
                  <a:srgbClr val="002060"/>
                </a:solidFill>
                <a:ea typeface="Calibri"/>
                <a:cs typeface="Calibri"/>
              </a:rPr>
              <a:t>, </a:t>
            </a:r>
            <a:r>
              <a:rPr lang="en-GB" sz="2400" dirty="0" err="1">
                <a:solidFill>
                  <a:srgbClr val="002060"/>
                </a:solidFill>
                <a:ea typeface="Calibri"/>
                <a:cs typeface="Calibri"/>
              </a:rPr>
              <a:t>Iomeron</a:t>
            </a:r>
            <a:r>
              <a:rPr lang="en-GB" sz="2400" dirty="0">
                <a:solidFill>
                  <a:srgbClr val="002060"/>
                </a:solidFill>
                <a:ea typeface="Calibri"/>
                <a:cs typeface="Calibri"/>
              </a:rPr>
              <a:t>, </a:t>
            </a:r>
            <a:r>
              <a:rPr lang="en-GB" sz="2400" dirty="0" err="1">
                <a:solidFill>
                  <a:srgbClr val="002060"/>
                </a:solidFill>
                <a:ea typeface="Calibri"/>
                <a:cs typeface="Calibri"/>
              </a:rPr>
              <a:t>Omnipaque</a:t>
            </a:r>
            <a:r>
              <a:rPr lang="en-GB" sz="2400" dirty="0">
                <a:solidFill>
                  <a:srgbClr val="002060"/>
                </a:solidFill>
                <a:ea typeface="Calibri"/>
                <a:cs typeface="Calibri"/>
              </a:rPr>
              <a:t> and Ondansetron.</a:t>
            </a:r>
            <a:endParaRPr lang="en-GB" sz="2400" dirty="0">
              <a:solidFill>
                <a:srgbClr val="002060"/>
              </a:solidFill>
              <a:ea typeface="+mn-lt"/>
              <a:cs typeface="+mn-lt"/>
            </a:endParaRPr>
          </a:p>
          <a:p>
            <a:r>
              <a:rPr lang="en-GB" sz="2400" b="1" dirty="0">
                <a:solidFill>
                  <a:srgbClr val="002060"/>
                </a:solidFill>
                <a:ea typeface="+mn-lt"/>
                <a:cs typeface="+mn-lt"/>
              </a:rPr>
              <a:t>Infiltration local anaesthesia</a:t>
            </a:r>
            <a:r>
              <a:rPr lang="en-GB" sz="2400" dirty="0">
                <a:solidFill>
                  <a:srgbClr val="002060"/>
                </a:solidFill>
                <a:ea typeface="+mn-lt"/>
                <a:cs typeface="+mn-lt"/>
              </a:rPr>
              <a:t> - Lidocaine with adrenaline</a:t>
            </a:r>
            <a:endParaRPr lang="en-GB" sz="2400" dirty="0">
              <a:solidFill>
                <a:srgbClr val="002060"/>
              </a:solidFill>
              <a:ea typeface="Calibri"/>
              <a:cs typeface="Calibri"/>
            </a:endParaRPr>
          </a:p>
          <a:p>
            <a:r>
              <a:rPr lang="en-GB" sz="2400" b="1" dirty="0">
                <a:solidFill>
                  <a:srgbClr val="002060"/>
                </a:solidFill>
                <a:ea typeface="Calibri"/>
                <a:cs typeface="Calibri"/>
              </a:rPr>
              <a:t>Medical Gases </a:t>
            </a:r>
            <a:r>
              <a:rPr lang="en-GB" sz="2400" dirty="0">
                <a:solidFill>
                  <a:srgbClr val="002060"/>
                </a:solidFill>
                <a:ea typeface="Calibri"/>
                <a:cs typeface="Calibri"/>
              </a:rPr>
              <a:t>–Oxygen and carbon dioxide</a:t>
            </a:r>
          </a:p>
          <a:p>
            <a:pPr marL="0" indent="0">
              <a:buNone/>
            </a:pPr>
            <a:endParaRPr lang="en-GB" sz="2400">
              <a:solidFill>
                <a:srgbClr val="002060"/>
              </a:solidFill>
              <a:ea typeface="Calibri"/>
              <a:cs typeface="Calibri"/>
            </a:endParaRPr>
          </a:p>
          <a:p>
            <a:pPr marL="0" indent="0">
              <a:buNone/>
            </a:pPr>
            <a:endParaRPr lang="en-GB" sz="2400">
              <a:solidFill>
                <a:srgbClr val="002060"/>
              </a:solidFill>
              <a:ea typeface="Calibri"/>
              <a:cs typeface="Calibri"/>
            </a:endParaRPr>
          </a:p>
          <a:p>
            <a:endParaRPr lang="en-GB" sz="2400">
              <a:solidFill>
                <a:srgbClr val="000000"/>
              </a:solidFill>
              <a:ea typeface="Calibri"/>
              <a:cs typeface="Calibri"/>
            </a:endParaRPr>
          </a:p>
          <a:p>
            <a:endParaRPr lang="en-GB">
              <a:solidFill>
                <a:srgbClr val="000000"/>
              </a:solidFill>
              <a:ea typeface="Calibri"/>
              <a:cs typeface="Calibri"/>
            </a:endParaRPr>
          </a:p>
        </p:txBody>
      </p:sp>
      <p:pic>
        <p:nvPicPr>
          <p:cNvPr id="2" name="Picture 1" descr="Gastrografin® | Bayer Vital GmbH Deutschland">
            <a:extLst>
              <a:ext uri="{FF2B5EF4-FFF2-40B4-BE49-F238E27FC236}">
                <a16:creationId xmlns:a16="http://schemas.microsoft.com/office/drawing/2014/main" id="{E64954B1-6768-AE07-E679-705E6A5DB60E}"/>
              </a:ext>
            </a:extLst>
          </p:cNvPr>
          <p:cNvPicPr>
            <a:picLocks noChangeAspect="1"/>
          </p:cNvPicPr>
          <p:nvPr/>
        </p:nvPicPr>
        <p:blipFill>
          <a:blip r:embed="rId3"/>
          <a:stretch>
            <a:fillRect/>
          </a:stretch>
        </p:blipFill>
        <p:spPr>
          <a:xfrm>
            <a:off x="10022636" y="4322643"/>
            <a:ext cx="2038350" cy="2238375"/>
          </a:xfrm>
          <a:prstGeom prst="rect">
            <a:avLst/>
          </a:prstGeom>
        </p:spPr>
      </p:pic>
      <p:pic>
        <p:nvPicPr>
          <p:cNvPr id="4" name="Picture 3" descr="Cipla Cetirizine Hydrochloride 10mg 30 Tablets | medino">
            <a:extLst>
              <a:ext uri="{FF2B5EF4-FFF2-40B4-BE49-F238E27FC236}">
                <a16:creationId xmlns:a16="http://schemas.microsoft.com/office/drawing/2014/main" id="{E53D1565-D9E3-3210-B9F5-5C03200874B4}"/>
              </a:ext>
            </a:extLst>
          </p:cNvPr>
          <p:cNvPicPr>
            <a:picLocks noChangeAspect="1"/>
          </p:cNvPicPr>
          <p:nvPr/>
        </p:nvPicPr>
        <p:blipFill>
          <a:blip r:embed="rId4"/>
          <a:stretch>
            <a:fillRect/>
          </a:stretch>
        </p:blipFill>
        <p:spPr>
          <a:xfrm>
            <a:off x="9707322" y="2026129"/>
            <a:ext cx="2352675" cy="1943100"/>
          </a:xfrm>
          <a:prstGeom prst="rect">
            <a:avLst/>
          </a:prstGeom>
        </p:spPr>
      </p:pic>
    </p:spTree>
    <p:extLst>
      <p:ext uri="{BB962C8B-B14F-4D97-AF65-F5344CB8AC3E}">
        <p14:creationId xmlns:p14="http://schemas.microsoft.com/office/powerpoint/2010/main" val="4080154240"/>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9105804" cy="3769622"/>
          </a:xfrm>
        </p:spPr>
        <p:txBody>
          <a:bodyPr vert="horz" lIns="91440" tIns="45720" rIns="91440" bIns="45720" rtlCol="0" anchor="ctr">
            <a:normAutofit fontScale="85000" lnSpcReduction="10000"/>
          </a:bodyPr>
          <a:lstStyle/>
          <a:p>
            <a:pPr marL="0" indent="0">
              <a:buNone/>
            </a:pPr>
            <a:r>
              <a:rPr lang="en-GB" sz="3600" b="1" dirty="0">
                <a:solidFill>
                  <a:srgbClr val="002060"/>
                </a:solidFill>
                <a:ea typeface="Calibri"/>
                <a:cs typeface="Calibri"/>
              </a:rPr>
              <a:t>General medication handling</a:t>
            </a:r>
          </a:p>
          <a:p>
            <a:r>
              <a:rPr lang="en-GB" sz="2400" dirty="0">
                <a:ea typeface="Calibri"/>
                <a:cs typeface="Calibri"/>
              </a:rPr>
              <a:t>All medication must be kept in their original packaging.  This will reduce the risk of selection error.</a:t>
            </a:r>
          </a:p>
          <a:p>
            <a:r>
              <a:rPr lang="en-GB" sz="2400" dirty="0">
                <a:ea typeface="Calibri"/>
                <a:cs typeface="Calibri"/>
              </a:rPr>
              <a:t>Do not store different batches of the same medication in the same container.</a:t>
            </a:r>
          </a:p>
          <a:p>
            <a:r>
              <a:rPr lang="en-GB" sz="2400" dirty="0">
                <a:ea typeface="Calibri"/>
                <a:cs typeface="Calibri"/>
              </a:rPr>
              <a:t>Ensure monthly stock expiry date checks are carried out - Including warming cabinets. Always expiry date check immediately prior to administration.</a:t>
            </a:r>
          </a:p>
          <a:p>
            <a:r>
              <a:rPr lang="en-GB" sz="2400" dirty="0">
                <a:ea typeface="Calibri"/>
                <a:cs typeface="Calibri"/>
              </a:rPr>
              <a:t>All contrast media stored in warming cabinets must be dated and checked at regular intervals.</a:t>
            </a:r>
          </a:p>
          <a:p>
            <a:r>
              <a:rPr lang="en-GB" sz="2400" dirty="0">
                <a:ea typeface="Calibri"/>
                <a:cs typeface="Calibri"/>
              </a:rPr>
              <a:t>Store medicines for administration by different routes, separately.</a:t>
            </a:r>
          </a:p>
          <a:p>
            <a:r>
              <a:rPr lang="en-GB" sz="2400" dirty="0">
                <a:ea typeface="Calibri"/>
                <a:cs typeface="Calibri"/>
              </a:rPr>
              <a:t>Ensure that flammable products are kept securely in the flammable cupboard</a:t>
            </a:r>
          </a:p>
          <a:p>
            <a:endParaRPr lang="en-GB" sz="2400">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pic>
        <p:nvPicPr>
          <p:cNvPr id="4" name="Picture 3" descr="Fluid Warmers Archives - Central Medical Supplies">
            <a:extLst>
              <a:ext uri="{FF2B5EF4-FFF2-40B4-BE49-F238E27FC236}">
                <a16:creationId xmlns:a16="http://schemas.microsoft.com/office/drawing/2014/main" id="{41FE14EA-9CE9-872F-DD42-9A2176766F1B}"/>
              </a:ext>
            </a:extLst>
          </p:cNvPr>
          <p:cNvPicPr>
            <a:picLocks noChangeAspect="1"/>
          </p:cNvPicPr>
          <p:nvPr/>
        </p:nvPicPr>
        <p:blipFill>
          <a:blip r:embed="rId3"/>
          <a:stretch>
            <a:fillRect/>
          </a:stretch>
        </p:blipFill>
        <p:spPr>
          <a:xfrm>
            <a:off x="9855230" y="4485287"/>
            <a:ext cx="2143125" cy="2143125"/>
          </a:xfrm>
          <a:prstGeom prst="rect">
            <a:avLst/>
          </a:prstGeom>
        </p:spPr>
      </p:pic>
    </p:spTree>
    <p:extLst>
      <p:ext uri="{BB962C8B-B14F-4D97-AF65-F5344CB8AC3E}">
        <p14:creationId xmlns:p14="http://schemas.microsoft.com/office/powerpoint/2010/main" val="295953272"/>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03A2D7-FFD1-1DA3-01FA-E7C11B623652}"/>
              </a:ext>
            </a:extLst>
          </p:cNvPr>
          <p:cNvSpPr>
            <a:spLocks noGrp="1"/>
          </p:cNvSpPr>
          <p:nvPr>
            <p:ph idx="1"/>
          </p:nvPr>
        </p:nvSpPr>
        <p:spPr>
          <a:xfrm>
            <a:off x="1371599" y="2318197"/>
            <a:ext cx="9105804" cy="3769622"/>
          </a:xfrm>
        </p:spPr>
        <p:txBody>
          <a:bodyPr vert="horz" lIns="91440" tIns="45720" rIns="91440" bIns="45720" rtlCol="0" anchor="ctr">
            <a:normAutofit/>
          </a:bodyPr>
          <a:lstStyle/>
          <a:p>
            <a:pPr marL="0" indent="0">
              <a:buNone/>
            </a:pPr>
            <a:r>
              <a:rPr lang="en-GB" sz="3600" b="1" dirty="0">
                <a:solidFill>
                  <a:srgbClr val="002060"/>
                </a:solidFill>
                <a:ea typeface="Calibri"/>
                <a:cs typeface="Calibri"/>
              </a:rPr>
              <a:t>General medication handling</a:t>
            </a:r>
          </a:p>
          <a:p>
            <a:pPr marL="0" indent="0">
              <a:buNone/>
            </a:pPr>
            <a:r>
              <a:rPr lang="en-GB" sz="2000" dirty="0">
                <a:ea typeface="+mn-lt"/>
                <a:cs typeface="+mn-lt"/>
              </a:rPr>
              <a:t>Safe and Secure Handling of Medication Everyone involved in medicines management has a responsibility to: -</a:t>
            </a:r>
          </a:p>
          <a:p>
            <a:r>
              <a:rPr lang="en-GB" sz="2000" dirty="0">
                <a:ea typeface="+mn-lt"/>
                <a:cs typeface="+mn-lt"/>
              </a:rPr>
              <a:t> Reduce medication waste and increase cost effectiveness </a:t>
            </a:r>
          </a:p>
          <a:p>
            <a:r>
              <a:rPr lang="en-GB" sz="2000" dirty="0">
                <a:ea typeface="+mn-lt"/>
                <a:cs typeface="+mn-lt"/>
              </a:rPr>
              <a:t> Reduce unnecessary medicines resupplies for patients during their hospital stay. </a:t>
            </a:r>
          </a:p>
          <a:p>
            <a:r>
              <a:rPr lang="en-GB" sz="2000" dirty="0">
                <a:ea typeface="+mn-lt"/>
                <a:cs typeface="+mn-lt"/>
              </a:rPr>
              <a:t> Reduce omissions and delays of doses </a:t>
            </a:r>
          </a:p>
          <a:p>
            <a:r>
              <a:rPr lang="en-GB" sz="2000" dirty="0">
                <a:ea typeface="+mn-lt"/>
                <a:cs typeface="+mn-lt"/>
              </a:rPr>
              <a:t> Improve compliance with all 'Safe and Secure Handling of Medicines' audit standards on the ward. </a:t>
            </a:r>
            <a:endParaRPr lang="en-GB" sz="2000">
              <a:ea typeface="Calibri"/>
              <a:cs typeface="Calibri"/>
            </a:endParaRPr>
          </a:p>
          <a:p>
            <a:endParaRPr lang="en-GB">
              <a:solidFill>
                <a:srgbClr val="000000"/>
              </a:solidFill>
              <a:ea typeface="Calibri"/>
              <a:cs typeface="Calibri"/>
            </a:endParaRPr>
          </a:p>
          <a:p>
            <a:endParaRPr lang="en-GB">
              <a:solidFill>
                <a:srgbClr val="000000"/>
              </a:solidFill>
              <a:ea typeface="Calibri"/>
              <a:cs typeface="Calibri"/>
            </a:endParaRPr>
          </a:p>
        </p:txBody>
      </p:sp>
      <p:pic>
        <p:nvPicPr>
          <p:cNvPr id="4" name="Picture 3" descr="Fluid Warmers Archives - Central Medical Supplies">
            <a:extLst>
              <a:ext uri="{FF2B5EF4-FFF2-40B4-BE49-F238E27FC236}">
                <a16:creationId xmlns:a16="http://schemas.microsoft.com/office/drawing/2014/main" id="{41FE14EA-9CE9-872F-DD42-9A2176766F1B}"/>
              </a:ext>
            </a:extLst>
          </p:cNvPr>
          <p:cNvPicPr>
            <a:picLocks noChangeAspect="1"/>
          </p:cNvPicPr>
          <p:nvPr/>
        </p:nvPicPr>
        <p:blipFill>
          <a:blip r:embed="rId2"/>
          <a:stretch>
            <a:fillRect/>
          </a:stretch>
        </p:blipFill>
        <p:spPr>
          <a:xfrm>
            <a:off x="9855230" y="4485287"/>
            <a:ext cx="2143125" cy="2143125"/>
          </a:xfrm>
          <a:prstGeom prst="rect">
            <a:avLst/>
          </a:prstGeom>
        </p:spPr>
      </p:pic>
    </p:spTree>
    <p:extLst>
      <p:ext uri="{BB962C8B-B14F-4D97-AF65-F5344CB8AC3E}">
        <p14:creationId xmlns:p14="http://schemas.microsoft.com/office/powerpoint/2010/main" val="42260032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A5D1241A31BE041879D57E36F8C8CEE" ma:contentTypeVersion="0" ma:contentTypeDescription="Create a new document." ma:contentTypeScope="" ma:versionID="1f33494e2d028ea39d70fa1029eb43dc">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E53B27-FFD0-451D-8B50-0BBE5BEBC5E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7724822-3331-41BA-AD5B-9B24813FEBD7}">
  <ds:schemaRefs>
    <ds:schemaRef ds:uri="http://schemas.microsoft.com/sharepoint/v3/contenttype/forms"/>
  </ds:schemaRefs>
</ds:datastoreItem>
</file>

<file path=customXml/itemProps3.xml><?xml version="1.0" encoding="utf-8"?>
<ds:datastoreItem xmlns:ds="http://schemas.openxmlformats.org/officeDocument/2006/customXml" ds:itemID="{7A1220AC-B72B-4370-B326-AC550DACEA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3435</Words>
  <Application>Microsoft Office PowerPoint</Application>
  <PresentationFormat>Widescreen</PresentationFormat>
  <Paragraphs>271</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Wingdings</vt:lpstr>
      <vt:lpstr>office theme</vt:lpstr>
      <vt:lpstr>Medicines Management Training for Radiographers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PROBERT, Jordan (THE DUDLEY GROUP NHS FOUNDATION TRUST)</dc:creator>
  <cp:lastModifiedBy>PROBERT, Jordan (THE DUDLEY GROUP NHS FOUNDATION TRUST)</cp:lastModifiedBy>
  <cp:revision>709</cp:revision>
  <dcterms:created xsi:type="dcterms:W3CDTF">2023-09-28T10:42:40Z</dcterms:created>
  <dcterms:modified xsi:type="dcterms:W3CDTF">2025-10-31T11:45:39Z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0x0101002A5D1241A31BE041879D57E36F8C8CEE</vt:lpwstr>
  </property>
  <property fmtid="{D5CDD505-2E9C-101B-9397-08002B2CF9AE}" pid="3" name="MediaServiceImageTags">
    <vt:lpwstr/>
  </property>
  <property fmtid="{D5CDD505-2E9C-101B-9397-08002B2CF9AE}" pid="4" name="Order">
    <vt:r8>328300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