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535" r:id="rId5"/>
    <p:sldId id="589" r:id="rId6"/>
    <p:sldId id="591" r:id="rId7"/>
    <p:sldId id="395" r:id="rId8"/>
    <p:sldId id="396" r:id="rId9"/>
    <p:sldId id="550" r:id="rId10"/>
    <p:sldId id="552" r:id="rId11"/>
    <p:sldId id="554" r:id="rId12"/>
    <p:sldId id="556" r:id="rId13"/>
    <p:sldId id="558" r:id="rId14"/>
    <p:sldId id="560" r:id="rId15"/>
    <p:sldId id="562" r:id="rId16"/>
    <p:sldId id="564" r:id="rId17"/>
    <p:sldId id="566" r:id="rId18"/>
    <p:sldId id="568" r:id="rId19"/>
    <p:sldId id="570" r:id="rId20"/>
    <p:sldId id="572" r:id="rId21"/>
    <p:sldId id="574" r:id="rId22"/>
    <p:sldId id="576" r:id="rId23"/>
    <p:sldId id="578" r:id="rId24"/>
    <p:sldId id="580" r:id="rId25"/>
    <p:sldId id="582" r:id="rId26"/>
    <p:sldId id="584" r:id="rId27"/>
    <p:sldId id="586" r:id="rId28"/>
    <p:sldId id="5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0C8FC-1D95-4000-933B-635E0B54E80F}" v="3" dt="2026-01-08T07:43:35.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74"/>
  </p:normalViewPr>
  <p:slideViewPr>
    <p:cSldViewPr snapToGrid="0">
      <p:cViewPr varScale="1">
        <p:scale>
          <a:sx n="105" d="100"/>
          <a:sy n="105" d="100"/>
        </p:scale>
        <p:origin x="1056" y="7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49" d="100"/>
          <a:sy n="149" d="100"/>
        </p:scale>
        <p:origin x="543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LON, Leigh (THE DUDLEY GROUP NHS FOUNDATION TRUST)" userId="b22e5816-30ed-4463-9818-f62b9c1a5485" providerId="ADAL" clId="{FE150C27-122D-4362-B466-5FB0F6BC08D5}"/>
    <pc:docChg chg="custSel addSld delSld modSld">
      <pc:chgData name="DILLON, Leigh (THE DUDLEY GROUP NHS FOUNDATION TRUST)" userId="b22e5816-30ed-4463-9818-f62b9c1a5485" providerId="ADAL" clId="{FE150C27-122D-4362-B466-5FB0F6BC08D5}" dt="2026-01-08T07:44:30.247" v="57" actId="20577"/>
      <pc:docMkLst>
        <pc:docMk/>
      </pc:docMkLst>
      <pc:sldChg chg="modSp mod">
        <pc:chgData name="DILLON, Leigh (THE DUDLEY GROUP NHS FOUNDATION TRUST)" userId="b22e5816-30ed-4463-9818-f62b9c1a5485" providerId="ADAL" clId="{FE150C27-122D-4362-B466-5FB0F6BC08D5}" dt="2026-01-08T07:44:30.247" v="57" actId="20577"/>
        <pc:sldMkLst>
          <pc:docMk/>
          <pc:sldMk cId="695779928" sldId="535"/>
        </pc:sldMkLst>
        <pc:spChg chg="mod">
          <ac:chgData name="DILLON, Leigh (THE DUDLEY GROUP NHS FOUNDATION TRUST)" userId="b22e5816-30ed-4463-9818-f62b9c1a5485" providerId="ADAL" clId="{FE150C27-122D-4362-B466-5FB0F6BC08D5}" dt="2026-01-08T07:44:30.247" v="57" actId="20577"/>
          <ac:spMkLst>
            <pc:docMk/>
            <pc:sldMk cId="695779928" sldId="535"/>
            <ac:spMk id="7" creationId="{0D774E35-4281-8756-8036-A2378BFE4677}"/>
          </ac:spMkLst>
        </pc:spChg>
      </pc:sldChg>
      <pc:sldChg chg="del">
        <pc:chgData name="DILLON, Leigh (THE DUDLEY GROUP NHS FOUNDATION TRUST)" userId="b22e5816-30ed-4463-9818-f62b9c1a5485" providerId="ADAL" clId="{FE150C27-122D-4362-B466-5FB0F6BC08D5}" dt="2026-01-08T07:44:10.836" v="35" actId="47"/>
        <pc:sldMkLst>
          <pc:docMk/>
          <pc:sldMk cId="2065303606" sldId="538"/>
        </pc:sldMkLst>
      </pc:sldChg>
      <pc:sldChg chg="del">
        <pc:chgData name="DILLON, Leigh (THE DUDLEY GROUP NHS FOUNDATION TRUST)" userId="b22e5816-30ed-4463-9818-f62b9c1a5485" providerId="ADAL" clId="{FE150C27-122D-4362-B466-5FB0F6BC08D5}" dt="2026-01-08T07:44:11.780" v="36" actId="47"/>
        <pc:sldMkLst>
          <pc:docMk/>
          <pc:sldMk cId="1564078440" sldId="540"/>
        </pc:sldMkLst>
      </pc:sldChg>
      <pc:sldChg chg="del">
        <pc:chgData name="DILLON, Leigh (THE DUDLEY GROUP NHS FOUNDATION TRUST)" userId="b22e5816-30ed-4463-9818-f62b9c1a5485" providerId="ADAL" clId="{FE150C27-122D-4362-B466-5FB0F6BC08D5}" dt="2026-01-08T07:44:12.719" v="37" actId="47"/>
        <pc:sldMkLst>
          <pc:docMk/>
          <pc:sldMk cId="2182033453" sldId="541"/>
        </pc:sldMkLst>
      </pc:sldChg>
      <pc:sldChg chg="del">
        <pc:chgData name="DILLON, Leigh (THE DUDLEY GROUP NHS FOUNDATION TRUST)" userId="b22e5816-30ed-4463-9818-f62b9c1a5485" providerId="ADAL" clId="{FE150C27-122D-4362-B466-5FB0F6BC08D5}" dt="2026-01-08T07:44:13.536" v="38" actId="47"/>
        <pc:sldMkLst>
          <pc:docMk/>
          <pc:sldMk cId="2899433820" sldId="542"/>
        </pc:sldMkLst>
      </pc:sldChg>
      <pc:sldChg chg="del">
        <pc:chgData name="DILLON, Leigh (THE DUDLEY GROUP NHS FOUNDATION TRUST)" userId="b22e5816-30ed-4463-9818-f62b9c1a5485" providerId="ADAL" clId="{FE150C27-122D-4362-B466-5FB0F6BC08D5}" dt="2026-01-08T07:44:14.398" v="39" actId="47"/>
        <pc:sldMkLst>
          <pc:docMk/>
          <pc:sldMk cId="599390823" sldId="543"/>
        </pc:sldMkLst>
      </pc:sldChg>
      <pc:sldChg chg="del">
        <pc:chgData name="DILLON, Leigh (THE DUDLEY GROUP NHS FOUNDATION TRUST)" userId="b22e5816-30ed-4463-9818-f62b9c1a5485" providerId="ADAL" clId="{FE150C27-122D-4362-B466-5FB0F6BC08D5}" dt="2026-01-08T07:44:15.179" v="40" actId="47"/>
        <pc:sldMkLst>
          <pc:docMk/>
          <pc:sldMk cId="537109417" sldId="544"/>
        </pc:sldMkLst>
      </pc:sldChg>
      <pc:sldChg chg="del">
        <pc:chgData name="DILLON, Leigh (THE DUDLEY GROUP NHS FOUNDATION TRUST)" userId="b22e5816-30ed-4463-9818-f62b9c1a5485" providerId="ADAL" clId="{FE150C27-122D-4362-B466-5FB0F6BC08D5}" dt="2026-01-08T07:44:15.996" v="41" actId="47"/>
        <pc:sldMkLst>
          <pc:docMk/>
          <pc:sldMk cId="659385830" sldId="545"/>
        </pc:sldMkLst>
      </pc:sldChg>
      <pc:sldChg chg="del">
        <pc:chgData name="DILLON, Leigh (THE DUDLEY GROUP NHS FOUNDATION TRUST)" userId="b22e5816-30ed-4463-9818-f62b9c1a5485" providerId="ADAL" clId="{FE150C27-122D-4362-B466-5FB0F6BC08D5}" dt="2026-01-08T07:44:16.830" v="42" actId="47"/>
        <pc:sldMkLst>
          <pc:docMk/>
          <pc:sldMk cId="27550366" sldId="546"/>
        </pc:sldMkLst>
      </pc:sldChg>
      <pc:sldChg chg="del">
        <pc:chgData name="DILLON, Leigh (THE DUDLEY GROUP NHS FOUNDATION TRUST)" userId="b22e5816-30ed-4463-9818-f62b9c1a5485" providerId="ADAL" clId="{FE150C27-122D-4362-B466-5FB0F6BC08D5}" dt="2026-01-08T07:44:17.672" v="43" actId="47"/>
        <pc:sldMkLst>
          <pc:docMk/>
          <pc:sldMk cId="542001077" sldId="547"/>
        </pc:sldMkLst>
      </pc:sldChg>
      <pc:sldChg chg="del">
        <pc:chgData name="DILLON, Leigh (THE DUDLEY GROUP NHS FOUNDATION TRUST)" userId="b22e5816-30ed-4463-9818-f62b9c1a5485" providerId="ADAL" clId="{FE150C27-122D-4362-B466-5FB0F6BC08D5}" dt="2026-01-08T07:44:18.479" v="44" actId="47"/>
        <pc:sldMkLst>
          <pc:docMk/>
          <pc:sldMk cId="2715391469" sldId="548"/>
        </pc:sldMkLst>
      </pc:sldChg>
      <pc:sldChg chg="modSp del mod">
        <pc:chgData name="DILLON, Leigh (THE DUDLEY GROUP NHS FOUNDATION TRUST)" userId="b22e5816-30ed-4463-9818-f62b9c1a5485" providerId="ADAL" clId="{FE150C27-122D-4362-B466-5FB0F6BC08D5}" dt="2026-01-08T07:44:19.489" v="45" actId="47"/>
        <pc:sldMkLst>
          <pc:docMk/>
          <pc:sldMk cId="316424402" sldId="549"/>
        </pc:sldMkLst>
        <pc:spChg chg="mod">
          <ac:chgData name="DILLON, Leigh (THE DUDLEY GROUP NHS FOUNDATION TRUST)" userId="b22e5816-30ed-4463-9818-f62b9c1a5485" providerId="ADAL" clId="{FE150C27-122D-4362-B466-5FB0F6BC08D5}" dt="2026-01-08T07:42:46.158" v="13" actId="20577"/>
          <ac:spMkLst>
            <pc:docMk/>
            <pc:sldMk cId="316424402" sldId="549"/>
            <ac:spMk id="5" creationId="{7F4ABC0D-B842-1FBF-00CC-5FD6CFB8D38C}"/>
          </ac:spMkLst>
        </pc:spChg>
      </pc:sldChg>
      <pc:sldChg chg="modSp add mod">
        <pc:chgData name="DILLON, Leigh (THE DUDLEY GROUP NHS FOUNDATION TRUST)" userId="b22e5816-30ed-4463-9818-f62b9c1a5485" providerId="ADAL" clId="{FE150C27-122D-4362-B466-5FB0F6BC08D5}" dt="2026-01-08T07:42:59.749" v="29" actId="20577"/>
        <pc:sldMkLst>
          <pc:docMk/>
          <pc:sldMk cId="1650801717" sldId="589"/>
        </pc:sldMkLst>
        <pc:spChg chg="mod">
          <ac:chgData name="DILLON, Leigh (THE DUDLEY GROUP NHS FOUNDATION TRUST)" userId="b22e5816-30ed-4463-9818-f62b9c1a5485" providerId="ADAL" clId="{FE150C27-122D-4362-B466-5FB0F6BC08D5}" dt="2026-01-08T07:42:59.749" v="29" actId="20577"/>
          <ac:spMkLst>
            <pc:docMk/>
            <pc:sldMk cId="1650801717" sldId="589"/>
            <ac:spMk id="3" creationId="{0FB2FE5C-0638-2010-666D-3EBAB3356B08}"/>
          </ac:spMkLst>
        </pc:spChg>
      </pc:sldChg>
      <pc:sldChg chg="addSp delSp modSp new del mod">
        <pc:chgData name="DILLON, Leigh (THE DUDLEY GROUP NHS FOUNDATION TRUST)" userId="b22e5816-30ed-4463-9818-f62b9c1a5485" providerId="ADAL" clId="{FE150C27-122D-4362-B466-5FB0F6BC08D5}" dt="2026-01-08T07:43:39.200" v="34" actId="47"/>
        <pc:sldMkLst>
          <pc:docMk/>
          <pc:sldMk cId="2773268154" sldId="590"/>
        </pc:sldMkLst>
        <pc:spChg chg="add del mod">
          <ac:chgData name="DILLON, Leigh (THE DUDLEY GROUP NHS FOUNDATION TRUST)" userId="b22e5816-30ed-4463-9818-f62b9c1a5485" providerId="ADAL" clId="{FE150C27-122D-4362-B466-5FB0F6BC08D5}" dt="2026-01-08T07:43:25.719" v="32" actId="478"/>
          <ac:spMkLst>
            <pc:docMk/>
            <pc:sldMk cId="2773268154" sldId="590"/>
            <ac:spMk id="2" creationId="{6D6CF82F-892E-C197-80FE-622382DC452D}"/>
          </ac:spMkLst>
        </pc:spChg>
      </pc:sldChg>
      <pc:sldChg chg="add">
        <pc:chgData name="DILLON, Leigh (THE DUDLEY GROUP NHS FOUNDATION TRUST)" userId="b22e5816-30ed-4463-9818-f62b9c1a5485" providerId="ADAL" clId="{FE150C27-122D-4362-B466-5FB0F6BC08D5}" dt="2026-01-08T07:43:35.817" v="33"/>
        <pc:sldMkLst>
          <pc:docMk/>
          <pc:sldMk cId="240618094" sldId="5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C34146-853E-2454-A261-E877378296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3984D0-E2B4-DCA0-6C34-31A42CBA12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B9E1AF-1F56-F142-A3DB-40595D572199}" type="datetimeFigureOut">
              <a:rPr lang="en-US" smtClean="0"/>
              <a:t>1/7/2026</a:t>
            </a:fld>
            <a:endParaRPr lang="en-US"/>
          </a:p>
        </p:txBody>
      </p:sp>
      <p:sp>
        <p:nvSpPr>
          <p:cNvPr id="4" name="Footer Placeholder 3">
            <a:extLst>
              <a:ext uri="{FF2B5EF4-FFF2-40B4-BE49-F238E27FC236}">
                <a16:creationId xmlns:a16="http://schemas.microsoft.com/office/drawing/2014/main" id="{74EC6C95-CE01-8262-1483-D7EE3C4675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8D36A5-2DF6-78F4-BEEF-D896607427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C7CA17-94F4-7C4B-AE89-4795DA487F41}" type="slidenum">
              <a:rPr lang="en-US" smtClean="0"/>
              <a:t>‹#›</a:t>
            </a:fld>
            <a:endParaRPr lang="en-US"/>
          </a:p>
        </p:txBody>
      </p:sp>
    </p:spTree>
    <p:extLst>
      <p:ext uri="{BB962C8B-B14F-4D97-AF65-F5344CB8AC3E}">
        <p14:creationId xmlns:p14="http://schemas.microsoft.com/office/powerpoint/2010/main" val="589324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A0322-E709-BC40-ABDD-12CCF1AF2821}"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B79BC-86A3-B345-8A0E-6B0AF29F0CAE}" type="slidenum">
              <a:rPr lang="en-US" smtClean="0"/>
              <a:t>‹#›</a:t>
            </a:fld>
            <a:endParaRPr lang="en-US"/>
          </a:p>
        </p:txBody>
      </p:sp>
    </p:spTree>
    <p:extLst>
      <p:ext uri="{BB962C8B-B14F-4D97-AF65-F5344CB8AC3E}">
        <p14:creationId xmlns:p14="http://schemas.microsoft.com/office/powerpoint/2010/main" val="341545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7804E7-CF4F-4CB7-9602-DD021092D2C4}" type="slidenum">
              <a:rPr lang="en-GB" smtClean="0"/>
              <a:t>18</a:t>
            </a:fld>
            <a:endParaRPr lang="en-GB"/>
          </a:p>
        </p:txBody>
      </p:sp>
    </p:spTree>
    <p:extLst>
      <p:ext uri="{BB962C8B-B14F-4D97-AF65-F5344CB8AC3E}">
        <p14:creationId xmlns:p14="http://schemas.microsoft.com/office/powerpoint/2010/main" val="310684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7804E7-CF4F-4CB7-9602-DD021092D2C4}" type="slidenum">
              <a:rPr lang="en-GB" smtClean="0"/>
              <a:t>19</a:t>
            </a:fld>
            <a:endParaRPr lang="en-GB"/>
          </a:p>
        </p:txBody>
      </p:sp>
    </p:spTree>
    <p:extLst>
      <p:ext uri="{BB962C8B-B14F-4D97-AF65-F5344CB8AC3E}">
        <p14:creationId xmlns:p14="http://schemas.microsoft.com/office/powerpoint/2010/main" val="6646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7804E7-CF4F-4CB7-9602-DD021092D2C4}" type="slidenum">
              <a:rPr lang="en-GB" smtClean="0"/>
              <a:t>20</a:t>
            </a:fld>
            <a:endParaRPr lang="en-GB"/>
          </a:p>
        </p:txBody>
      </p:sp>
    </p:spTree>
    <p:extLst>
      <p:ext uri="{BB962C8B-B14F-4D97-AF65-F5344CB8AC3E}">
        <p14:creationId xmlns:p14="http://schemas.microsoft.com/office/powerpoint/2010/main" val="310684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7804E7-CF4F-4CB7-9602-DD021092D2C4}" type="slidenum">
              <a:rPr lang="en-GB" smtClean="0"/>
              <a:t>21</a:t>
            </a:fld>
            <a:endParaRPr lang="en-GB"/>
          </a:p>
        </p:txBody>
      </p:sp>
    </p:spTree>
    <p:extLst>
      <p:ext uri="{BB962C8B-B14F-4D97-AF65-F5344CB8AC3E}">
        <p14:creationId xmlns:p14="http://schemas.microsoft.com/office/powerpoint/2010/main" val="6646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7804E7-CF4F-4CB7-9602-DD021092D2C4}" type="slidenum">
              <a:rPr lang="en-GB" smtClean="0"/>
              <a:t>22</a:t>
            </a:fld>
            <a:endParaRPr lang="en-GB"/>
          </a:p>
        </p:txBody>
      </p:sp>
    </p:spTree>
    <p:extLst>
      <p:ext uri="{BB962C8B-B14F-4D97-AF65-F5344CB8AC3E}">
        <p14:creationId xmlns:p14="http://schemas.microsoft.com/office/powerpoint/2010/main" val="310684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7804E7-CF4F-4CB7-9602-DD021092D2C4}" type="slidenum">
              <a:rPr lang="en-GB" smtClean="0"/>
              <a:t>23</a:t>
            </a:fld>
            <a:endParaRPr lang="en-GB"/>
          </a:p>
        </p:txBody>
      </p:sp>
    </p:spTree>
    <p:extLst>
      <p:ext uri="{BB962C8B-B14F-4D97-AF65-F5344CB8AC3E}">
        <p14:creationId xmlns:p14="http://schemas.microsoft.com/office/powerpoint/2010/main" val="6646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7804E7-CF4F-4CB7-9602-DD021092D2C4}" type="slidenum">
              <a:rPr lang="en-GB" smtClean="0"/>
              <a:t>24</a:t>
            </a:fld>
            <a:endParaRPr lang="en-GB"/>
          </a:p>
        </p:txBody>
      </p:sp>
    </p:spTree>
    <p:extLst>
      <p:ext uri="{BB962C8B-B14F-4D97-AF65-F5344CB8AC3E}">
        <p14:creationId xmlns:p14="http://schemas.microsoft.com/office/powerpoint/2010/main" val="310684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7804E7-CF4F-4CB7-9602-DD021092D2C4}" type="slidenum">
              <a:rPr lang="en-GB" smtClean="0"/>
              <a:t>25</a:t>
            </a:fld>
            <a:endParaRPr lang="en-GB"/>
          </a:p>
        </p:txBody>
      </p:sp>
    </p:spTree>
    <p:extLst>
      <p:ext uri="{BB962C8B-B14F-4D97-AF65-F5344CB8AC3E}">
        <p14:creationId xmlns:p14="http://schemas.microsoft.com/office/powerpoint/2010/main" val="6646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376B-75A9-1EBE-7F1B-1506F00357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93FC052-D822-DF96-A370-8636DB25A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A602615-1D67-5F0B-BF5E-13783A4CF4C4}"/>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5" name="Footer Placeholder 4">
            <a:extLst>
              <a:ext uri="{FF2B5EF4-FFF2-40B4-BE49-F238E27FC236}">
                <a16:creationId xmlns:a16="http://schemas.microsoft.com/office/drawing/2014/main" id="{909B8FAD-FEF1-014A-C94F-196D532584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25E1E6-73FB-A8CD-12AE-756A56643E4F}"/>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39821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B1EC-4246-61FE-142F-A58168E4F4E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FC67C8E-C401-D468-2CD3-A85B5DFAA4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FB906F-660A-7B3D-1189-83BE10DE7ED9}"/>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5" name="Footer Placeholder 4">
            <a:extLst>
              <a:ext uri="{FF2B5EF4-FFF2-40B4-BE49-F238E27FC236}">
                <a16:creationId xmlns:a16="http://schemas.microsoft.com/office/drawing/2014/main" id="{2290A600-666A-F2C8-EC26-845F4379E9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F32E7-03D4-3FEF-4650-D026A95A3E26}"/>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276295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737EA-2A95-283D-49EB-58DF6B43486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2F1B874-BB11-A38B-49F1-D7B9B5F3B2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DF2667-E7B7-45B1-ECC0-AD74CA3EEE14}"/>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5" name="Footer Placeholder 4">
            <a:extLst>
              <a:ext uri="{FF2B5EF4-FFF2-40B4-BE49-F238E27FC236}">
                <a16:creationId xmlns:a16="http://schemas.microsoft.com/office/drawing/2014/main" id="{DE807FBC-1EC8-DE68-30A2-4525499CD6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C71678-EAE6-0526-AACD-285F5BAB3864}"/>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3588740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4812F5B-3394-4B57-BB7E-6B3BBA456037}"/>
              </a:ext>
            </a:extLst>
          </p:cNvPr>
          <p:cNvSpPr/>
          <p:nvPr userDrawn="1"/>
        </p:nvSpPr>
        <p:spPr>
          <a:xfrm>
            <a:off x="145815" y="56676"/>
            <a:ext cx="11951171" cy="458963"/>
          </a:xfrm>
          <a:prstGeom prst="roundRect">
            <a:avLst>
              <a:gd name="adj" fmla="val 30272"/>
            </a:avLst>
          </a:prstGeom>
          <a:solidFill>
            <a:srgbClr val="023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pic>
        <p:nvPicPr>
          <p:cNvPr id="7" name="Picture 6" descr="colour.png">
            <a:extLst>
              <a:ext uri="{FF2B5EF4-FFF2-40B4-BE49-F238E27FC236}">
                <a16:creationId xmlns:a16="http://schemas.microsoft.com/office/drawing/2014/main" id="{A284DA3D-5D10-4EC6-945D-6465443DF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2874"/>
            <a:ext cx="12192000" cy="381032"/>
          </a:xfrm>
          <a:prstGeom prst="rect">
            <a:avLst/>
          </a:prstGeom>
        </p:spPr>
      </p:pic>
      <p:pic>
        <p:nvPicPr>
          <p:cNvPr id="8" name="Picture 7" descr="stripe.png">
            <a:extLst>
              <a:ext uri="{FF2B5EF4-FFF2-40B4-BE49-F238E27FC236}">
                <a16:creationId xmlns:a16="http://schemas.microsoft.com/office/drawing/2014/main" id="{8F235ACD-4A26-4CA1-9E33-53F2D97430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01434"/>
            <a:ext cx="12192000" cy="91440"/>
          </a:xfrm>
          <a:prstGeom prst="rect">
            <a:avLst/>
          </a:prstGeom>
        </p:spPr>
      </p:pic>
      <p:sp>
        <p:nvSpPr>
          <p:cNvPr id="9" name="TextBox 8">
            <a:extLst>
              <a:ext uri="{FF2B5EF4-FFF2-40B4-BE49-F238E27FC236}">
                <a16:creationId xmlns:a16="http://schemas.microsoft.com/office/drawing/2014/main" id="{1441C642-44E6-4F47-8654-F5FBA74C5E46}"/>
              </a:ext>
            </a:extLst>
          </p:cNvPr>
          <p:cNvSpPr txBox="1"/>
          <p:nvPr userDrawn="1"/>
        </p:nvSpPr>
        <p:spPr>
          <a:xfrm>
            <a:off x="157653" y="6531928"/>
            <a:ext cx="48918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a:solidFill>
                  <a:schemeClr val="bg1"/>
                </a:solidFill>
                <a:latin typeface="Segoe UI" panose="020B0502040204020203" pitchFamily="34" charset="0"/>
                <a:cs typeface="Segoe UI" panose="020B0502040204020203" pitchFamily="34" charset="0"/>
              </a:rPr>
              <a:t>Board Report – Performance KPIs</a:t>
            </a:r>
          </a:p>
          <a:p>
            <a:endParaRPr lang="en-GB" sz="1200" b="0">
              <a:solidFill>
                <a:schemeClr val="bg1"/>
              </a:solidFill>
              <a:latin typeface="Segoe UI" panose="020B0502040204020203" pitchFamily="34" charset="0"/>
              <a:cs typeface="Segoe UI" panose="020B0502040204020203" pitchFamily="34" charset="0"/>
            </a:endParaRPr>
          </a:p>
        </p:txBody>
      </p:sp>
      <p:sp>
        <p:nvSpPr>
          <p:cNvPr id="11" name="Slide Number Placeholder 5">
            <a:extLst>
              <a:ext uri="{FF2B5EF4-FFF2-40B4-BE49-F238E27FC236}">
                <a16:creationId xmlns:a16="http://schemas.microsoft.com/office/drawing/2014/main" id="{2523F4DA-F9A0-4113-8385-E1F49077C376}"/>
              </a:ext>
            </a:extLst>
          </p:cNvPr>
          <p:cNvSpPr>
            <a:spLocks noGrp="1"/>
          </p:cNvSpPr>
          <p:nvPr>
            <p:ph type="sldNum" sz="quarter" idx="12"/>
          </p:nvPr>
        </p:nvSpPr>
        <p:spPr>
          <a:xfrm>
            <a:off x="5610376" y="6492875"/>
            <a:ext cx="971249" cy="365125"/>
          </a:xfrm>
        </p:spPr>
        <p:txBody>
          <a:bodyPr/>
          <a:lstStyle>
            <a:lvl1pPr algn="ctr">
              <a:defRPr>
                <a:solidFill>
                  <a:schemeClr val="bg1"/>
                </a:solidFill>
                <a:latin typeface="Segoe UI" panose="020B0502040204020203" pitchFamily="34" charset="0"/>
                <a:cs typeface="Segoe UI" panose="020B0502040204020203" pitchFamily="34" charset="0"/>
              </a:defRPr>
            </a:lvl1pPr>
          </a:lstStyle>
          <a:p>
            <a:fld id="{C3EF42B0-13E1-47FA-A6EB-F204AA9B6E3D}" type="slidenum">
              <a:rPr lang="en-GB" smtClean="0"/>
              <a:pPr/>
              <a:t>‹#›</a:t>
            </a:fld>
            <a:endParaRPr lang="en-GB"/>
          </a:p>
        </p:txBody>
      </p:sp>
      <p:pic>
        <p:nvPicPr>
          <p:cNvPr id="5" name="Picture 4" descr="NHS_logo_white.png">
            <a:extLst>
              <a:ext uri="{FF2B5EF4-FFF2-40B4-BE49-F238E27FC236}">
                <a16:creationId xmlns:a16="http://schemas.microsoft.com/office/drawing/2014/main" id="{139FE50D-118E-4CFD-BF16-17B2935D537E}"/>
              </a:ext>
            </a:extLst>
          </p:cNvPr>
          <p:cNvPicPr>
            <a:picLocks noChangeAspect="1"/>
          </p:cNvPicPr>
          <p:nvPr userDrawn="1"/>
        </p:nvPicPr>
        <p:blipFill>
          <a:blip r:embed="rId4"/>
          <a:stretch>
            <a:fillRect/>
          </a:stretch>
        </p:blipFill>
        <p:spPr>
          <a:xfrm>
            <a:off x="11021481" y="6519584"/>
            <a:ext cx="971249" cy="301685"/>
          </a:xfrm>
          <a:prstGeom prst="rect">
            <a:avLst/>
          </a:prstGeom>
        </p:spPr>
      </p:pic>
    </p:spTree>
    <p:extLst>
      <p:ext uri="{BB962C8B-B14F-4D97-AF65-F5344CB8AC3E}">
        <p14:creationId xmlns:p14="http://schemas.microsoft.com/office/powerpoint/2010/main" val="212054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9A9F-44DF-351E-E4A4-DCB4D2C228E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899AC2-523D-FCAD-7189-1074F13C49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C4AF14-DD28-8D70-8934-FD3E2F6019C1}"/>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5" name="Footer Placeholder 4">
            <a:extLst>
              <a:ext uri="{FF2B5EF4-FFF2-40B4-BE49-F238E27FC236}">
                <a16:creationId xmlns:a16="http://schemas.microsoft.com/office/drawing/2014/main" id="{17473B5A-68C4-854C-64E9-B90860B772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F0503-EFF9-3457-7298-EB610ECA1AE1}"/>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384134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C1CE-4ADB-C56E-1CE3-7B306A4C9D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27CB8D5-0937-E317-2874-F86FE913A7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73BC4F-663C-7336-9F33-5C5C638C9A29}"/>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5" name="Footer Placeholder 4">
            <a:extLst>
              <a:ext uri="{FF2B5EF4-FFF2-40B4-BE49-F238E27FC236}">
                <a16:creationId xmlns:a16="http://schemas.microsoft.com/office/drawing/2014/main" id="{CF1532E4-B4C9-2BF5-5B60-C1A20280EA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20099-A74D-AC0C-8900-68DE246B640F}"/>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28678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C8B0-6BB9-4036-AD49-0C51AD1A56F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9C394B3-C2B6-FCDE-4219-AE3A504946C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194FB5E-D55C-CBED-29BE-79A9D65B41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28B74E2-BE40-3425-B3BA-C109E2C3B5F9}"/>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6" name="Footer Placeholder 5">
            <a:extLst>
              <a:ext uri="{FF2B5EF4-FFF2-40B4-BE49-F238E27FC236}">
                <a16:creationId xmlns:a16="http://schemas.microsoft.com/office/drawing/2014/main" id="{BF352895-F234-7C31-C6B3-715961CD51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870600-BB82-B60A-738A-A28B6F038264}"/>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194664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B3E6-C629-2BF8-267A-D7A3F46C5C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FDB9653-96EA-D980-89B1-5C3E2C8AC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531374-A7D0-BB6F-0C5F-A8E7D076C9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F4F818C-D206-115B-59E5-A77B6449E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8F0E2C-22AD-9575-8067-52A81E6D098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315BC6E-F952-AF25-1939-DBDB18D47B2B}"/>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8" name="Footer Placeholder 7">
            <a:extLst>
              <a:ext uri="{FF2B5EF4-FFF2-40B4-BE49-F238E27FC236}">
                <a16:creationId xmlns:a16="http://schemas.microsoft.com/office/drawing/2014/main" id="{92598678-665E-73E5-C97C-96A4AFA0AA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0797D2-0868-9237-10B1-C37FF833DFFB}"/>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145055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0E3-426F-1C77-1CFE-C8852379B9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51D671-0A76-97B0-591F-40BA450AE988}"/>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4" name="Footer Placeholder 3">
            <a:extLst>
              <a:ext uri="{FF2B5EF4-FFF2-40B4-BE49-F238E27FC236}">
                <a16:creationId xmlns:a16="http://schemas.microsoft.com/office/drawing/2014/main" id="{5A060FE4-039A-6C8A-2BCF-F1FCE94E09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7401EB-7ABD-9F6F-1BBA-3DF02705F5C5}"/>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207167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F2183-EC5C-2C76-A9D3-7AA9080E940D}"/>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3" name="Footer Placeholder 2">
            <a:extLst>
              <a:ext uri="{FF2B5EF4-FFF2-40B4-BE49-F238E27FC236}">
                <a16:creationId xmlns:a16="http://schemas.microsoft.com/office/drawing/2014/main" id="{6DC26E7C-4DC7-5D9C-D2F4-75AF9C2706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E0A0BF-5DA1-8E48-4FA9-F69623878FDC}"/>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398774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2146-2F5E-BE1D-6E6C-E951523BF7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332DDFE-AF6A-893D-96B7-3BDEB6B8AD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5338C17-4EF3-B042-20A1-C14B734C4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2F37D5-E04B-1D2E-D3F8-05E19A23741B}"/>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6" name="Footer Placeholder 5">
            <a:extLst>
              <a:ext uri="{FF2B5EF4-FFF2-40B4-BE49-F238E27FC236}">
                <a16:creationId xmlns:a16="http://schemas.microsoft.com/office/drawing/2014/main" id="{70799770-F398-B9FA-13DD-67579D2C35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84CA62-E69D-B31E-3C43-AE32A5CAED62}"/>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245600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40BD-BD05-BC32-7730-CB96D1DA87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C7B1013-4AC9-DD31-1B9E-92984B811F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958336-8907-C4EC-7585-89D3F069C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C2147C-A638-4FC5-BD09-91536E39C80B}"/>
              </a:ext>
            </a:extLst>
          </p:cNvPr>
          <p:cNvSpPr>
            <a:spLocks noGrp="1"/>
          </p:cNvSpPr>
          <p:nvPr>
            <p:ph type="dt" sz="half" idx="10"/>
          </p:nvPr>
        </p:nvSpPr>
        <p:spPr/>
        <p:txBody>
          <a:bodyPr/>
          <a:lstStyle/>
          <a:p>
            <a:fld id="{62ABCDF8-51C8-4E0F-A7DF-2AB7CA52429A}" type="datetimeFigureOut">
              <a:rPr lang="en-GB" smtClean="0"/>
              <a:t>07/01/2026</a:t>
            </a:fld>
            <a:endParaRPr lang="en-GB"/>
          </a:p>
        </p:txBody>
      </p:sp>
      <p:sp>
        <p:nvSpPr>
          <p:cNvPr id="6" name="Footer Placeholder 5">
            <a:extLst>
              <a:ext uri="{FF2B5EF4-FFF2-40B4-BE49-F238E27FC236}">
                <a16:creationId xmlns:a16="http://schemas.microsoft.com/office/drawing/2014/main" id="{3BDFBBA5-3A1A-9EDA-C5BB-76CE7F4C0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7C0F91-D5B9-873A-0751-FC454B4C028E}"/>
              </a:ext>
            </a:extLst>
          </p:cNvPr>
          <p:cNvSpPr>
            <a:spLocks noGrp="1"/>
          </p:cNvSpPr>
          <p:nvPr>
            <p:ph type="sldNum" sz="quarter" idx="12"/>
          </p:nvPr>
        </p:nvSpPr>
        <p:spPr/>
        <p:txBody>
          <a:bodyPr/>
          <a:lstStyle/>
          <a:p>
            <a:fld id="{8EDE22F6-2E3D-4BA3-A9AA-7D6CB2A2906C}" type="slidenum">
              <a:rPr lang="en-GB" smtClean="0"/>
              <a:t>‹#›</a:t>
            </a:fld>
            <a:endParaRPr lang="en-GB"/>
          </a:p>
        </p:txBody>
      </p:sp>
    </p:spTree>
    <p:extLst>
      <p:ext uri="{BB962C8B-B14F-4D97-AF65-F5344CB8AC3E}">
        <p14:creationId xmlns:p14="http://schemas.microsoft.com/office/powerpoint/2010/main" val="29983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8533E-DD2A-894F-EBCA-D4877A4A2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857122A-5792-B808-B4D2-7DCB475090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013A68-612A-6064-20A9-2C9FAAD380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ABCDF8-51C8-4E0F-A7DF-2AB7CA52429A}" type="datetimeFigureOut">
              <a:rPr lang="en-GB" smtClean="0"/>
              <a:t>07/01/2026</a:t>
            </a:fld>
            <a:endParaRPr lang="en-GB"/>
          </a:p>
        </p:txBody>
      </p:sp>
      <p:sp>
        <p:nvSpPr>
          <p:cNvPr id="5" name="Footer Placeholder 4">
            <a:extLst>
              <a:ext uri="{FF2B5EF4-FFF2-40B4-BE49-F238E27FC236}">
                <a16:creationId xmlns:a16="http://schemas.microsoft.com/office/drawing/2014/main" id="{CFE04EAD-3C2F-A5AC-1B50-A2E3F0244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625F734-43BB-4820-4C20-ED6BDDD18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DE22F6-2E3D-4BA3-A9AA-7D6CB2A2906C}" type="slidenum">
              <a:rPr lang="en-GB" smtClean="0"/>
              <a:t>‹#›</a:t>
            </a:fld>
            <a:endParaRPr lang="en-GB"/>
          </a:p>
        </p:txBody>
      </p:sp>
      <p:pic>
        <p:nvPicPr>
          <p:cNvPr id="8" name="Picture 7">
            <a:extLst>
              <a:ext uri="{FF2B5EF4-FFF2-40B4-BE49-F238E27FC236}">
                <a16:creationId xmlns:a16="http://schemas.microsoft.com/office/drawing/2014/main" id="{07D978CA-0045-C57C-8CB8-E3D055A07BF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210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774E35-4281-8756-8036-A2378BFE4677}"/>
              </a:ext>
            </a:extLst>
          </p:cNvPr>
          <p:cNvSpPr txBox="1"/>
          <p:nvPr/>
        </p:nvSpPr>
        <p:spPr>
          <a:xfrm>
            <a:off x="331076" y="1269290"/>
            <a:ext cx="11619185" cy="563231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The Dudley Foundation Group </a:t>
            </a:r>
          </a:p>
          <a:p>
            <a:pPr algn="ctr"/>
            <a:r>
              <a:rPr lang="en-GB" sz="3600" b="1" dirty="0">
                <a:solidFill>
                  <a:srgbClr val="0070C0"/>
                </a:solidFill>
                <a:latin typeface="Arial" panose="020B0604020202020204" pitchFamily="34" charset="0"/>
                <a:cs typeface="Arial" panose="020B0604020202020204" pitchFamily="34" charset="0"/>
              </a:rPr>
              <a:t>Monthly Safer Staffing </a:t>
            </a:r>
          </a:p>
          <a:p>
            <a:pPr algn="ctr"/>
            <a:r>
              <a:rPr lang="en-GB" sz="3600" b="1">
                <a:solidFill>
                  <a:srgbClr val="0070C0"/>
                </a:solidFill>
                <a:latin typeface="Arial" panose="020B0604020202020204" pitchFamily="34" charset="0"/>
                <a:cs typeface="Arial" panose="020B0604020202020204" pitchFamily="34" charset="0"/>
              </a:rPr>
              <a:t>December 2024 </a:t>
            </a:r>
            <a:r>
              <a:rPr lang="en-GB" sz="3600" b="1" dirty="0">
                <a:solidFill>
                  <a:srgbClr val="0070C0"/>
                </a:solidFill>
                <a:latin typeface="Arial" panose="020B0604020202020204" pitchFamily="34" charset="0"/>
                <a:cs typeface="Arial" panose="020B0604020202020204" pitchFamily="34" charset="0"/>
              </a:rPr>
              <a:t>– November 2025</a:t>
            </a:r>
          </a:p>
          <a:p>
            <a:pPr algn="ctr"/>
            <a:endParaRPr lang="en-GB" sz="3600" b="1" dirty="0">
              <a:solidFill>
                <a:srgbClr val="0070C0"/>
              </a:solidFill>
              <a:latin typeface="Arial" panose="020B0604020202020204" pitchFamily="34" charset="0"/>
              <a:cs typeface="Arial" panose="020B0604020202020204" pitchFamily="34" charset="0"/>
            </a:endParaRPr>
          </a:p>
          <a:p>
            <a:pPr algn="ctr"/>
            <a:r>
              <a:rPr lang="en-GB" sz="3600" b="1" dirty="0">
                <a:solidFill>
                  <a:srgbClr val="0070C0"/>
                </a:solidFill>
              </a:rPr>
              <a:t>Martina Morris Chief Nursing Officer (</a:t>
            </a:r>
            <a:r>
              <a:rPr lang="en-GB" sz="3600" b="1" dirty="0">
                <a:solidFill>
                  <a:srgbClr val="0070C0"/>
                </a:solidFill>
                <a:cs typeface="Arial"/>
              </a:rPr>
              <a:t>CNO) DGFT and Deputy CNO DGFT &amp; SWBH</a:t>
            </a:r>
            <a:r>
              <a:rPr lang="en-GB" sz="3600" b="1" dirty="0">
                <a:solidFill>
                  <a:srgbClr val="0070C0"/>
                </a:solidFill>
              </a:rPr>
              <a:t> </a:t>
            </a:r>
          </a:p>
          <a:p>
            <a:pPr algn="ctr"/>
            <a:r>
              <a:rPr lang="en-GB" sz="3600" b="1" dirty="0">
                <a:solidFill>
                  <a:srgbClr val="0070C0"/>
                </a:solidFill>
              </a:rPr>
              <a:t>Dr Jonathan Odum Medical Director</a:t>
            </a:r>
          </a:p>
          <a:p>
            <a:pPr algn="ctr"/>
            <a:endParaRPr lang="en-GB" sz="3600" b="1" dirty="0">
              <a:solidFill>
                <a:srgbClr val="0070C0"/>
              </a:solidFill>
              <a:latin typeface="Arial" panose="020B0604020202020204" pitchFamily="34" charset="0"/>
              <a:cs typeface="Arial" panose="020B0604020202020204" pitchFamily="34" charset="0"/>
            </a:endParaRPr>
          </a:p>
          <a:p>
            <a:pPr algn="ctr"/>
            <a:endParaRPr lang="en-GB" sz="3600" b="1" dirty="0">
              <a:solidFill>
                <a:srgbClr val="0070C0"/>
              </a:solidFill>
              <a:latin typeface="Arial" panose="020B0604020202020204" pitchFamily="34" charset="0"/>
              <a:cs typeface="Arial" panose="020B0604020202020204" pitchFamily="34" charset="0"/>
            </a:endParaRPr>
          </a:p>
          <a:p>
            <a:pPr algn="ctr"/>
            <a:endParaRPr lang="en-GB"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779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CE304-2C3B-2851-060E-5F0F3DBE5F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E6DAC1-ECC1-8EF3-8425-B3D568CDC894}"/>
              </a:ext>
            </a:extLst>
          </p:cNvPr>
          <p:cNvSpPr>
            <a:spLocks noGrp="1"/>
          </p:cNvSpPr>
          <p:nvPr>
            <p:ph type="sldNum" sz="quarter" idx="12"/>
          </p:nvPr>
        </p:nvSpPr>
        <p:spPr/>
        <p:txBody>
          <a:bodyPr/>
          <a:lstStyle/>
          <a:p>
            <a:fld id="{C3EF42B0-13E1-47FA-A6EB-F204AA9B6E3D}" type="slidenum">
              <a:rPr lang="en-GB" smtClean="0"/>
              <a:pPr/>
              <a:t>10</a:t>
            </a:fld>
            <a:endParaRPr lang="en-GB"/>
          </a:p>
        </p:txBody>
      </p:sp>
      <p:sp>
        <p:nvSpPr>
          <p:cNvPr id="3" name="Title 1">
            <a:extLst>
              <a:ext uri="{FF2B5EF4-FFF2-40B4-BE49-F238E27FC236}">
                <a16:creationId xmlns:a16="http://schemas.microsoft.com/office/drawing/2014/main" id="{0FB2FE5C-0638-2010-666D-3EBAB3356B08}"/>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solidFill>
              </a:rPr>
              <a:t>Safer Staffing – Dashboard April 2025 </a:t>
            </a:r>
          </a:p>
        </p:txBody>
      </p:sp>
      <p:sp>
        <p:nvSpPr>
          <p:cNvPr id="12" name="TextBox 11">
            <a:extLst>
              <a:ext uri="{FF2B5EF4-FFF2-40B4-BE49-F238E27FC236}">
                <a16:creationId xmlns:a16="http://schemas.microsoft.com/office/drawing/2014/main" id="{7E04CBFC-67AC-94B5-98F1-6D524C0633AB}"/>
              </a:ext>
            </a:extLst>
          </p:cNvPr>
          <p:cNvSpPr txBox="1"/>
          <p:nvPr/>
        </p:nvSpPr>
        <p:spPr>
          <a:xfrm>
            <a:off x="2069959" y="615600"/>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April 2025</a:t>
            </a:r>
          </a:p>
        </p:txBody>
      </p:sp>
      <p:pic>
        <p:nvPicPr>
          <p:cNvPr id="17" name="Picture 16">
            <a:extLst>
              <a:ext uri="{FF2B5EF4-FFF2-40B4-BE49-F238E27FC236}">
                <a16:creationId xmlns:a16="http://schemas.microsoft.com/office/drawing/2014/main" id="{3A7D7A62-4A0A-5041-EE42-69C81A748660}"/>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18" name="TextBox 17">
            <a:extLst>
              <a:ext uri="{FF2B5EF4-FFF2-40B4-BE49-F238E27FC236}">
                <a16:creationId xmlns:a16="http://schemas.microsoft.com/office/drawing/2014/main" id="{A9FA60F8-87E0-DD10-24C0-24901047108D}"/>
              </a:ext>
            </a:extLst>
          </p:cNvPr>
          <p:cNvSpPr txBox="1"/>
          <p:nvPr/>
        </p:nvSpPr>
        <p:spPr>
          <a:xfrm>
            <a:off x="164858" y="615600"/>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pic>
        <p:nvPicPr>
          <p:cNvPr id="5" name="Picture 4">
            <a:extLst>
              <a:ext uri="{FF2B5EF4-FFF2-40B4-BE49-F238E27FC236}">
                <a16:creationId xmlns:a16="http://schemas.microsoft.com/office/drawing/2014/main" id="{FB07109F-CB16-BC51-3461-B3857374BD70}"/>
              </a:ext>
            </a:extLst>
          </p:cNvPr>
          <p:cNvPicPr>
            <a:picLocks noChangeAspect="1"/>
          </p:cNvPicPr>
          <p:nvPr/>
        </p:nvPicPr>
        <p:blipFill>
          <a:blip r:embed="rId3"/>
          <a:stretch>
            <a:fillRect/>
          </a:stretch>
        </p:blipFill>
        <p:spPr>
          <a:xfrm>
            <a:off x="164858" y="1012445"/>
            <a:ext cx="11800105" cy="5229955"/>
          </a:xfrm>
          <a:prstGeom prst="rect">
            <a:avLst/>
          </a:prstGeom>
          <a:ln w="12700">
            <a:solidFill>
              <a:srgbClr val="023F84"/>
            </a:solidFill>
          </a:ln>
        </p:spPr>
      </p:pic>
    </p:spTree>
    <p:extLst>
      <p:ext uri="{BB962C8B-B14F-4D97-AF65-F5344CB8AC3E}">
        <p14:creationId xmlns:p14="http://schemas.microsoft.com/office/powerpoint/2010/main" val="17922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342B-EE1A-FC5E-E4BF-A7BB038E37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D7DA7-D85C-0B1A-54A7-615A54B056C2}"/>
              </a:ext>
            </a:extLst>
          </p:cNvPr>
          <p:cNvSpPr>
            <a:spLocks noGrp="1"/>
          </p:cNvSpPr>
          <p:nvPr>
            <p:ph type="sldNum" sz="quarter" idx="12"/>
          </p:nvPr>
        </p:nvSpPr>
        <p:spPr/>
        <p:txBody>
          <a:bodyPr/>
          <a:lstStyle/>
          <a:p>
            <a:fld id="{C3EF42B0-13E1-47FA-A6EB-F204AA9B6E3D}" type="slidenum">
              <a:rPr lang="en-GB" smtClean="0"/>
              <a:pPr/>
              <a:t>11</a:t>
            </a:fld>
            <a:endParaRPr lang="en-GB"/>
          </a:p>
        </p:txBody>
      </p:sp>
      <p:sp>
        <p:nvSpPr>
          <p:cNvPr id="3" name="Title 1">
            <a:extLst>
              <a:ext uri="{FF2B5EF4-FFF2-40B4-BE49-F238E27FC236}">
                <a16:creationId xmlns:a16="http://schemas.microsoft.com/office/drawing/2014/main" id="{BF227F27-6A4A-030F-080C-554059593F44}"/>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rPr>
              <a:t>Safer Staffing </a:t>
            </a:r>
          </a:p>
        </p:txBody>
      </p:sp>
      <p:graphicFrame>
        <p:nvGraphicFramePr>
          <p:cNvPr id="4" name="Table 22">
            <a:extLst>
              <a:ext uri="{FF2B5EF4-FFF2-40B4-BE49-F238E27FC236}">
                <a16:creationId xmlns:a16="http://schemas.microsoft.com/office/drawing/2014/main" id="{A2D2915E-712B-D7C9-60AD-FE4BC8466395}"/>
              </a:ext>
            </a:extLst>
          </p:cNvPr>
          <p:cNvGraphicFramePr>
            <a:graphicFrameLocks noGrp="1"/>
          </p:cNvGraphicFramePr>
          <p:nvPr/>
        </p:nvGraphicFramePr>
        <p:xfrm>
          <a:off x="164858" y="1068141"/>
          <a:ext cx="5979962" cy="5253138"/>
        </p:xfrm>
        <a:graphic>
          <a:graphicData uri="http://schemas.openxmlformats.org/drawingml/2006/table">
            <a:tbl>
              <a:tblPr firstRow="1" bandRow="1">
                <a:tableStyleId>{5940675A-B579-460E-94D1-54222C63F5DA}</a:tableStyleId>
              </a:tblPr>
              <a:tblGrid>
                <a:gridCol w="5979962">
                  <a:extLst>
                    <a:ext uri="{9D8B030D-6E8A-4147-A177-3AD203B41FA5}">
                      <a16:colId xmlns:a16="http://schemas.microsoft.com/office/drawing/2014/main" val="3672158373"/>
                    </a:ext>
                  </a:extLst>
                </a:gridCol>
              </a:tblGrid>
              <a:tr h="1484117">
                <a:tc>
                  <a:txBody>
                    <a:bodyPr/>
                    <a:lstStyle/>
                    <a:p>
                      <a:endParaRPr lang="en-GB"/>
                    </a:p>
                    <a:p>
                      <a:endParaRPr lang="en-GB"/>
                    </a:p>
                    <a:p>
                      <a:endParaRPr lang="en-GB"/>
                    </a:p>
                    <a:p>
                      <a:endParaRPr lang="en-GB"/>
                    </a:p>
                    <a:p>
                      <a:endParaRPr lang="en-GB"/>
                    </a:p>
                  </a:txBody>
                  <a:tcPr/>
                </a:tc>
                <a:extLst>
                  <a:ext uri="{0D108BD9-81ED-4DB2-BD59-A6C34878D82A}">
                    <a16:rowId xmlns:a16="http://schemas.microsoft.com/office/drawing/2014/main" val="3888819796"/>
                  </a:ext>
                </a:extLst>
              </a:tr>
              <a:tr h="3769021">
                <a:tc>
                  <a:txBody>
                    <a:bodyPr/>
                    <a:lstStyle/>
                    <a:p>
                      <a:endParaRPr lang="en-GB"/>
                    </a:p>
                  </a:txBody>
                  <a:tcPr/>
                </a:tc>
                <a:extLst>
                  <a:ext uri="{0D108BD9-81ED-4DB2-BD59-A6C34878D82A}">
                    <a16:rowId xmlns:a16="http://schemas.microsoft.com/office/drawing/2014/main" val="221833700"/>
                  </a:ext>
                </a:extLst>
              </a:tr>
            </a:tbl>
          </a:graphicData>
        </a:graphic>
      </p:graphicFrame>
      <p:sp>
        <p:nvSpPr>
          <p:cNvPr id="5" name="TextBox 4">
            <a:extLst>
              <a:ext uri="{FF2B5EF4-FFF2-40B4-BE49-F238E27FC236}">
                <a16:creationId xmlns:a16="http://schemas.microsoft.com/office/drawing/2014/main" id="{2E03D6D5-BCAD-460F-6548-ABF910850049}"/>
              </a:ext>
            </a:extLst>
          </p:cNvPr>
          <p:cNvSpPr txBox="1"/>
          <p:nvPr/>
        </p:nvSpPr>
        <p:spPr>
          <a:xfrm>
            <a:off x="166889" y="621968"/>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6" name="TextBox 5">
            <a:extLst>
              <a:ext uri="{FF2B5EF4-FFF2-40B4-BE49-F238E27FC236}">
                <a16:creationId xmlns:a16="http://schemas.microsoft.com/office/drawing/2014/main" id="{061753A3-3B5B-344F-9970-A46FE3CE46D0}"/>
              </a:ext>
            </a:extLst>
          </p:cNvPr>
          <p:cNvSpPr txBox="1"/>
          <p:nvPr/>
        </p:nvSpPr>
        <p:spPr>
          <a:xfrm>
            <a:off x="1804113" y="621968"/>
            <a:ext cx="1023946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US" sz="1400"/>
          </a:p>
        </p:txBody>
      </p:sp>
      <p:graphicFrame>
        <p:nvGraphicFramePr>
          <p:cNvPr id="7" name="Table 21">
            <a:extLst>
              <a:ext uri="{FF2B5EF4-FFF2-40B4-BE49-F238E27FC236}">
                <a16:creationId xmlns:a16="http://schemas.microsoft.com/office/drawing/2014/main" id="{27045CB1-750F-C6D5-36C9-85E9795E18BE}"/>
              </a:ext>
            </a:extLst>
          </p:cNvPr>
          <p:cNvGraphicFramePr>
            <a:graphicFrameLocks noGrp="1"/>
          </p:cNvGraphicFramePr>
          <p:nvPr/>
        </p:nvGraphicFramePr>
        <p:xfrm>
          <a:off x="6350000" y="1138620"/>
          <a:ext cx="5686222" cy="5545987"/>
        </p:xfrm>
        <a:graphic>
          <a:graphicData uri="http://schemas.openxmlformats.org/drawingml/2006/table">
            <a:tbl>
              <a:tblPr bandCol="1">
                <a:tableStyleId>{5940675A-B579-460E-94D1-54222C63F5DA}</a:tableStyleId>
              </a:tblPr>
              <a:tblGrid>
                <a:gridCol w="5686222">
                  <a:extLst>
                    <a:ext uri="{9D8B030D-6E8A-4147-A177-3AD203B41FA5}">
                      <a16:colId xmlns:a16="http://schemas.microsoft.com/office/drawing/2014/main" val="347459449"/>
                    </a:ext>
                  </a:extLst>
                </a:gridCol>
              </a:tblGrid>
              <a:tr h="383290">
                <a:tc>
                  <a:txBody>
                    <a:bodyPr/>
                    <a:lstStyle/>
                    <a:p>
                      <a:r>
                        <a:rPr lang="en-GB" sz="1400" b="1" dirty="0">
                          <a:solidFill>
                            <a:schemeClr val="tx1"/>
                          </a:solidFill>
                        </a:rPr>
                        <a:t>What are the charts showing us</a:t>
                      </a:r>
                    </a:p>
                  </a:txBody>
                  <a:tcPr>
                    <a:solidFill>
                      <a:schemeClr val="accent1">
                        <a:lumMod val="40000"/>
                        <a:lumOff val="60000"/>
                      </a:schemeClr>
                    </a:solidFill>
                  </a:tcPr>
                </a:tc>
                <a:extLst>
                  <a:ext uri="{0D108BD9-81ED-4DB2-BD59-A6C34878D82A}">
                    <a16:rowId xmlns:a16="http://schemas.microsoft.com/office/drawing/2014/main" val="729472498"/>
                  </a:ext>
                </a:extLst>
              </a:tr>
              <a:tr h="621551">
                <a:tc>
                  <a:txBody>
                    <a:bodyPr/>
                    <a:lstStyle/>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dirty="0">
                          <a:solidFill>
                            <a:schemeClr val="tx1"/>
                          </a:solidFill>
                          <a:effectLst/>
                          <a:latin typeface="Calibri"/>
                        </a:rPr>
                        <a:t>Safe staffing % and CHPPD are around the same for April as compared to March 25</a:t>
                      </a:r>
                      <a:endParaRPr lang="en-GB" sz="900" b="0" i="0" u="none" strike="noStrike" kern="1200" noProof="0" dirty="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a:solidFill>
                            <a:schemeClr val="tx1"/>
                          </a:solidFill>
                          <a:effectLst/>
                          <a:latin typeface="Calibri"/>
                        </a:rPr>
                        <a:t>Chart A – April has seen a decrease of  registered nurses use on bank and support workers is a slight decrease. This may be due to work recently undertaken to reduce the amount of bank spend, now it is t</a:t>
                      </a:r>
                      <a:r>
                        <a:rPr lang="en-GB" sz="900" b="0" i="0" u="none" strike="noStrike" kern="1200" noProof="0">
                          <a:solidFill>
                            <a:schemeClr val="tx1"/>
                          </a:solidFill>
                          <a:effectLst/>
                        </a:rPr>
                        <a:t>o analyse the metrics to understand drivers behind the reduction in bank usage in April and determine if sustainable.</a:t>
                      </a:r>
                      <a:endParaRPr lang="en-GB" sz="900" b="0" i="0" u="none" strike="noStrike" kern="1200" noProof="0" dirty="0">
                        <a:solidFill>
                          <a:schemeClr val="tx1"/>
                        </a:solidFill>
                        <a:effectLst/>
                      </a:endParaRPr>
                    </a:p>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dirty="0">
                          <a:solidFill>
                            <a:schemeClr val="tx1"/>
                          </a:solidFill>
                          <a:effectLst/>
                          <a:latin typeface="Calibri"/>
                        </a:rPr>
                        <a:t>Table B - - bank remains high in areas with increase vacancy rates especially in ED when the use of bank is used to staff the TES areas and AMU due to the additional beds.</a:t>
                      </a:r>
                    </a:p>
                  </a:txBody>
                  <a:tcPr/>
                </a:tc>
                <a:extLst>
                  <a:ext uri="{0D108BD9-81ED-4DB2-BD59-A6C34878D82A}">
                    <a16:rowId xmlns:a16="http://schemas.microsoft.com/office/drawing/2014/main" val="1319055502"/>
                  </a:ext>
                </a:extLst>
              </a:tr>
              <a:tr h="466081">
                <a:tc>
                  <a:txBody>
                    <a:bodyPr/>
                    <a:lstStyle/>
                    <a:p>
                      <a:r>
                        <a:rPr lang="en-GB" sz="1400" b="1" dirty="0">
                          <a:solidFill>
                            <a:schemeClr val="tx1"/>
                          </a:solidFill>
                        </a:rPr>
                        <a:t>Areas Impacting on Compliance</a:t>
                      </a:r>
                    </a:p>
                  </a:txBody>
                  <a:tcPr>
                    <a:solidFill>
                      <a:schemeClr val="accent1">
                        <a:lumMod val="40000"/>
                        <a:lumOff val="60000"/>
                      </a:schemeClr>
                    </a:solidFill>
                  </a:tcPr>
                </a:tc>
                <a:extLst>
                  <a:ext uri="{0D108BD9-81ED-4DB2-BD59-A6C34878D82A}">
                    <a16:rowId xmlns:a16="http://schemas.microsoft.com/office/drawing/2014/main" val="1767411667"/>
                  </a:ext>
                </a:extLst>
              </a:tr>
              <a:tr h="389331">
                <a:tc>
                  <a:txBody>
                    <a:bodyPr/>
                    <a:lstStyle/>
                    <a:p>
                      <a:pPr marL="0" marR="0" lvl="0" indent="0" algn="l" rtl="0">
                        <a:lnSpc>
                          <a:spcPct val="100000"/>
                        </a:lnSpc>
                        <a:spcBef>
                          <a:spcPts val="0"/>
                        </a:spcBef>
                        <a:spcAft>
                          <a:spcPts val="0"/>
                        </a:spcAft>
                        <a:buClrTx/>
                        <a:buSzTx/>
                        <a:buFontTx/>
                        <a:buNone/>
                      </a:pPr>
                      <a:r>
                        <a:rPr lang="en-GB" sz="1000" kern="1200" dirty="0">
                          <a:solidFill>
                            <a:schemeClr val="tx1"/>
                          </a:solidFill>
                          <a:effectLst/>
                          <a:latin typeface="+mn-lt"/>
                          <a:ea typeface="+mn-ea"/>
                          <a:cs typeface="+mn-cs"/>
                        </a:rPr>
                        <a:t>Unfunded additional capacity in AMU 1&amp;2 10 additional beds and TES area in ED.</a:t>
                      </a:r>
                    </a:p>
                    <a:p>
                      <a:pPr marL="0" marR="0" lvl="0" indent="0" algn="l">
                        <a:lnSpc>
                          <a:spcPct val="100000"/>
                        </a:lnSpc>
                        <a:spcBef>
                          <a:spcPts val="0"/>
                        </a:spcBef>
                        <a:spcAft>
                          <a:spcPts val="0"/>
                        </a:spcAft>
                        <a:buClrTx/>
                        <a:buSzTx/>
                        <a:buFontTx/>
                        <a:buNone/>
                      </a:pPr>
                      <a:endParaRPr lang="en-GB" sz="850" kern="1200">
                        <a:solidFill>
                          <a:schemeClr val="tx1"/>
                        </a:solidFill>
                        <a:effectLst/>
                        <a:latin typeface="+mn-lt"/>
                        <a:ea typeface="+mn-ea"/>
                        <a:cs typeface="+mn-cs"/>
                      </a:endParaRPr>
                    </a:p>
                  </a:txBody>
                  <a:tcPr/>
                </a:tc>
                <a:extLst>
                  <a:ext uri="{0D108BD9-81ED-4DB2-BD59-A6C34878D82A}">
                    <a16:rowId xmlns:a16="http://schemas.microsoft.com/office/drawing/2014/main" val="54519113"/>
                  </a:ext>
                </a:extLst>
              </a:tr>
              <a:tr h="408634">
                <a:tc>
                  <a:txBody>
                    <a:bodyPr/>
                    <a:lstStyle/>
                    <a:p>
                      <a:r>
                        <a:rPr lang="en-GB" sz="1400" b="1" dirty="0">
                          <a:solidFill>
                            <a:schemeClr val="tx1"/>
                          </a:solidFill>
                        </a:rPr>
                        <a:t>Mitigations / Timescales / Blockers</a:t>
                      </a:r>
                    </a:p>
                  </a:txBody>
                  <a:tcPr>
                    <a:solidFill>
                      <a:schemeClr val="accent1">
                        <a:lumMod val="40000"/>
                        <a:lumOff val="60000"/>
                      </a:schemeClr>
                    </a:solidFill>
                  </a:tcPr>
                </a:tc>
                <a:extLst>
                  <a:ext uri="{0D108BD9-81ED-4DB2-BD59-A6C34878D82A}">
                    <a16:rowId xmlns:a16="http://schemas.microsoft.com/office/drawing/2014/main" val="953919400"/>
                  </a:ext>
                </a:extLst>
              </a:tr>
              <a:tr h="538678">
                <a:tc>
                  <a:txBody>
                    <a:bodyPr/>
                    <a:lstStyle/>
                    <a:p>
                      <a:pPr lvl="0">
                        <a:buNone/>
                      </a:pPr>
                      <a:r>
                        <a:rPr lang="en-GB" sz="1000" b="0" i="0" u="none" strike="noStrike" kern="1200" noProof="0" dirty="0">
                          <a:solidFill>
                            <a:schemeClr val="tx1"/>
                          </a:solidFill>
                          <a:effectLst/>
                          <a:latin typeface="Calibri"/>
                        </a:rPr>
                        <a:t>TES areas continues to be utilised on a regular base's due high capacity demands in both ED x-ray and the corridor.</a:t>
                      </a:r>
                      <a:endParaRPr lang="en-US" sz="1000" dirty="0"/>
                    </a:p>
                  </a:txBody>
                  <a:tcPr marL="68580" marR="68580" marT="0" marB="0"/>
                </a:tc>
                <a:extLst>
                  <a:ext uri="{0D108BD9-81ED-4DB2-BD59-A6C34878D82A}">
                    <a16:rowId xmlns:a16="http://schemas.microsoft.com/office/drawing/2014/main" val="4153900680"/>
                  </a:ext>
                </a:extLst>
              </a:tr>
              <a:tr h="383290">
                <a:tc>
                  <a:txBody>
                    <a:bodyPr/>
                    <a:lstStyle/>
                    <a:p>
                      <a:r>
                        <a:rPr lang="en-GB" sz="1400" b="1" dirty="0">
                          <a:solidFill>
                            <a:schemeClr val="tx1"/>
                          </a:solidFill>
                        </a:rPr>
                        <a:t>Risk Register</a:t>
                      </a:r>
                    </a:p>
                  </a:txBody>
                  <a:tcPr>
                    <a:solidFill>
                      <a:schemeClr val="accent1">
                        <a:lumMod val="40000"/>
                        <a:lumOff val="60000"/>
                      </a:schemeClr>
                    </a:solidFill>
                  </a:tcPr>
                </a:tc>
                <a:extLst>
                  <a:ext uri="{0D108BD9-81ED-4DB2-BD59-A6C34878D82A}">
                    <a16:rowId xmlns:a16="http://schemas.microsoft.com/office/drawing/2014/main" val="1152525968"/>
                  </a:ext>
                </a:extLst>
              </a:tr>
              <a:tr h="270148">
                <a:tc>
                  <a:txBody>
                    <a:bodyPr/>
                    <a:lstStyle/>
                    <a:p>
                      <a:endParaRPr lang="en-GB" sz="1100" b="1">
                        <a:solidFill>
                          <a:schemeClr val="tx1"/>
                        </a:solidFill>
                      </a:endParaRPr>
                    </a:p>
                  </a:txBody>
                  <a:tcPr/>
                </a:tc>
                <a:extLst>
                  <a:ext uri="{0D108BD9-81ED-4DB2-BD59-A6C34878D82A}">
                    <a16:rowId xmlns:a16="http://schemas.microsoft.com/office/drawing/2014/main" val="1242730652"/>
                  </a:ext>
                </a:extLst>
              </a:tr>
              <a:tr h="383290">
                <a:tc>
                  <a:txBody>
                    <a:bodyPr/>
                    <a:lstStyle/>
                    <a:p>
                      <a:r>
                        <a:rPr lang="en-GB" sz="1400" b="1" dirty="0">
                          <a:solidFill>
                            <a:schemeClr val="tx1"/>
                          </a:solidFill>
                        </a:rPr>
                        <a:t>Key Points to Note</a:t>
                      </a:r>
                    </a:p>
                  </a:txBody>
                  <a:tcPr>
                    <a:solidFill>
                      <a:schemeClr val="accent1">
                        <a:lumMod val="40000"/>
                        <a:lumOff val="60000"/>
                      </a:schemeClr>
                    </a:solidFill>
                  </a:tcPr>
                </a:tc>
                <a:extLst>
                  <a:ext uri="{0D108BD9-81ED-4DB2-BD59-A6C34878D82A}">
                    <a16:rowId xmlns:a16="http://schemas.microsoft.com/office/drawing/2014/main" val="3023877703"/>
                  </a:ext>
                </a:extLst>
              </a:tr>
              <a:tr h="1408845">
                <a:tc>
                  <a:txBody>
                    <a:bodyPr/>
                    <a:lstStyle/>
                    <a:p>
                      <a:pPr marL="0" marR="0" lvl="0" indent="0" algn="l">
                        <a:lnSpc>
                          <a:spcPct val="100000"/>
                        </a:lnSpc>
                        <a:spcBef>
                          <a:spcPts val="0"/>
                        </a:spcBef>
                        <a:spcAft>
                          <a:spcPts val="0"/>
                        </a:spcAft>
                        <a:buClrTx/>
                        <a:buSzTx/>
                        <a:buFont typeface="Arial"/>
                        <a:buNone/>
                      </a:pPr>
                      <a:r>
                        <a:rPr lang="en-GB" sz="900" b="1" i="0" kern="1200" dirty="0">
                          <a:solidFill>
                            <a:schemeClr val="tx1"/>
                          </a:solidFill>
                          <a:effectLst/>
                          <a:latin typeface="+mn-lt"/>
                          <a:ea typeface="+mn-ea"/>
                          <a:cs typeface="+mn-cs"/>
                        </a:rPr>
                        <a:t>Recruitment and Retention of staff</a:t>
                      </a:r>
                    </a:p>
                    <a:p>
                      <a:pPr marL="0" marR="0" lvl="0" indent="0" algn="l">
                        <a:lnSpc>
                          <a:spcPct val="100000"/>
                        </a:lnSpc>
                        <a:spcBef>
                          <a:spcPts val="0"/>
                        </a:spcBef>
                        <a:spcAft>
                          <a:spcPts val="0"/>
                        </a:spcAft>
                        <a:buClrTx/>
                        <a:buSzTx/>
                        <a:buFont typeface="Arial"/>
                        <a:buNone/>
                      </a:pPr>
                      <a:r>
                        <a:rPr lang="en-GB" sz="900" b="0" i="0" kern="1200" dirty="0">
                          <a:solidFill>
                            <a:schemeClr val="tx1"/>
                          </a:solidFill>
                          <a:effectLst/>
                          <a:latin typeface="+mn-lt"/>
                          <a:ea typeface="+mn-ea"/>
                          <a:cs typeface="+mn-cs"/>
                        </a:rPr>
                        <a:t>Since  2024- student nurses who qualified whilst on placement in the trust, </a:t>
                      </a:r>
                      <a:r>
                        <a:rPr lang="en-GB" sz="900" b="0" i="0" u="none" strike="noStrike" kern="1200" noProof="0" dirty="0">
                          <a:solidFill>
                            <a:schemeClr val="tx1"/>
                          </a:solidFill>
                          <a:effectLst/>
                        </a:rPr>
                        <a:t>48 engaged with us, of which 43 offered jobs with us and 5 still applying for jobs with us.</a:t>
                      </a:r>
                    </a:p>
                    <a:p>
                      <a:pPr marL="0" marR="0" lvl="0" indent="0" algn="l">
                        <a:lnSpc>
                          <a:spcPct val="100000"/>
                        </a:lnSpc>
                        <a:spcBef>
                          <a:spcPts val="0"/>
                        </a:spcBef>
                        <a:spcAft>
                          <a:spcPts val="0"/>
                        </a:spcAft>
                        <a:buNone/>
                      </a:pPr>
                      <a:r>
                        <a:rPr lang="en-GB" sz="900" b="0" i="0" u="none" strike="noStrike" kern="1200" noProof="0" dirty="0">
                          <a:solidFill>
                            <a:schemeClr val="tx1"/>
                          </a:solidFill>
                          <a:effectLst/>
                          <a:latin typeface="Calibri"/>
                        </a:rPr>
                        <a:t>2025 qualifiers - 130 currently engaged with us  15 have been offered jobs with us and 115 are still looking for a job, these are based on students qualifying in January and  April.</a:t>
                      </a:r>
                    </a:p>
                  </a:txBody>
                  <a:tcPr/>
                </a:tc>
                <a:extLst>
                  <a:ext uri="{0D108BD9-81ED-4DB2-BD59-A6C34878D82A}">
                    <a16:rowId xmlns:a16="http://schemas.microsoft.com/office/drawing/2014/main" val="3658620738"/>
                  </a:ext>
                </a:extLst>
              </a:tr>
            </a:tbl>
          </a:graphicData>
        </a:graphic>
      </p:graphicFrame>
      <p:sp>
        <p:nvSpPr>
          <p:cNvPr id="8" name="TextBox 7">
            <a:extLst>
              <a:ext uri="{FF2B5EF4-FFF2-40B4-BE49-F238E27FC236}">
                <a16:creationId xmlns:a16="http://schemas.microsoft.com/office/drawing/2014/main" id="{8343B943-8AE7-59E8-773F-43919F5C0A89}"/>
              </a:ext>
            </a:extLst>
          </p:cNvPr>
          <p:cNvSpPr txBox="1"/>
          <p:nvPr/>
        </p:nvSpPr>
        <p:spPr>
          <a:xfrm>
            <a:off x="265176" y="1145218"/>
            <a:ext cx="5715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pPr algn="ctr"/>
            <a:r>
              <a:rPr lang="en-GB" sz="1200"/>
              <a:t>Performance</a:t>
            </a:r>
          </a:p>
        </p:txBody>
      </p:sp>
      <p:sp>
        <p:nvSpPr>
          <p:cNvPr id="9" name="TextBox 8">
            <a:extLst>
              <a:ext uri="{FF2B5EF4-FFF2-40B4-BE49-F238E27FC236}">
                <a16:creationId xmlns:a16="http://schemas.microsoft.com/office/drawing/2014/main" id="{73B5F479-A146-2A95-26FC-9E21F86AF785}"/>
              </a:ext>
            </a:extLst>
          </p:cNvPr>
          <p:cNvSpPr txBox="1"/>
          <p:nvPr/>
        </p:nvSpPr>
        <p:spPr>
          <a:xfrm>
            <a:off x="265176" y="1506855"/>
            <a:ext cx="230236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0" name="TextBox 9">
            <a:extLst>
              <a:ext uri="{FF2B5EF4-FFF2-40B4-BE49-F238E27FC236}">
                <a16:creationId xmlns:a16="http://schemas.microsoft.com/office/drawing/2014/main" id="{2FD988C5-FF2D-3CA8-306E-F20EF3DEF7FB}"/>
              </a:ext>
            </a:extLst>
          </p:cNvPr>
          <p:cNvSpPr txBox="1"/>
          <p:nvPr/>
        </p:nvSpPr>
        <p:spPr>
          <a:xfrm>
            <a:off x="265176" y="1850379"/>
            <a:ext cx="230236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1" name="TextBox 10">
            <a:extLst>
              <a:ext uri="{FF2B5EF4-FFF2-40B4-BE49-F238E27FC236}">
                <a16:creationId xmlns:a16="http://schemas.microsoft.com/office/drawing/2014/main" id="{BC9F9AC0-24EA-CF6D-B62F-FDEB6D7C51AC}"/>
              </a:ext>
            </a:extLst>
          </p:cNvPr>
          <p:cNvSpPr txBox="1"/>
          <p:nvPr/>
        </p:nvSpPr>
        <p:spPr>
          <a:xfrm>
            <a:off x="265176" y="2203823"/>
            <a:ext cx="230236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2" name="TextBox 11">
            <a:extLst>
              <a:ext uri="{FF2B5EF4-FFF2-40B4-BE49-F238E27FC236}">
                <a16:creationId xmlns:a16="http://schemas.microsoft.com/office/drawing/2014/main" id="{A5EB3848-4755-8FB9-B4EA-EBE765C4FE81}"/>
              </a:ext>
            </a:extLst>
          </p:cNvPr>
          <p:cNvSpPr txBox="1"/>
          <p:nvPr/>
        </p:nvSpPr>
        <p:spPr>
          <a:xfrm>
            <a:off x="2618598" y="1506855"/>
            <a:ext cx="3361577"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April 2025</a:t>
            </a:r>
          </a:p>
        </p:txBody>
      </p:sp>
      <p:sp>
        <p:nvSpPr>
          <p:cNvPr id="13" name="TextBox 12">
            <a:extLst>
              <a:ext uri="{FF2B5EF4-FFF2-40B4-BE49-F238E27FC236}">
                <a16:creationId xmlns:a16="http://schemas.microsoft.com/office/drawing/2014/main" id="{D79B04EB-999A-51C6-5814-0455F7341249}"/>
              </a:ext>
            </a:extLst>
          </p:cNvPr>
          <p:cNvSpPr txBox="1"/>
          <p:nvPr/>
        </p:nvSpPr>
        <p:spPr>
          <a:xfrm>
            <a:off x="2643180" y="1850379"/>
            <a:ext cx="3336995"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A)    B)</a:t>
            </a:r>
          </a:p>
        </p:txBody>
      </p:sp>
      <p:sp>
        <p:nvSpPr>
          <p:cNvPr id="14" name="TextBox 13">
            <a:extLst>
              <a:ext uri="{FF2B5EF4-FFF2-40B4-BE49-F238E27FC236}">
                <a16:creationId xmlns:a16="http://schemas.microsoft.com/office/drawing/2014/main" id="{81D5ADF7-23FE-FE5D-F288-818D0A69AAA6}"/>
              </a:ext>
            </a:extLst>
          </p:cNvPr>
          <p:cNvSpPr txBox="1"/>
          <p:nvPr/>
        </p:nvSpPr>
        <p:spPr>
          <a:xfrm>
            <a:off x="2643180" y="2203823"/>
            <a:ext cx="3336995"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t>N/A</a:t>
            </a:r>
            <a:endParaRPr lang="en-GB" sz="1200">
              <a:ea typeface="Calibri"/>
              <a:cs typeface="Calibri"/>
            </a:endParaRPr>
          </a:p>
        </p:txBody>
      </p:sp>
      <p:pic>
        <p:nvPicPr>
          <p:cNvPr id="17" name="Picture 16">
            <a:extLst>
              <a:ext uri="{FF2B5EF4-FFF2-40B4-BE49-F238E27FC236}">
                <a16:creationId xmlns:a16="http://schemas.microsoft.com/office/drawing/2014/main" id="{86C82891-2791-EF51-D2A3-5277BF7732A1}"/>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27" name="TextBox 26">
            <a:extLst>
              <a:ext uri="{FF2B5EF4-FFF2-40B4-BE49-F238E27FC236}">
                <a16:creationId xmlns:a16="http://schemas.microsoft.com/office/drawing/2014/main" id="{29FC41CF-25BD-E2E3-5B36-F82B46846F29}"/>
              </a:ext>
            </a:extLst>
          </p:cNvPr>
          <p:cNvSpPr txBox="1"/>
          <p:nvPr/>
        </p:nvSpPr>
        <p:spPr>
          <a:xfrm>
            <a:off x="4738554" y="3725230"/>
            <a:ext cx="1330582" cy="577081"/>
          </a:xfrm>
          <a:prstGeom prst="rect">
            <a:avLst/>
          </a:prstGeom>
          <a:noFill/>
          <a:ln w="19050">
            <a:solidFill>
              <a:schemeClr val="accent1"/>
            </a:solidFill>
          </a:ln>
        </p:spPr>
        <p:txBody>
          <a:bodyPr wrap="square" lIns="91440" tIns="45720" rIns="91440" bIns="45720" rtlCol="0" anchor="t">
            <a:spAutoFit/>
          </a:bodyPr>
          <a:lstStyle/>
          <a:p>
            <a:pPr algn="ctr"/>
            <a:r>
              <a:rPr lang="en-GB" sz="1050" b="1"/>
              <a:t>B – Top 10 depts. using Bank &amp; Agency, April 2025</a:t>
            </a:r>
          </a:p>
        </p:txBody>
      </p:sp>
      <p:sp>
        <p:nvSpPr>
          <p:cNvPr id="22" name="TextBox 21">
            <a:extLst>
              <a:ext uri="{FF2B5EF4-FFF2-40B4-BE49-F238E27FC236}">
                <a16:creationId xmlns:a16="http://schemas.microsoft.com/office/drawing/2014/main" id="{99CF819F-0457-3A49-E96A-6B9FCE79410D}"/>
              </a:ext>
            </a:extLst>
          </p:cNvPr>
          <p:cNvSpPr txBox="1"/>
          <p:nvPr/>
        </p:nvSpPr>
        <p:spPr>
          <a:xfrm>
            <a:off x="4738554" y="2619218"/>
            <a:ext cx="1330582" cy="253916"/>
          </a:xfrm>
          <a:prstGeom prst="rect">
            <a:avLst/>
          </a:prstGeom>
          <a:noFill/>
          <a:ln w="19050">
            <a:solidFill>
              <a:schemeClr val="accent1"/>
            </a:solidFill>
          </a:ln>
        </p:spPr>
        <p:txBody>
          <a:bodyPr wrap="square" rtlCol="0">
            <a:spAutoFit/>
          </a:bodyPr>
          <a:lstStyle/>
          <a:p>
            <a:pPr algn="ctr"/>
            <a:r>
              <a:rPr lang="en-GB" sz="1050" b="1"/>
              <a:t>A - Bank Usage</a:t>
            </a:r>
          </a:p>
        </p:txBody>
      </p:sp>
      <p:pic>
        <p:nvPicPr>
          <p:cNvPr id="19" name="Picture 18">
            <a:extLst>
              <a:ext uri="{FF2B5EF4-FFF2-40B4-BE49-F238E27FC236}">
                <a16:creationId xmlns:a16="http://schemas.microsoft.com/office/drawing/2014/main" id="{02CC8F0E-6726-152B-6BEC-CCF67B5C1243}"/>
              </a:ext>
            </a:extLst>
          </p:cNvPr>
          <p:cNvPicPr>
            <a:picLocks noChangeAspect="1"/>
          </p:cNvPicPr>
          <p:nvPr/>
        </p:nvPicPr>
        <p:blipFill>
          <a:blip r:embed="rId3"/>
          <a:stretch>
            <a:fillRect/>
          </a:stretch>
        </p:blipFill>
        <p:spPr>
          <a:xfrm>
            <a:off x="179207" y="2569094"/>
            <a:ext cx="4483664" cy="1808086"/>
          </a:xfrm>
          <a:prstGeom prst="rect">
            <a:avLst/>
          </a:prstGeom>
          <a:ln w="12700">
            <a:solidFill>
              <a:srgbClr val="023F84"/>
            </a:solidFill>
          </a:ln>
        </p:spPr>
      </p:pic>
      <p:sp>
        <p:nvSpPr>
          <p:cNvPr id="24" name="TextBox 23">
            <a:extLst>
              <a:ext uri="{FF2B5EF4-FFF2-40B4-BE49-F238E27FC236}">
                <a16:creationId xmlns:a16="http://schemas.microsoft.com/office/drawing/2014/main" id="{5BAC370B-5347-AA40-757F-9FEA3D6D84C0}"/>
              </a:ext>
            </a:extLst>
          </p:cNvPr>
          <p:cNvSpPr txBox="1"/>
          <p:nvPr/>
        </p:nvSpPr>
        <p:spPr>
          <a:xfrm>
            <a:off x="809533" y="2619218"/>
            <a:ext cx="266420" cy="253916"/>
          </a:xfrm>
          <a:prstGeom prst="rect">
            <a:avLst/>
          </a:prstGeom>
          <a:noFill/>
          <a:ln w="19050">
            <a:solidFill>
              <a:schemeClr val="accent1"/>
            </a:solidFill>
          </a:ln>
        </p:spPr>
        <p:txBody>
          <a:bodyPr wrap="none" rtlCol="0">
            <a:spAutoFit/>
          </a:bodyPr>
          <a:lstStyle/>
          <a:p>
            <a:r>
              <a:rPr lang="en-GB" sz="1050" b="1"/>
              <a:t>A</a:t>
            </a:r>
          </a:p>
        </p:txBody>
      </p:sp>
      <p:pic>
        <p:nvPicPr>
          <p:cNvPr id="21" name="Picture 20">
            <a:extLst>
              <a:ext uri="{FF2B5EF4-FFF2-40B4-BE49-F238E27FC236}">
                <a16:creationId xmlns:a16="http://schemas.microsoft.com/office/drawing/2014/main" id="{DFF3F987-3F2F-C429-F57E-AC58940975F7}"/>
              </a:ext>
            </a:extLst>
          </p:cNvPr>
          <p:cNvPicPr>
            <a:picLocks noChangeAspect="1"/>
          </p:cNvPicPr>
          <p:nvPr/>
        </p:nvPicPr>
        <p:blipFill>
          <a:blip r:embed="rId4"/>
          <a:stretch>
            <a:fillRect/>
          </a:stretch>
        </p:blipFill>
        <p:spPr>
          <a:xfrm>
            <a:off x="179207" y="4404713"/>
            <a:ext cx="5965613" cy="1913735"/>
          </a:xfrm>
          <a:prstGeom prst="rect">
            <a:avLst/>
          </a:prstGeom>
          <a:ln w="12700">
            <a:solidFill>
              <a:srgbClr val="023F84"/>
            </a:solidFill>
          </a:ln>
        </p:spPr>
      </p:pic>
    </p:spTree>
    <p:extLst>
      <p:ext uri="{BB962C8B-B14F-4D97-AF65-F5344CB8AC3E}">
        <p14:creationId xmlns:p14="http://schemas.microsoft.com/office/powerpoint/2010/main" val="161257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9B6-F38C-F115-CCBD-B82066933F0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1384C76-1B62-CEF7-2CF2-94BF765188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E453E4-63A2-6B4B-2078-A2BF55C5BB3C}"/>
              </a:ext>
            </a:extLst>
          </p:cNvPr>
          <p:cNvSpPr txBox="1"/>
          <p:nvPr/>
        </p:nvSpPr>
        <p:spPr>
          <a:xfrm>
            <a:off x="1631333" y="174237"/>
            <a:ext cx="7969867" cy="646331"/>
          </a:xfrm>
          <a:prstGeom prst="rect">
            <a:avLst/>
          </a:prstGeom>
          <a:noFill/>
        </p:spPr>
        <p:txBody>
          <a:bodyPr wrap="square" rtlCol="0">
            <a:spAutoFit/>
          </a:bodyPr>
          <a:lstStyle/>
          <a:p>
            <a:r>
              <a:rPr lang="en-GB" sz="3600" b="1" dirty="0">
                <a:solidFill>
                  <a:srgbClr val="0070C0"/>
                </a:solidFill>
              </a:rPr>
              <a:t>Safer Staffing – Dashboard May 2025</a:t>
            </a:r>
          </a:p>
        </p:txBody>
      </p:sp>
      <p:sp>
        <p:nvSpPr>
          <p:cNvPr id="12" name="Footer Placeholder 11">
            <a:extLst>
              <a:ext uri="{FF2B5EF4-FFF2-40B4-BE49-F238E27FC236}">
                <a16:creationId xmlns:a16="http://schemas.microsoft.com/office/drawing/2014/main" id="{8AC2E6C3-92CF-2D8C-0898-E3F8BBD4E670}"/>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13" name="Slide Number Placeholder 12">
            <a:extLst>
              <a:ext uri="{FF2B5EF4-FFF2-40B4-BE49-F238E27FC236}">
                <a16:creationId xmlns:a16="http://schemas.microsoft.com/office/drawing/2014/main" id="{C5620275-F668-79B7-98E5-F657F9871222}"/>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12</a:t>
            </a:fld>
            <a:endParaRPr lang="en-GB"/>
          </a:p>
        </p:txBody>
      </p:sp>
      <p:sp>
        <p:nvSpPr>
          <p:cNvPr id="2" name="TextBox 1">
            <a:extLst>
              <a:ext uri="{FF2B5EF4-FFF2-40B4-BE49-F238E27FC236}">
                <a16:creationId xmlns:a16="http://schemas.microsoft.com/office/drawing/2014/main" id="{9CA2044D-A150-C481-ABDF-CF6FA94B24EE}"/>
              </a:ext>
            </a:extLst>
          </p:cNvPr>
          <p:cNvSpPr txBox="1"/>
          <p:nvPr/>
        </p:nvSpPr>
        <p:spPr>
          <a:xfrm>
            <a:off x="164858" y="108020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5" name="TextBox 4">
            <a:extLst>
              <a:ext uri="{FF2B5EF4-FFF2-40B4-BE49-F238E27FC236}">
                <a16:creationId xmlns:a16="http://schemas.microsoft.com/office/drawing/2014/main" id="{39EFFF39-8136-081E-8CDD-9858FD8B8668}"/>
              </a:ext>
            </a:extLst>
          </p:cNvPr>
          <p:cNvSpPr txBox="1"/>
          <p:nvPr/>
        </p:nvSpPr>
        <p:spPr>
          <a:xfrm>
            <a:off x="2060815" y="1080203"/>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May 2025</a:t>
            </a:r>
          </a:p>
        </p:txBody>
      </p:sp>
      <p:pic>
        <p:nvPicPr>
          <p:cNvPr id="7" name="Picture 6">
            <a:extLst>
              <a:ext uri="{FF2B5EF4-FFF2-40B4-BE49-F238E27FC236}">
                <a16:creationId xmlns:a16="http://schemas.microsoft.com/office/drawing/2014/main" id="{5843797C-09E3-B708-5BED-DC96A82DDBA6}"/>
              </a:ext>
            </a:extLst>
          </p:cNvPr>
          <p:cNvPicPr>
            <a:picLocks noChangeAspect="1"/>
          </p:cNvPicPr>
          <p:nvPr/>
        </p:nvPicPr>
        <p:blipFill>
          <a:blip r:embed="rId3"/>
          <a:stretch>
            <a:fillRect/>
          </a:stretch>
        </p:blipFill>
        <p:spPr>
          <a:xfrm>
            <a:off x="96328" y="1556719"/>
            <a:ext cx="11854880" cy="4799629"/>
          </a:xfrm>
          <a:prstGeom prst="rect">
            <a:avLst/>
          </a:prstGeom>
        </p:spPr>
      </p:pic>
    </p:spTree>
    <p:extLst>
      <p:ext uri="{BB962C8B-B14F-4D97-AF65-F5344CB8AC3E}">
        <p14:creationId xmlns:p14="http://schemas.microsoft.com/office/powerpoint/2010/main" val="43923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3B09-9870-6730-407E-C56A34474C1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4BBC60-3D43-7402-4131-5CD9690D56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7" name="TextBox 6">
            <a:extLst>
              <a:ext uri="{FF2B5EF4-FFF2-40B4-BE49-F238E27FC236}">
                <a16:creationId xmlns:a16="http://schemas.microsoft.com/office/drawing/2014/main" id="{184DD66F-8183-61A5-A275-34817D163033}"/>
              </a:ext>
            </a:extLst>
          </p:cNvPr>
          <p:cNvSpPr txBox="1"/>
          <p:nvPr/>
        </p:nvSpPr>
        <p:spPr>
          <a:xfrm>
            <a:off x="1511046" y="223964"/>
            <a:ext cx="8254746" cy="646331"/>
          </a:xfrm>
          <a:prstGeom prst="rect">
            <a:avLst/>
          </a:prstGeom>
          <a:noFill/>
        </p:spPr>
        <p:txBody>
          <a:bodyPr wrap="square">
            <a:spAutoFit/>
          </a:bodyPr>
          <a:lstStyle/>
          <a:p>
            <a:r>
              <a:rPr lang="en-GB" sz="3600" b="1">
                <a:solidFill>
                  <a:srgbClr val="0070C0"/>
                </a:solidFill>
              </a:rPr>
              <a:t>Safer Staffing</a:t>
            </a:r>
          </a:p>
        </p:txBody>
      </p:sp>
      <p:sp>
        <p:nvSpPr>
          <p:cNvPr id="8" name="TextBox 7">
            <a:extLst>
              <a:ext uri="{FF2B5EF4-FFF2-40B4-BE49-F238E27FC236}">
                <a16:creationId xmlns:a16="http://schemas.microsoft.com/office/drawing/2014/main" id="{01172B53-853D-8114-1E11-46F84732733A}"/>
              </a:ext>
            </a:extLst>
          </p:cNvPr>
          <p:cNvSpPr txBox="1"/>
          <p:nvPr/>
        </p:nvSpPr>
        <p:spPr>
          <a:xfrm>
            <a:off x="130516" y="982612"/>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9" name="TextBox 8">
            <a:extLst>
              <a:ext uri="{FF2B5EF4-FFF2-40B4-BE49-F238E27FC236}">
                <a16:creationId xmlns:a16="http://schemas.microsoft.com/office/drawing/2014/main" id="{099AFB70-EDCE-06B2-AFD0-6B40B8310271}"/>
              </a:ext>
            </a:extLst>
          </p:cNvPr>
          <p:cNvSpPr txBox="1"/>
          <p:nvPr/>
        </p:nvSpPr>
        <p:spPr>
          <a:xfrm>
            <a:off x="1752355" y="982612"/>
            <a:ext cx="8013437"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GB" sz="1400"/>
          </a:p>
        </p:txBody>
      </p:sp>
      <p:sp>
        <p:nvSpPr>
          <p:cNvPr id="10" name="TextBox 9">
            <a:extLst>
              <a:ext uri="{FF2B5EF4-FFF2-40B4-BE49-F238E27FC236}">
                <a16:creationId xmlns:a16="http://schemas.microsoft.com/office/drawing/2014/main" id="{F213B97E-CCC0-4778-DB32-1DF6FE8629C8}"/>
              </a:ext>
            </a:extLst>
          </p:cNvPr>
          <p:cNvSpPr txBox="1"/>
          <p:nvPr/>
        </p:nvSpPr>
        <p:spPr>
          <a:xfrm>
            <a:off x="180943" y="1497802"/>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1" name="TextBox 10">
            <a:extLst>
              <a:ext uri="{FF2B5EF4-FFF2-40B4-BE49-F238E27FC236}">
                <a16:creationId xmlns:a16="http://schemas.microsoft.com/office/drawing/2014/main" id="{EF019FA1-4E20-6D7D-F820-6E9B0F516C02}"/>
              </a:ext>
            </a:extLst>
          </p:cNvPr>
          <p:cNvSpPr txBox="1"/>
          <p:nvPr/>
        </p:nvSpPr>
        <p:spPr>
          <a:xfrm>
            <a:off x="2064192" y="1854313"/>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A)    B)</a:t>
            </a:r>
          </a:p>
        </p:txBody>
      </p:sp>
      <p:sp>
        <p:nvSpPr>
          <p:cNvPr id="12" name="TextBox 11">
            <a:extLst>
              <a:ext uri="{FF2B5EF4-FFF2-40B4-BE49-F238E27FC236}">
                <a16:creationId xmlns:a16="http://schemas.microsoft.com/office/drawing/2014/main" id="{8D050EE4-5CA5-071F-1C1A-6A2F5F171392}"/>
              </a:ext>
            </a:extLst>
          </p:cNvPr>
          <p:cNvSpPr txBox="1"/>
          <p:nvPr/>
        </p:nvSpPr>
        <p:spPr>
          <a:xfrm>
            <a:off x="180943" y="185431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3" name="TextBox 12">
            <a:extLst>
              <a:ext uri="{FF2B5EF4-FFF2-40B4-BE49-F238E27FC236}">
                <a16:creationId xmlns:a16="http://schemas.microsoft.com/office/drawing/2014/main" id="{2EAEDA3E-0654-39EB-B674-E157272C21B3}"/>
              </a:ext>
            </a:extLst>
          </p:cNvPr>
          <p:cNvSpPr txBox="1"/>
          <p:nvPr/>
        </p:nvSpPr>
        <p:spPr>
          <a:xfrm>
            <a:off x="2064192" y="2210824"/>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N/A</a:t>
            </a:r>
          </a:p>
        </p:txBody>
      </p:sp>
      <p:sp>
        <p:nvSpPr>
          <p:cNvPr id="14" name="TextBox 13">
            <a:extLst>
              <a:ext uri="{FF2B5EF4-FFF2-40B4-BE49-F238E27FC236}">
                <a16:creationId xmlns:a16="http://schemas.microsoft.com/office/drawing/2014/main" id="{3A41D8B6-EC11-5998-B66C-1651DE108694}"/>
              </a:ext>
            </a:extLst>
          </p:cNvPr>
          <p:cNvSpPr txBox="1"/>
          <p:nvPr/>
        </p:nvSpPr>
        <p:spPr>
          <a:xfrm>
            <a:off x="180943" y="2210826"/>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5" name="TextBox 14">
            <a:extLst>
              <a:ext uri="{FF2B5EF4-FFF2-40B4-BE49-F238E27FC236}">
                <a16:creationId xmlns:a16="http://schemas.microsoft.com/office/drawing/2014/main" id="{00044866-24C9-CA3F-E7EB-496A35E8739C}"/>
              </a:ext>
            </a:extLst>
          </p:cNvPr>
          <p:cNvSpPr txBox="1"/>
          <p:nvPr/>
        </p:nvSpPr>
        <p:spPr>
          <a:xfrm>
            <a:off x="2064193" y="1497802"/>
            <a:ext cx="3913911"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May 2025</a:t>
            </a:r>
          </a:p>
        </p:txBody>
      </p:sp>
      <p:sp>
        <p:nvSpPr>
          <p:cNvPr id="16" name="Rectangle 15">
            <a:extLst>
              <a:ext uri="{FF2B5EF4-FFF2-40B4-BE49-F238E27FC236}">
                <a16:creationId xmlns:a16="http://schemas.microsoft.com/office/drawing/2014/main" id="{60E2265A-0EAD-D488-0C0E-B02582157CEC}"/>
              </a:ext>
            </a:extLst>
          </p:cNvPr>
          <p:cNvSpPr/>
          <p:nvPr/>
        </p:nvSpPr>
        <p:spPr>
          <a:xfrm>
            <a:off x="104957" y="1404516"/>
            <a:ext cx="5956398" cy="1217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E09051-62DC-A0CA-60B1-401573D7A9BE}"/>
              </a:ext>
            </a:extLst>
          </p:cNvPr>
          <p:cNvSpPr/>
          <p:nvPr/>
        </p:nvSpPr>
        <p:spPr>
          <a:xfrm>
            <a:off x="104956" y="2622430"/>
            <a:ext cx="5956397" cy="3733920"/>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99F9EE4C-0534-896D-DB82-9764B7FFC969}"/>
              </a:ext>
            </a:extLst>
          </p:cNvPr>
          <p:cNvGraphicFramePr>
            <a:graphicFrameLocks noGrp="1"/>
          </p:cNvGraphicFramePr>
          <p:nvPr/>
        </p:nvGraphicFramePr>
        <p:xfrm>
          <a:off x="6063807" y="1404514"/>
          <a:ext cx="6023236" cy="4951833"/>
        </p:xfrm>
        <a:graphic>
          <a:graphicData uri="http://schemas.openxmlformats.org/drawingml/2006/table">
            <a:tbl>
              <a:tblPr firstRow="1" bandRow="1">
                <a:tableStyleId>{5C22544A-7EE6-4342-B048-85BDC9FD1C3A}</a:tableStyleId>
              </a:tblPr>
              <a:tblGrid>
                <a:gridCol w="6023236">
                  <a:extLst>
                    <a:ext uri="{9D8B030D-6E8A-4147-A177-3AD203B41FA5}">
                      <a16:colId xmlns:a16="http://schemas.microsoft.com/office/drawing/2014/main" val="4127188983"/>
                    </a:ext>
                  </a:extLst>
                </a:gridCol>
              </a:tblGrid>
              <a:tr h="388304">
                <a:tc>
                  <a:txBody>
                    <a:bodyPr/>
                    <a:lstStyle/>
                    <a:p>
                      <a:r>
                        <a:rPr lang="en-GB" sz="1100">
                          <a:solidFill>
                            <a:sysClr val="windowText" lastClr="000000"/>
                          </a:solidFill>
                        </a:rPr>
                        <a:t>What are the charts showing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3663463398"/>
                  </a:ext>
                </a:extLst>
              </a:tr>
              <a:tr h="847756">
                <a:tc>
                  <a:txBody>
                    <a:bodyPr/>
                    <a:lstStyle/>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Safe staffing % and CHPPD are around the same for May as compared to April 25</a:t>
                      </a:r>
                      <a:endParaRPr lang="en-GB" sz="8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Chart A – May has seen a slight increase of  registered nurses and support workers since April. Working group continues to aim to reduce the bank usage.</a:t>
                      </a:r>
                    </a:p>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Table B - - bank remains high in areas with increase vacancy rates especially in ED and Medical emergency wards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507716"/>
                  </a:ext>
                </a:extLst>
              </a:tr>
              <a:tr h="302248">
                <a:tc>
                  <a:txBody>
                    <a:bodyPr/>
                    <a:lstStyle/>
                    <a:p>
                      <a:r>
                        <a:rPr lang="en-GB" sz="1100" b="1" kern="1200">
                          <a:solidFill>
                            <a:sysClr val="windowText" lastClr="000000"/>
                          </a:solidFill>
                          <a:latin typeface="+mn-lt"/>
                          <a:ea typeface="+mn-ea"/>
                          <a:cs typeface="+mn-cs"/>
                        </a:rPr>
                        <a:t>Areas Impacting 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2869092109"/>
                  </a:ext>
                </a:extLst>
              </a:tr>
              <a:tr h="691046">
                <a:tc>
                  <a:txBody>
                    <a:bodyPr/>
                    <a:lstStyle/>
                    <a:p>
                      <a:pPr marL="0" marR="0" lvl="0" indent="0" algn="l" rtl="0" eaLnBrk="1" fontAlgn="auto" latinLnBrk="0" hangingPunct="1">
                        <a:lnSpc>
                          <a:spcPct val="100000"/>
                        </a:lnSpc>
                        <a:spcBef>
                          <a:spcPts val="0"/>
                        </a:spcBef>
                        <a:spcAft>
                          <a:spcPts val="0"/>
                        </a:spcAft>
                        <a:buClrTx/>
                        <a:buSzTx/>
                        <a:buFontTx/>
                        <a:buNone/>
                      </a:pPr>
                      <a:r>
                        <a:rPr lang="en-GB" sz="800" kern="1200">
                          <a:solidFill>
                            <a:schemeClr val="tx1"/>
                          </a:solidFill>
                          <a:effectLst/>
                          <a:latin typeface="+mn-lt"/>
                          <a:ea typeface="+mn-ea"/>
                          <a:cs typeface="+mn-cs"/>
                        </a:rPr>
                        <a:t>Unfunded additional capacity in AMU 1&amp;2 with 10 additional beds and TES area in ED continues to be utilised.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273347"/>
                  </a:ext>
                </a:extLst>
              </a:tr>
              <a:tr h="302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Mitigations / Timescales /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1660444806"/>
                  </a:ext>
                </a:extLst>
              </a:tr>
              <a:tr h="524091">
                <a:tc>
                  <a:txBody>
                    <a:bodyPr/>
                    <a:lstStyle/>
                    <a:p>
                      <a:pPr marL="0" marR="0" lvl="0" indent="0" algn="l" rtl="0" eaLnBrk="1" fontAlgn="auto" latinLnBrk="0" hangingPunct="1">
                        <a:lnSpc>
                          <a:spcPct val="100000"/>
                        </a:lnSpc>
                        <a:spcBef>
                          <a:spcPts val="0"/>
                        </a:spcBef>
                        <a:spcAft>
                          <a:spcPts val="0"/>
                        </a:spcAft>
                        <a:buClrTx/>
                        <a:buSzTx/>
                        <a:buFontTx/>
                        <a:buNone/>
                      </a:pPr>
                      <a:r>
                        <a:rPr lang="en-GB" sz="800" b="0" i="0" u="none" strike="noStrike" kern="1200" noProof="0">
                          <a:solidFill>
                            <a:schemeClr val="tx1"/>
                          </a:solidFill>
                          <a:effectLst/>
                          <a:latin typeface="Calibri"/>
                        </a:rPr>
                        <a:t>TES areas continues to be utilised on a regular base's due high capacity demands in both ED x-ray and the corridor.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398250"/>
                  </a:ext>
                </a:extLst>
              </a:tr>
              <a:tr h="319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Risk Register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534495149"/>
                  </a:ext>
                </a:extLst>
              </a:tr>
              <a:tr h="238386">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456104"/>
                  </a:ext>
                </a:extLst>
              </a:tr>
              <a:tr h="333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Key Points to 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4171584389"/>
                  </a:ext>
                </a:extLst>
              </a:tr>
              <a:tr h="1004749">
                <a:tc>
                  <a:txBody>
                    <a:bodyPr/>
                    <a:lstStyle/>
                    <a:p>
                      <a:pPr marL="0" marR="0" lvl="0" indent="0" algn="l">
                        <a:lnSpc>
                          <a:spcPct val="100000"/>
                        </a:lnSpc>
                        <a:spcBef>
                          <a:spcPts val="0"/>
                        </a:spcBef>
                        <a:spcAft>
                          <a:spcPts val="0"/>
                        </a:spcAft>
                        <a:buClrTx/>
                        <a:buSzTx/>
                        <a:buFont typeface="Arial"/>
                        <a:buNone/>
                      </a:pPr>
                      <a:r>
                        <a:rPr lang="en-GB" sz="800" b="0" i="0" kern="1200">
                          <a:solidFill>
                            <a:schemeClr val="tx1"/>
                          </a:solidFill>
                          <a:effectLst/>
                          <a:latin typeface="+mn-lt"/>
                          <a:ea typeface="+mn-ea"/>
                          <a:cs typeface="+mn-cs"/>
                        </a:rPr>
                        <a:t>Work is underway for the transition of the CSW with re-banding  the aim to proceed with the transition of the new roles by 1st August. Then to start the appropriate training to upskill the new band 3 with the appropriate clinical skills and competencies.</a:t>
                      </a:r>
                    </a:p>
                    <a:p>
                      <a:pPr marL="0" marR="0" lvl="0" indent="0" algn="l">
                        <a:lnSpc>
                          <a:spcPct val="100000"/>
                        </a:lnSpc>
                        <a:spcBef>
                          <a:spcPts val="0"/>
                        </a:spcBef>
                        <a:spcAft>
                          <a:spcPts val="0"/>
                        </a:spcAft>
                        <a:buClrTx/>
                        <a:buSzTx/>
                        <a:buFont typeface="Arial"/>
                        <a:buNone/>
                      </a:pPr>
                      <a:endParaRPr lang="en-GB" sz="800" b="1" i="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a:buNone/>
                      </a:pPr>
                      <a:r>
                        <a:rPr lang="en-GB" sz="800" b="1" i="0" kern="1200">
                          <a:solidFill>
                            <a:schemeClr val="tx1"/>
                          </a:solidFill>
                          <a:effectLst/>
                          <a:latin typeface="+mn-lt"/>
                          <a:ea typeface="+mn-ea"/>
                          <a:cs typeface="+mn-cs"/>
                        </a:rPr>
                        <a:t>Recruitment and Retention of staff –</a:t>
                      </a:r>
                      <a:endParaRPr lang="en-GB"/>
                    </a:p>
                    <a:p>
                      <a:pPr marL="0" marR="0" lvl="0" indent="0" algn="l">
                        <a:lnSpc>
                          <a:spcPct val="100000"/>
                        </a:lnSpc>
                        <a:spcBef>
                          <a:spcPts val="0"/>
                        </a:spcBef>
                        <a:spcAft>
                          <a:spcPts val="0"/>
                        </a:spcAft>
                        <a:buClrTx/>
                        <a:buSzTx/>
                        <a:buFont typeface="Arial"/>
                        <a:buNone/>
                      </a:pPr>
                      <a:r>
                        <a:rPr lang="en-GB" sz="800" b="0" i="0" kern="1200">
                          <a:solidFill>
                            <a:schemeClr val="tx1"/>
                          </a:solidFill>
                          <a:effectLst/>
                          <a:latin typeface="+mn-lt"/>
                          <a:ea typeface="+mn-ea"/>
                          <a:cs typeface="+mn-cs"/>
                        </a:rPr>
                        <a:t>Work continues to support our third-year students into recruitment in current vacancies in the trust, with interview techniques and application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004965"/>
                  </a:ext>
                </a:extLst>
              </a:tr>
            </a:tbl>
          </a:graphicData>
        </a:graphic>
      </p:graphicFrame>
      <p:sp>
        <p:nvSpPr>
          <p:cNvPr id="19" name="Footer Placeholder 18">
            <a:extLst>
              <a:ext uri="{FF2B5EF4-FFF2-40B4-BE49-F238E27FC236}">
                <a16:creationId xmlns:a16="http://schemas.microsoft.com/office/drawing/2014/main" id="{92F4D8B1-185B-2E48-3A7D-A3564007317F}"/>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20" name="Slide Number Placeholder 19">
            <a:extLst>
              <a:ext uri="{FF2B5EF4-FFF2-40B4-BE49-F238E27FC236}">
                <a16:creationId xmlns:a16="http://schemas.microsoft.com/office/drawing/2014/main" id="{72B9781F-9E8E-336A-6B40-C74D5139142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13</a:t>
            </a:fld>
            <a:endParaRPr lang="en-GB"/>
          </a:p>
        </p:txBody>
      </p:sp>
      <p:sp>
        <p:nvSpPr>
          <p:cNvPr id="2" name="TextBox 1">
            <a:extLst>
              <a:ext uri="{FF2B5EF4-FFF2-40B4-BE49-F238E27FC236}">
                <a16:creationId xmlns:a16="http://schemas.microsoft.com/office/drawing/2014/main" id="{8DD64B4E-AC15-E6F4-041F-BC5BD764BC01}"/>
              </a:ext>
            </a:extLst>
          </p:cNvPr>
          <p:cNvSpPr txBox="1"/>
          <p:nvPr/>
        </p:nvSpPr>
        <p:spPr>
          <a:xfrm>
            <a:off x="4183180" y="2701940"/>
            <a:ext cx="1330582" cy="253916"/>
          </a:xfrm>
          <a:prstGeom prst="rect">
            <a:avLst/>
          </a:prstGeom>
          <a:noFill/>
          <a:ln w="19050">
            <a:solidFill>
              <a:srgbClr val="338DCD"/>
            </a:solidFill>
          </a:ln>
        </p:spPr>
        <p:txBody>
          <a:bodyPr wrap="square" rtlCol="0">
            <a:spAutoFit/>
          </a:bodyPr>
          <a:lstStyle/>
          <a:p>
            <a:pPr algn="ctr"/>
            <a:r>
              <a:rPr lang="en-GB" sz="1050" b="1"/>
              <a:t>A - Bank Usage</a:t>
            </a:r>
          </a:p>
        </p:txBody>
      </p:sp>
      <p:sp>
        <p:nvSpPr>
          <p:cNvPr id="4" name="TextBox 3">
            <a:extLst>
              <a:ext uri="{FF2B5EF4-FFF2-40B4-BE49-F238E27FC236}">
                <a16:creationId xmlns:a16="http://schemas.microsoft.com/office/drawing/2014/main" id="{47B34C1A-C43B-C61D-E269-A2B86941979C}"/>
              </a:ext>
            </a:extLst>
          </p:cNvPr>
          <p:cNvSpPr txBox="1"/>
          <p:nvPr/>
        </p:nvSpPr>
        <p:spPr>
          <a:xfrm>
            <a:off x="4406774" y="3921479"/>
            <a:ext cx="1330582" cy="577081"/>
          </a:xfrm>
          <a:prstGeom prst="rect">
            <a:avLst/>
          </a:prstGeom>
          <a:noFill/>
          <a:ln w="19050">
            <a:solidFill>
              <a:srgbClr val="338DCD"/>
            </a:solidFill>
          </a:ln>
        </p:spPr>
        <p:txBody>
          <a:bodyPr wrap="square" lIns="91440" tIns="45720" rIns="91440" bIns="45720" rtlCol="0" anchor="t">
            <a:spAutoFit/>
          </a:bodyPr>
          <a:lstStyle/>
          <a:p>
            <a:pPr algn="ctr"/>
            <a:r>
              <a:rPr lang="en-GB" sz="1050" b="1"/>
              <a:t>B – Top 10 depts. using Bank &amp; Agency, May 2025</a:t>
            </a:r>
          </a:p>
        </p:txBody>
      </p:sp>
      <p:pic>
        <p:nvPicPr>
          <p:cNvPr id="6" name="Picture 5">
            <a:extLst>
              <a:ext uri="{FF2B5EF4-FFF2-40B4-BE49-F238E27FC236}">
                <a16:creationId xmlns:a16="http://schemas.microsoft.com/office/drawing/2014/main" id="{3A26C5FC-9F68-0C14-6B04-D9160B475AAD}"/>
              </a:ext>
            </a:extLst>
          </p:cNvPr>
          <p:cNvPicPr>
            <a:picLocks noChangeAspect="1"/>
          </p:cNvPicPr>
          <p:nvPr/>
        </p:nvPicPr>
        <p:blipFill>
          <a:blip r:embed="rId3"/>
          <a:stretch>
            <a:fillRect/>
          </a:stretch>
        </p:blipFill>
        <p:spPr>
          <a:xfrm>
            <a:off x="148804" y="2659494"/>
            <a:ext cx="3929420" cy="1930519"/>
          </a:xfrm>
          <a:prstGeom prst="rect">
            <a:avLst/>
          </a:prstGeom>
          <a:ln w="19050">
            <a:solidFill>
              <a:srgbClr val="338DCD"/>
            </a:solidFill>
          </a:ln>
        </p:spPr>
      </p:pic>
      <p:pic>
        <p:nvPicPr>
          <p:cNvPr id="5" name="Picture 4" descr="A table with numbers and symbols&#10;&#10;AI-generated content may be incorrect.">
            <a:extLst>
              <a:ext uri="{FF2B5EF4-FFF2-40B4-BE49-F238E27FC236}">
                <a16:creationId xmlns:a16="http://schemas.microsoft.com/office/drawing/2014/main" id="{FA897D83-A970-2743-FD43-B77C686E4745}"/>
              </a:ext>
            </a:extLst>
          </p:cNvPr>
          <p:cNvPicPr>
            <a:picLocks noChangeAspect="1"/>
          </p:cNvPicPr>
          <p:nvPr/>
        </p:nvPicPr>
        <p:blipFill>
          <a:blip r:embed="rId4"/>
          <a:stretch>
            <a:fillRect/>
          </a:stretch>
        </p:blipFill>
        <p:spPr>
          <a:xfrm>
            <a:off x="132215" y="4565403"/>
            <a:ext cx="5899192" cy="1756558"/>
          </a:xfrm>
          <a:prstGeom prst="rect">
            <a:avLst/>
          </a:prstGeom>
          <a:ln w="12700">
            <a:solidFill>
              <a:srgbClr val="0070C0"/>
            </a:solidFill>
          </a:ln>
        </p:spPr>
      </p:pic>
    </p:spTree>
    <p:extLst>
      <p:ext uri="{BB962C8B-B14F-4D97-AF65-F5344CB8AC3E}">
        <p14:creationId xmlns:p14="http://schemas.microsoft.com/office/powerpoint/2010/main" val="147409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9B6-F38C-F115-CCBD-B82066933F0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1384C76-1B62-CEF7-2CF2-94BF765188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E453E4-63A2-6B4B-2078-A2BF55C5BB3C}"/>
              </a:ext>
            </a:extLst>
          </p:cNvPr>
          <p:cNvSpPr txBox="1"/>
          <p:nvPr/>
        </p:nvSpPr>
        <p:spPr>
          <a:xfrm>
            <a:off x="1631333" y="174237"/>
            <a:ext cx="7969867" cy="646331"/>
          </a:xfrm>
          <a:prstGeom prst="rect">
            <a:avLst/>
          </a:prstGeom>
          <a:noFill/>
        </p:spPr>
        <p:txBody>
          <a:bodyPr wrap="square" rtlCol="0">
            <a:spAutoFit/>
          </a:bodyPr>
          <a:lstStyle/>
          <a:p>
            <a:r>
              <a:rPr lang="en-GB" sz="3600" b="1" dirty="0">
                <a:solidFill>
                  <a:srgbClr val="0070C0"/>
                </a:solidFill>
              </a:rPr>
              <a:t>Safer Staffing – Dashboard June 2025</a:t>
            </a:r>
          </a:p>
        </p:txBody>
      </p:sp>
      <p:sp>
        <p:nvSpPr>
          <p:cNvPr id="12" name="Footer Placeholder 11">
            <a:extLst>
              <a:ext uri="{FF2B5EF4-FFF2-40B4-BE49-F238E27FC236}">
                <a16:creationId xmlns:a16="http://schemas.microsoft.com/office/drawing/2014/main" id="{8AC2E6C3-92CF-2D8C-0898-E3F8BBD4E670}"/>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13" name="Slide Number Placeholder 12">
            <a:extLst>
              <a:ext uri="{FF2B5EF4-FFF2-40B4-BE49-F238E27FC236}">
                <a16:creationId xmlns:a16="http://schemas.microsoft.com/office/drawing/2014/main" id="{C5620275-F668-79B7-98E5-F657F9871222}"/>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14</a:t>
            </a:fld>
            <a:endParaRPr lang="en-GB"/>
          </a:p>
        </p:txBody>
      </p:sp>
      <p:sp>
        <p:nvSpPr>
          <p:cNvPr id="2" name="TextBox 1">
            <a:extLst>
              <a:ext uri="{FF2B5EF4-FFF2-40B4-BE49-F238E27FC236}">
                <a16:creationId xmlns:a16="http://schemas.microsoft.com/office/drawing/2014/main" id="{9CA2044D-A150-C481-ABDF-CF6FA94B24EE}"/>
              </a:ext>
            </a:extLst>
          </p:cNvPr>
          <p:cNvSpPr txBox="1"/>
          <p:nvPr/>
        </p:nvSpPr>
        <p:spPr>
          <a:xfrm>
            <a:off x="164858" y="108020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5" name="TextBox 4">
            <a:extLst>
              <a:ext uri="{FF2B5EF4-FFF2-40B4-BE49-F238E27FC236}">
                <a16:creationId xmlns:a16="http://schemas.microsoft.com/office/drawing/2014/main" id="{39EFFF39-8136-081E-8CDD-9858FD8B8668}"/>
              </a:ext>
            </a:extLst>
          </p:cNvPr>
          <p:cNvSpPr txBox="1"/>
          <p:nvPr/>
        </p:nvSpPr>
        <p:spPr>
          <a:xfrm>
            <a:off x="2060815" y="1080203"/>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June 2025</a:t>
            </a:r>
          </a:p>
        </p:txBody>
      </p:sp>
      <p:pic>
        <p:nvPicPr>
          <p:cNvPr id="8" name="Picture 7">
            <a:extLst>
              <a:ext uri="{FF2B5EF4-FFF2-40B4-BE49-F238E27FC236}">
                <a16:creationId xmlns:a16="http://schemas.microsoft.com/office/drawing/2014/main" id="{82BD1C29-C87F-57DF-3CC1-A625227E878E}"/>
              </a:ext>
            </a:extLst>
          </p:cNvPr>
          <p:cNvPicPr>
            <a:picLocks noChangeAspect="1"/>
          </p:cNvPicPr>
          <p:nvPr/>
        </p:nvPicPr>
        <p:blipFill>
          <a:blip r:embed="rId3"/>
          <a:stretch>
            <a:fillRect/>
          </a:stretch>
        </p:blipFill>
        <p:spPr>
          <a:xfrm>
            <a:off x="52889" y="1487574"/>
            <a:ext cx="12042783" cy="4868775"/>
          </a:xfrm>
          <a:prstGeom prst="rect">
            <a:avLst/>
          </a:prstGeom>
        </p:spPr>
      </p:pic>
    </p:spTree>
    <p:extLst>
      <p:ext uri="{BB962C8B-B14F-4D97-AF65-F5344CB8AC3E}">
        <p14:creationId xmlns:p14="http://schemas.microsoft.com/office/powerpoint/2010/main" val="310718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3B09-9870-6730-407E-C56A34474C1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4BBC60-3D43-7402-4131-5CD9690D56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7" name="TextBox 6">
            <a:extLst>
              <a:ext uri="{FF2B5EF4-FFF2-40B4-BE49-F238E27FC236}">
                <a16:creationId xmlns:a16="http://schemas.microsoft.com/office/drawing/2014/main" id="{184DD66F-8183-61A5-A275-34817D163033}"/>
              </a:ext>
            </a:extLst>
          </p:cNvPr>
          <p:cNvSpPr txBox="1"/>
          <p:nvPr/>
        </p:nvSpPr>
        <p:spPr>
          <a:xfrm>
            <a:off x="1511046" y="223964"/>
            <a:ext cx="8254746" cy="646331"/>
          </a:xfrm>
          <a:prstGeom prst="rect">
            <a:avLst/>
          </a:prstGeom>
          <a:noFill/>
        </p:spPr>
        <p:txBody>
          <a:bodyPr wrap="square">
            <a:spAutoFit/>
          </a:bodyPr>
          <a:lstStyle/>
          <a:p>
            <a:r>
              <a:rPr lang="en-GB" sz="3600" b="1">
                <a:solidFill>
                  <a:srgbClr val="0070C0"/>
                </a:solidFill>
              </a:rPr>
              <a:t>Safer Staffing</a:t>
            </a:r>
          </a:p>
        </p:txBody>
      </p:sp>
      <p:sp>
        <p:nvSpPr>
          <p:cNvPr id="8" name="TextBox 7">
            <a:extLst>
              <a:ext uri="{FF2B5EF4-FFF2-40B4-BE49-F238E27FC236}">
                <a16:creationId xmlns:a16="http://schemas.microsoft.com/office/drawing/2014/main" id="{01172B53-853D-8114-1E11-46F84732733A}"/>
              </a:ext>
            </a:extLst>
          </p:cNvPr>
          <p:cNvSpPr txBox="1"/>
          <p:nvPr/>
        </p:nvSpPr>
        <p:spPr>
          <a:xfrm>
            <a:off x="130516" y="982612"/>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9" name="TextBox 8">
            <a:extLst>
              <a:ext uri="{FF2B5EF4-FFF2-40B4-BE49-F238E27FC236}">
                <a16:creationId xmlns:a16="http://schemas.microsoft.com/office/drawing/2014/main" id="{099AFB70-EDCE-06B2-AFD0-6B40B8310271}"/>
              </a:ext>
            </a:extLst>
          </p:cNvPr>
          <p:cNvSpPr txBox="1"/>
          <p:nvPr/>
        </p:nvSpPr>
        <p:spPr>
          <a:xfrm>
            <a:off x="1752355" y="982612"/>
            <a:ext cx="8013437"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GB" sz="1400"/>
          </a:p>
        </p:txBody>
      </p:sp>
      <p:sp>
        <p:nvSpPr>
          <p:cNvPr id="10" name="TextBox 9">
            <a:extLst>
              <a:ext uri="{FF2B5EF4-FFF2-40B4-BE49-F238E27FC236}">
                <a16:creationId xmlns:a16="http://schemas.microsoft.com/office/drawing/2014/main" id="{F213B97E-CCC0-4778-DB32-1DF6FE8629C8}"/>
              </a:ext>
            </a:extLst>
          </p:cNvPr>
          <p:cNvSpPr txBox="1"/>
          <p:nvPr/>
        </p:nvSpPr>
        <p:spPr>
          <a:xfrm>
            <a:off x="180943" y="1497802"/>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1" name="TextBox 10">
            <a:extLst>
              <a:ext uri="{FF2B5EF4-FFF2-40B4-BE49-F238E27FC236}">
                <a16:creationId xmlns:a16="http://schemas.microsoft.com/office/drawing/2014/main" id="{EF019FA1-4E20-6D7D-F820-6E9B0F516C02}"/>
              </a:ext>
            </a:extLst>
          </p:cNvPr>
          <p:cNvSpPr txBox="1"/>
          <p:nvPr/>
        </p:nvSpPr>
        <p:spPr>
          <a:xfrm>
            <a:off x="2064192" y="1854313"/>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A)    B)</a:t>
            </a:r>
          </a:p>
        </p:txBody>
      </p:sp>
      <p:sp>
        <p:nvSpPr>
          <p:cNvPr id="12" name="TextBox 11">
            <a:extLst>
              <a:ext uri="{FF2B5EF4-FFF2-40B4-BE49-F238E27FC236}">
                <a16:creationId xmlns:a16="http://schemas.microsoft.com/office/drawing/2014/main" id="{8D050EE4-5CA5-071F-1C1A-6A2F5F171392}"/>
              </a:ext>
            </a:extLst>
          </p:cNvPr>
          <p:cNvSpPr txBox="1"/>
          <p:nvPr/>
        </p:nvSpPr>
        <p:spPr>
          <a:xfrm>
            <a:off x="180943" y="185431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3" name="TextBox 12">
            <a:extLst>
              <a:ext uri="{FF2B5EF4-FFF2-40B4-BE49-F238E27FC236}">
                <a16:creationId xmlns:a16="http://schemas.microsoft.com/office/drawing/2014/main" id="{2EAEDA3E-0654-39EB-B674-E157272C21B3}"/>
              </a:ext>
            </a:extLst>
          </p:cNvPr>
          <p:cNvSpPr txBox="1"/>
          <p:nvPr/>
        </p:nvSpPr>
        <p:spPr>
          <a:xfrm>
            <a:off x="2064192" y="2210824"/>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N/A</a:t>
            </a:r>
          </a:p>
        </p:txBody>
      </p:sp>
      <p:sp>
        <p:nvSpPr>
          <p:cNvPr id="14" name="TextBox 13">
            <a:extLst>
              <a:ext uri="{FF2B5EF4-FFF2-40B4-BE49-F238E27FC236}">
                <a16:creationId xmlns:a16="http://schemas.microsoft.com/office/drawing/2014/main" id="{3A41D8B6-EC11-5998-B66C-1651DE108694}"/>
              </a:ext>
            </a:extLst>
          </p:cNvPr>
          <p:cNvSpPr txBox="1"/>
          <p:nvPr/>
        </p:nvSpPr>
        <p:spPr>
          <a:xfrm>
            <a:off x="180943" y="2210826"/>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5" name="TextBox 14">
            <a:extLst>
              <a:ext uri="{FF2B5EF4-FFF2-40B4-BE49-F238E27FC236}">
                <a16:creationId xmlns:a16="http://schemas.microsoft.com/office/drawing/2014/main" id="{00044866-24C9-CA3F-E7EB-496A35E8739C}"/>
              </a:ext>
            </a:extLst>
          </p:cNvPr>
          <p:cNvSpPr txBox="1"/>
          <p:nvPr/>
        </p:nvSpPr>
        <p:spPr>
          <a:xfrm>
            <a:off x="2064193" y="1497802"/>
            <a:ext cx="3913911"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June 2025</a:t>
            </a:r>
          </a:p>
        </p:txBody>
      </p:sp>
      <p:sp>
        <p:nvSpPr>
          <p:cNvPr id="16" name="Rectangle 15">
            <a:extLst>
              <a:ext uri="{FF2B5EF4-FFF2-40B4-BE49-F238E27FC236}">
                <a16:creationId xmlns:a16="http://schemas.microsoft.com/office/drawing/2014/main" id="{60E2265A-0EAD-D488-0C0E-B02582157CEC}"/>
              </a:ext>
            </a:extLst>
          </p:cNvPr>
          <p:cNvSpPr/>
          <p:nvPr/>
        </p:nvSpPr>
        <p:spPr>
          <a:xfrm>
            <a:off x="104957" y="1404516"/>
            <a:ext cx="5956398" cy="1217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E09051-62DC-A0CA-60B1-401573D7A9BE}"/>
              </a:ext>
            </a:extLst>
          </p:cNvPr>
          <p:cNvSpPr/>
          <p:nvPr/>
        </p:nvSpPr>
        <p:spPr>
          <a:xfrm>
            <a:off x="104956" y="2622430"/>
            <a:ext cx="5956397" cy="3733920"/>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99F9EE4C-0534-896D-DB82-9764B7FFC969}"/>
              </a:ext>
            </a:extLst>
          </p:cNvPr>
          <p:cNvGraphicFramePr>
            <a:graphicFrameLocks noGrp="1"/>
          </p:cNvGraphicFramePr>
          <p:nvPr/>
        </p:nvGraphicFramePr>
        <p:xfrm>
          <a:off x="6334518" y="1304251"/>
          <a:ext cx="5892978" cy="5566393"/>
        </p:xfrm>
        <a:graphic>
          <a:graphicData uri="http://schemas.openxmlformats.org/drawingml/2006/table">
            <a:tbl>
              <a:tblPr firstRow="1" bandRow="1">
                <a:tableStyleId>{5C22544A-7EE6-4342-B048-85BDC9FD1C3A}</a:tableStyleId>
              </a:tblPr>
              <a:tblGrid>
                <a:gridCol w="5892978">
                  <a:extLst>
                    <a:ext uri="{9D8B030D-6E8A-4147-A177-3AD203B41FA5}">
                      <a16:colId xmlns:a16="http://schemas.microsoft.com/office/drawing/2014/main" val="4127188983"/>
                    </a:ext>
                  </a:extLst>
                </a:gridCol>
              </a:tblGrid>
              <a:tr h="340374">
                <a:tc>
                  <a:txBody>
                    <a:bodyPr/>
                    <a:lstStyle/>
                    <a:p>
                      <a:r>
                        <a:rPr lang="en-GB" sz="1100">
                          <a:solidFill>
                            <a:sysClr val="windowText" lastClr="000000"/>
                          </a:solidFill>
                        </a:rPr>
                        <a:t>What are the charts showing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3663463398"/>
                  </a:ext>
                </a:extLst>
              </a:tr>
              <a:tr h="875245">
                <a:tc>
                  <a:txBody>
                    <a:bodyPr/>
                    <a:lstStyle/>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Safe staffing % and CHPPD slightly lower in June 25 compared to May. 25</a:t>
                      </a:r>
                      <a:endParaRPr lang="en-GB" sz="8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Comparing the CHPPD with peers based on the Model hospital </a:t>
                      </a:r>
                    </a:p>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April 25 data – Nursing/Midwifery - Trust – 5.2 / peers 4.6, Care support worker – Trust 3.6 /peers 3.6</a:t>
                      </a:r>
                    </a:p>
                    <a:p>
                      <a:pPr marL="171450" marR="0" lvl="0" indent="-171450" algn="l">
                        <a:lnSpc>
                          <a:spcPct val="100000"/>
                        </a:lnSpc>
                        <a:spcBef>
                          <a:spcPts val="0"/>
                        </a:spcBef>
                        <a:spcAft>
                          <a:spcPts val="0"/>
                        </a:spcAft>
                        <a:buClr>
                          <a:srgbClr val="000000"/>
                        </a:buClr>
                        <a:buFont typeface="Arial"/>
                        <a:buChar char="•"/>
                      </a:pPr>
                      <a:r>
                        <a:rPr lang="en-GB" sz="800" b="0" i="0" u="none" strike="noStrike" kern="1200" noProof="0">
                          <a:solidFill>
                            <a:schemeClr val="tx1"/>
                          </a:solidFill>
                          <a:effectLst/>
                          <a:latin typeface="Calibri"/>
                        </a:rPr>
                        <a:t>Chart A – show a slightly decrease in bank use in June 25,  the main use for bank is  vacant posts and short-term sickness </a:t>
                      </a:r>
                      <a:endParaRPr lang="en-GB" sz="8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Table B -  bank remains high in areas with increase vacancy rates especially in ED and Medical emergency wards . Also, due to the bank being utilised in the TES areas in ED and the additional beds on AMU1/2 requiring additional staff.</a:t>
                      </a:r>
                    </a:p>
                    <a:p>
                      <a:pPr marL="171450" marR="0" lvl="0" indent="-171450" algn="l">
                        <a:lnSpc>
                          <a:spcPct val="100000"/>
                        </a:lnSpc>
                        <a:spcBef>
                          <a:spcPts val="0"/>
                        </a:spcBef>
                        <a:spcAft>
                          <a:spcPts val="0"/>
                        </a:spcAft>
                        <a:buClr>
                          <a:srgbClr val="000000"/>
                        </a:buClr>
                        <a:buFont typeface="Arial,Sans-Serif"/>
                        <a:buChar char="•"/>
                      </a:pPr>
                      <a:endParaRPr lang="en-GB" sz="800" b="0" i="0" u="none" strike="noStrike" kern="1200" noProof="0">
                        <a:solidFill>
                          <a:schemeClr val="tx1"/>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507716"/>
                  </a:ext>
                </a:extLst>
              </a:tr>
              <a:tr h="251229">
                <a:tc>
                  <a:txBody>
                    <a:bodyPr/>
                    <a:lstStyle/>
                    <a:p>
                      <a:r>
                        <a:rPr lang="en-GB" sz="1100" b="1" kern="1200">
                          <a:solidFill>
                            <a:sysClr val="windowText" lastClr="000000"/>
                          </a:solidFill>
                          <a:latin typeface="+mn-lt"/>
                          <a:ea typeface="+mn-ea"/>
                          <a:cs typeface="+mn-cs"/>
                        </a:rPr>
                        <a:t>Areas Impacting 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2869092109"/>
                  </a:ext>
                </a:extLst>
              </a:tr>
              <a:tr h="591604">
                <a:tc>
                  <a:txBody>
                    <a:bodyPr/>
                    <a:lstStyle/>
                    <a:p>
                      <a:pPr marL="0" marR="0" lvl="0" indent="0" algn="l" rtl="0" eaLnBrk="1" fontAlgn="auto" latinLnBrk="0" hangingPunct="1">
                        <a:lnSpc>
                          <a:spcPct val="100000"/>
                        </a:lnSpc>
                        <a:spcBef>
                          <a:spcPts val="0"/>
                        </a:spcBef>
                        <a:spcAft>
                          <a:spcPts val="0"/>
                        </a:spcAft>
                        <a:buClrTx/>
                        <a:buSzTx/>
                        <a:buFontTx/>
                        <a:buNone/>
                      </a:pPr>
                      <a:r>
                        <a:rPr lang="en-GB" sz="800" kern="1200">
                          <a:solidFill>
                            <a:schemeClr val="tx1"/>
                          </a:solidFill>
                          <a:effectLst/>
                          <a:latin typeface="Calibri"/>
                          <a:ea typeface="+mn-ea"/>
                          <a:cs typeface="+mn-cs"/>
                        </a:rPr>
                        <a:t>Unfunded additional capacity in AMU 1&amp;2 with 10 additional beds and TES area in ED continues to be utilised.</a:t>
                      </a:r>
                    </a:p>
                    <a:p>
                      <a:pPr marL="0" marR="0" lvl="0" indent="0" algn="l">
                        <a:lnSpc>
                          <a:spcPct val="100000"/>
                        </a:lnSpc>
                        <a:spcBef>
                          <a:spcPts val="0"/>
                        </a:spcBef>
                        <a:spcAft>
                          <a:spcPts val="0"/>
                        </a:spcAft>
                        <a:buClrTx/>
                        <a:buSzTx/>
                        <a:buFontTx/>
                        <a:buNone/>
                      </a:pPr>
                      <a:r>
                        <a:rPr lang="en-GB" sz="800" kern="1200">
                          <a:solidFill>
                            <a:schemeClr val="tx1"/>
                          </a:solidFill>
                          <a:effectLst/>
                          <a:latin typeface="Calibri"/>
                          <a:ea typeface="+mn-ea"/>
                          <a:cs typeface="+mn-cs"/>
                        </a:rPr>
                        <a:t>Discharge lounge aims by the end of July to be functioning as the main purpose of opening days only to support with discharges.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273347"/>
                  </a:ext>
                </a:extLst>
              </a:tr>
              <a:tr h="251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Mitigations / Timescales /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1660444806"/>
                  </a:ext>
                </a:extLst>
              </a:tr>
              <a:tr h="437624">
                <a:tc>
                  <a:txBody>
                    <a:bodyPr/>
                    <a:lstStyle/>
                    <a:p>
                      <a:pPr marL="0" marR="0" lvl="0" indent="0" algn="l" rtl="0" eaLnBrk="1" fontAlgn="auto" latinLnBrk="0" hangingPunct="1">
                        <a:lnSpc>
                          <a:spcPct val="100000"/>
                        </a:lnSpc>
                        <a:spcBef>
                          <a:spcPts val="0"/>
                        </a:spcBef>
                        <a:spcAft>
                          <a:spcPts val="0"/>
                        </a:spcAft>
                        <a:buClrTx/>
                        <a:buSzTx/>
                        <a:buFontTx/>
                        <a:buNone/>
                      </a:pPr>
                      <a:r>
                        <a:rPr lang="en-GB" sz="800" b="0" i="0" u="none" strike="noStrike" kern="1200" noProof="0">
                          <a:solidFill>
                            <a:schemeClr val="tx1"/>
                          </a:solidFill>
                          <a:effectLst/>
                          <a:latin typeface="Calibri"/>
                        </a:rPr>
                        <a:t>TES areas continues to be utilised on a regular base's due high capacity demands in both ED x-ray and the corridor.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398250"/>
                  </a:ext>
                </a:extLst>
              </a:tr>
              <a:tr h="267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Risk Register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534495149"/>
                  </a:ext>
                </a:extLst>
              </a:tr>
              <a:tr h="202604">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456104"/>
                  </a:ext>
                </a:extLst>
              </a:tr>
              <a:tr h="275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Key Points to 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4171584389"/>
                  </a:ext>
                </a:extLst>
              </a:tr>
              <a:tr h="1977413">
                <a:tc>
                  <a:txBody>
                    <a:bodyPr/>
                    <a:lstStyle/>
                    <a:p>
                      <a:pPr marL="0" marR="0" lvl="0" indent="0" algn="l">
                        <a:lnSpc>
                          <a:spcPct val="100000"/>
                        </a:lnSpc>
                        <a:spcBef>
                          <a:spcPts val="0"/>
                        </a:spcBef>
                        <a:spcAft>
                          <a:spcPts val="0"/>
                        </a:spcAft>
                        <a:buNone/>
                      </a:pPr>
                      <a:r>
                        <a:rPr lang="en-GB" sz="800" b="0" i="0" u="none" strike="noStrike" kern="1200" noProof="0">
                          <a:solidFill>
                            <a:srgbClr val="000000"/>
                          </a:solidFill>
                          <a:effectLst/>
                          <a:latin typeface="Calibri"/>
                        </a:rPr>
                        <a:t>The Trust has completed and submitted its self-assessment to NHSE on the workforce safeguards based on the published safer staffing guidance. A significant amount of work has been completed by the Chief Nurse’s team over the last 16 months to strengthen our compliance with NQB and NHSE safe staffing guidance, which has resulted in a much-improved position.</a:t>
                      </a:r>
                      <a:endParaRPr lang="en-GB">
                        <a:latin typeface="Calibri"/>
                      </a:endParaRPr>
                    </a:p>
                    <a:p>
                      <a:pPr marL="0" marR="0" lvl="0" indent="0" algn="l">
                        <a:lnSpc>
                          <a:spcPct val="100000"/>
                        </a:lnSpc>
                        <a:spcBef>
                          <a:spcPts val="0"/>
                        </a:spcBef>
                        <a:spcAft>
                          <a:spcPts val="0"/>
                        </a:spcAft>
                        <a:buNone/>
                      </a:pPr>
                      <a:endParaRPr lang="en-GB" sz="800" b="1" i="0" u="none" strike="noStrike" kern="1200" noProof="0">
                        <a:solidFill>
                          <a:srgbClr val="000000"/>
                        </a:solidFill>
                        <a:effectLst/>
                        <a:latin typeface="Calibri"/>
                      </a:endParaRPr>
                    </a:p>
                    <a:p>
                      <a:pPr marL="0" marR="0" lvl="0" indent="0" algn="l">
                        <a:lnSpc>
                          <a:spcPct val="100000"/>
                        </a:lnSpc>
                        <a:spcBef>
                          <a:spcPts val="0"/>
                        </a:spcBef>
                        <a:spcAft>
                          <a:spcPts val="0"/>
                        </a:spcAft>
                        <a:buNone/>
                      </a:pPr>
                      <a:r>
                        <a:rPr lang="en-GB" sz="800" b="1" i="0" u="none" strike="noStrike" kern="1200" noProof="0">
                          <a:solidFill>
                            <a:srgbClr val="000000"/>
                          </a:solidFill>
                          <a:effectLst/>
                          <a:latin typeface="Calibri"/>
                        </a:rPr>
                        <a:t>Main actions</a:t>
                      </a:r>
                      <a:endParaRPr lang="en-GB"/>
                    </a:p>
                    <a:p>
                      <a:pPr marL="171450" marR="0" lvl="0" indent="-171450" algn="l">
                        <a:lnSpc>
                          <a:spcPct val="100000"/>
                        </a:lnSpc>
                        <a:spcBef>
                          <a:spcPts val="0"/>
                        </a:spcBef>
                        <a:spcAft>
                          <a:spcPts val="0"/>
                        </a:spcAft>
                        <a:buFont typeface="Arial"/>
                        <a:buChar char="•"/>
                      </a:pPr>
                      <a:r>
                        <a:rPr lang="en-GB" sz="800" b="0" i="0" u="none" strike="noStrike" kern="1200" noProof="0">
                          <a:solidFill>
                            <a:srgbClr val="000000"/>
                          </a:solidFill>
                          <a:effectLst/>
                          <a:latin typeface="Calibri"/>
                        </a:rPr>
                        <a:t>There is ongoing work required to ensure that aspects such as consistency in completion of Quality Impact Assessments (QIAs)</a:t>
                      </a:r>
                      <a:endParaRPr lang="en-GB">
                        <a:latin typeface="Calibri"/>
                      </a:endParaRPr>
                    </a:p>
                    <a:p>
                      <a:pPr marL="171450" marR="0" lvl="0" indent="-171450" algn="l">
                        <a:lnSpc>
                          <a:spcPct val="100000"/>
                        </a:lnSpc>
                        <a:spcBef>
                          <a:spcPts val="0"/>
                        </a:spcBef>
                        <a:spcAft>
                          <a:spcPts val="0"/>
                        </a:spcAft>
                        <a:buFont typeface="Arial"/>
                        <a:buChar char="•"/>
                      </a:pPr>
                      <a:r>
                        <a:rPr lang="en-GB" sz="800" b="0" i="0" u="none" strike="noStrike" kern="1200" noProof="0">
                          <a:solidFill>
                            <a:srgbClr val="000000"/>
                          </a:solidFill>
                          <a:effectLst/>
                          <a:latin typeface="Calibri"/>
                        </a:rPr>
                        <a:t>To develop a locally agreed safer staffing escalation process to support and manage workforce challenges to support business as usual activity. </a:t>
                      </a:r>
                    </a:p>
                    <a:p>
                      <a:pPr marL="171450" marR="0" lvl="0" indent="-171450" algn="l">
                        <a:lnSpc>
                          <a:spcPct val="100000"/>
                        </a:lnSpc>
                        <a:spcBef>
                          <a:spcPts val="0"/>
                        </a:spcBef>
                        <a:spcAft>
                          <a:spcPts val="0"/>
                        </a:spcAft>
                        <a:buFont typeface="Arial"/>
                        <a:buChar char="•"/>
                      </a:pPr>
                      <a:r>
                        <a:rPr lang="en-GB" sz="800" b="0" i="0" u="none" strike="noStrike" kern="1200" noProof="0">
                          <a:solidFill>
                            <a:srgbClr val="000000"/>
                          </a:solidFill>
                          <a:effectLst/>
                          <a:latin typeface="Calibri"/>
                        </a:rPr>
                        <a:t>To improve use of the Allocate Safe Care module</a:t>
                      </a:r>
                    </a:p>
                    <a:p>
                      <a:pPr marL="0" marR="0" lvl="0" indent="0" algn="l">
                        <a:lnSpc>
                          <a:spcPct val="100000"/>
                        </a:lnSpc>
                        <a:spcBef>
                          <a:spcPts val="0"/>
                        </a:spcBef>
                        <a:spcAft>
                          <a:spcPts val="0"/>
                        </a:spcAft>
                        <a:buClrTx/>
                        <a:buSzTx/>
                        <a:buFont typeface="Arial"/>
                        <a:buNone/>
                      </a:pPr>
                      <a:endParaRPr lang="en-GB" sz="800" b="1" i="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a:buNone/>
                      </a:pPr>
                      <a:r>
                        <a:rPr lang="en-GB" sz="800" b="1" i="0" kern="1200">
                          <a:solidFill>
                            <a:schemeClr val="tx1"/>
                          </a:solidFill>
                          <a:effectLst/>
                          <a:latin typeface="+mn-lt"/>
                          <a:ea typeface="+mn-ea"/>
                          <a:cs typeface="+mn-cs"/>
                        </a:rPr>
                        <a:t>Recruitment and Retention of staff –</a:t>
                      </a:r>
                    </a:p>
                    <a:p>
                      <a:pPr marL="0" marR="0" lvl="0" indent="0" algn="l">
                        <a:lnSpc>
                          <a:spcPct val="100000"/>
                        </a:lnSpc>
                        <a:spcBef>
                          <a:spcPts val="0"/>
                        </a:spcBef>
                        <a:spcAft>
                          <a:spcPts val="0"/>
                        </a:spcAft>
                        <a:buNone/>
                      </a:pPr>
                      <a:r>
                        <a:rPr lang="en-GB" sz="800" b="0" i="0" u="none" strike="noStrike" kern="1200" noProof="0">
                          <a:solidFill>
                            <a:srgbClr val="242424"/>
                          </a:solidFill>
                          <a:effectLst/>
                          <a:latin typeface="Calibri"/>
                        </a:rPr>
                        <a:t>Student Nurses qualifying between Feb &amp; Sept 25 -130 who have been on placement in the trust, 22have been offered jobs with the trust but we have 108  Nursing students who are still looking for jobs</a:t>
                      </a:r>
                      <a:endParaRPr lang="en-GB" sz="800">
                        <a:latin typeface="Calibri"/>
                      </a:endParaRPr>
                    </a:p>
                    <a:p>
                      <a:pPr marL="0" marR="0" lvl="0" indent="0" algn="l">
                        <a:lnSpc>
                          <a:spcPct val="100000"/>
                        </a:lnSpc>
                        <a:spcBef>
                          <a:spcPts val="0"/>
                        </a:spcBef>
                        <a:spcAft>
                          <a:spcPts val="0"/>
                        </a:spcAft>
                        <a:buNone/>
                      </a:pPr>
                      <a:endParaRPr lang="en-GB" sz="1100" b="0" i="0" u="none" strike="noStrike" kern="1200" noProof="0">
                        <a:solidFill>
                          <a:srgbClr val="242424"/>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004965"/>
                  </a:ext>
                </a:extLst>
              </a:tr>
            </a:tbl>
          </a:graphicData>
        </a:graphic>
      </p:graphicFrame>
      <p:sp>
        <p:nvSpPr>
          <p:cNvPr id="19" name="Footer Placeholder 18">
            <a:extLst>
              <a:ext uri="{FF2B5EF4-FFF2-40B4-BE49-F238E27FC236}">
                <a16:creationId xmlns:a16="http://schemas.microsoft.com/office/drawing/2014/main" id="{92F4D8B1-185B-2E48-3A7D-A3564007317F}"/>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20" name="Slide Number Placeholder 19">
            <a:extLst>
              <a:ext uri="{FF2B5EF4-FFF2-40B4-BE49-F238E27FC236}">
                <a16:creationId xmlns:a16="http://schemas.microsoft.com/office/drawing/2014/main" id="{72B9781F-9E8E-336A-6B40-C74D5139142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15</a:t>
            </a:fld>
            <a:endParaRPr lang="en-GB"/>
          </a:p>
        </p:txBody>
      </p:sp>
      <p:sp>
        <p:nvSpPr>
          <p:cNvPr id="2" name="TextBox 1">
            <a:extLst>
              <a:ext uri="{FF2B5EF4-FFF2-40B4-BE49-F238E27FC236}">
                <a16:creationId xmlns:a16="http://schemas.microsoft.com/office/drawing/2014/main" id="{8DD64B4E-AC15-E6F4-041F-BC5BD764BC01}"/>
              </a:ext>
            </a:extLst>
          </p:cNvPr>
          <p:cNvSpPr txBox="1"/>
          <p:nvPr/>
        </p:nvSpPr>
        <p:spPr>
          <a:xfrm>
            <a:off x="4183180" y="2701940"/>
            <a:ext cx="1330582" cy="253916"/>
          </a:xfrm>
          <a:prstGeom prst="rect">
            <a:avLst/>
          </a:prstGeom>
          <a:noFill/>
          <a:ln w="19050">
            <a:solidFill>
              <a:srgbClr val="338DCD"/>
            </a:solidFill>
          </a:ln>
        </p:spPr>
        <p:txBody>
          <a:bodyPr wrap="square" rtlCol="0">
            <a:spAutoFit/>
          </a:bodyPr>
          <a:lstStyle/>
          <a:p>
            <a:pPr algn="ctr"/>
            <a:r>
              <a:rPr lang="en-GB" sz="1050" b="1"/>
              <a:t>A - Bank Usage</a:t>
            </a:r>
          </a:p>
        </p:txBody>
      </p:sp>
      <p:sp>
        <p:nvSpPr>
          <p:cNvPr id="4" name="TextBox 3">
            <a:extLst>
              <a:ext uri="{FF2B5EF4-FFF2-40B4-BE49-F238E27FC236}">
                <a16:creationId xmlns:a16="http://schemas.microsoft.com/office/drawing/2014/main" id="{47B34C1A-C43B-C61D-E269-A2B86941979C}"/>
              </a:ext>
            </a:extLst>
          </p:cNvPr>
          <p:cNvSpPr txBox="1"/>
          <p:nvPr/>
        </p:nvSpPr>
        <p:spPr>
          <a:xfrm>
            <a:off x="4406774" y="3921479"/>
            <a:ext cx="1330582" cy="577081"/>
          </a:xfrm>
          <a:prstGeom prst="rect">
            <a:avLst/>
          </a:prstGeom>
          <a:noFill/>
          <a:ln w="19050">
            <a:solidFill>
              <a:srgbClr val="338DCD"/>
            </a:solidFill>
          </a:ln>
        </p:spPr>
        <p:txBody>
          <a:bodyPr wrap="square" lIns="91440" tIns="45720" rIns="91440" bIns="45720" rtlCol="0" anchor="t">
            <a:spAutoFit/>
          </a:bodyPr>
          <a:lstStyle/>
          <a:p>
            <a:pPr algn="ctr"/>
            <a:r>
              <a:rPr lang="en-GB" sz="1050" b="1"/>
              <a:t>B – Top 10 depts. using Bank &amp; Agency, June 2025</a:t>
            </a:r>
          </a:p>
        </p:txBody>
      </p:sp>
      <p:pic>
        <p:nvPicPr>
          <p:cNvPr id="22" name="Picture 21">
            <a:extLst>
              <a:ext uri="{FF2B5EF4-FFF2-40B4-BE49-F238E27FC236}">
                <a16:creationId xmlns:a16="http://schemas.microsoft.com/office/drawing/2014/main" id="{62BB71D8-32BE-0F3C-BC80-2F1B0C0339CF}"/>
              </a:ext>
            </a:extLst>
          </p:cNvPr>
          <p:cNvPicPr>
            <a:picLocks noChangeAspect="1"/>
          </p:cNvPicPr>
          <p:nvPr/>
        </p:nvPicPr>
        <p:blipFill>
          <a:blip r:embed="rId3"/>
          <a:stretch>
            <a:fillRect/>
          </a:stretch>
        </p:blipFill>
        <p:spPr>
          <a:xfrm>
            <a:off x="120456" y="2645379"/>
            <a:ext cx="3957768" cy="1885636"/>
          </a:xfrm>
          <a:prstGeom prst="rect">
            <a:avLst/>
          </a:prstGeom>
          <a:ln w="19050">
            <a:solidFill>
              <a:srgbClr val="0070C0"/>
            </a:solidFill>
          </a:ln>
        </p:spPr>
      </p:pic>
      <p:pic>
        <p:nvPicPr>
          <p:cNvPr id="24" name="Picture 23">
            <a:extLst>
              <a:ext uri="{FF2B5EF4-FFF2-40B4-BE49-F238E27FC236}">
                <a16:creationId xmlns:a16="http://schemas.microsoft.com/office/drawing/2014/main" id="{3B8B5547-10B8-28F2-A194-4F5142B3C36F}"/>
              </a:ext>
            </a:extLst>
          </p:cNvPr>
          <p:cNvPicPr>
            <a:picLocks noChangeAspect="1"/>
          </p:cNvPicPr>
          <p:nvPr/>
        </p:nvPicPr>
        <p:blipFill>
          <a:blip r:embed="rId4"/>
          <a:stretch>
            <a:fillRect/>
          </a:stretch>
        </p:blipFill>
        <p:spPr>
          <a:xfrm>
            <a:off x="166947" y="4564925"/>
            <a:ext cx="5875602" cy="1777117"/>
          </a:xfrm>
          <a:prstGeom prst="rect">
            <a:avLst/>
          </a:prstGeom>
        </p:spPr>
      </p:pic>
    </p:spTree>
    <p:extLst>
      <p:ext uri="{BB962C8B-B14F-4D97-AF65-F5344CB8AC3E}">
        <p14:creationId xmlns:p14="http://schemas.microsoft.com/office/powerpoint/2010/main" val="406678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9B6-F38C-F115-CCBD-B82066933F0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1384C76-1B62-CEF7-2CF2-94BF765188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E453E4-63A2-6B4B-2078-A2BF55C5BB3C}"/>
              </a:ext>
            </a:extLst>
          </p:cNvPr>
          <p:cNvSpPr txBox="1"/>
          <p:nvPr/>
        </p:nvSpPr>
        <p:spPr>
          <a:xfrm>
            <a:off x="1631333" y="174237"/>
            <a:ext cx="7969867" cy="646331"/>
          </a:xfrm>
          <a:prstGeom prst="rect">
            <a:avLst/>
          </a:prstGeom>
          <a:noFill/>
        </p:spPr>
        <p:txBody>
          <a:bodyPr wrap="square" rtlCol="0">
            <a:spAutoFit/>
          </a:bodyPr>
          <a:lstStyle/>
          <a:p>
            <a:r>
              <a:rPr lang="en-GB" sz="3600" b="1" dirty="0">
                <a:solidFill>
                  <a:srgbClr val="0070C0"/>
                </a:solidFill>
              </a:rPr>
              <a:t>Safer Staffing – Dashboard July 2025</a:t>
            </a:r>
          </a:p>
        </p:txBody>
      </p:sp>
      <p:sp>
        <p:nvSpPr>
          <p:cNvPr id="12" name="Footer Placeholder 11">
            <a:extLst>
              <a:ext uri="{FF2B5EF4-FFF2-40B4-BE49-F238E27FC236}">
                <a16:creationId xmlns:a16="http://schemas.microsoft.com/office/drawing/2014/main" id="{8AC2E6C3-92CF-2D8C-0898-E3F8BBD4E670}"/>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13" name="Slide Number Placeholder 12">
            <a:extLst>
              <a:ext uri="{FF2B5EF4-FFF2-40B4-BE49-F238E27FC236}">
                <a16:creationId xmlns:a16="http://schemas.microsoft.com/office/drawing/2014/main" id="{C5620275-F668-79B7-98E5-F657F9871222}"/>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16</a:t>
            </a:fld>
            <a:endParaRPr lang="en-GB"/>
          </a:p>
        </p:txBody>
      </p:sp>
      <p:sp>
        <p:nvSpPr>
          <p:cNvPr id="2" name="TextBox 1">
            <a:extLst>
              <a:ext uri="{FF2B5EF4-FFF2-40B4-BE49-F238E27FC236}">
                <a16:creationId xmlns:a16="http://schemas.microsoft.com/office/drawing/2014/main" id="{9CA2044D-A150-C481-ABDF-CF6FA94B24EE}"/>
              </a:ext>
            </a:extLst>
          </p:cNvPr>
          <p:cNvSpPr txBox="1"/>
          <p:nvPr/>
        </p:nvSpPr>
        <p:spPr>
          <a:xfrm>
            <a:off x="164858" y="108020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5" name="TextBox 4">
            <a:extLst>
              <a:ext uri="{FF2B5EF4-FFF2-40B4-BE49-F238E27FC236}">
                <a16:creationId xmlns:a16="http://schemas.microsoft.com/office/drawing/2014/main" id="{39EFFF39-8136-081E-8CDD-9858FD8B8668}"/>
              </a:ext>
            </a:extLst>
          </p:cNvPr>
          <p:cNvSpPr txBox="1"/>
          <p:nvPr/>
        </p:nvSpPr>
        <p:spPr>
          <a:xfrm>
            <a:off x="2060815" y="1080203"/>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July 2025</a:t>
            </a:r>
          </a:p>
        </p:txBody>
      </p:sp>
      <p:pic>
        <p:nvPicPr>
          <p:cNvPr id="1026" name="Picture 2">
            <a:extLst>
              <a:ext uri="{FF2B5EF4-FFF2-40B4-BE49-F238E27FC236}">
                <a16:creationId xmlns:a16="http://schemas.microsoft.com/office/drawing/2014/main" id="{7D281B7B-09DB-7C9F-0181-CBE1CDF03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28" y="1443417"/>
            <a:ext cx="12010328" cy="4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35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3B09-9870-6730-407E-C56A34474C1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4BBC60-3D43-7402-4131-5CD9690D56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7" name="TextBox 6">
            <a:extLst>
              <a:ext uri="{FF2B5EF4-FFF2-40B4-BE49-F238E27FC236}">
                <a16:creationId xmlns:a16="http://schemas.microsoft.com/office/drawing/2014/main" id="{184DD66F-8183-61A5-A275-34817D163033}"/>
              </a:ext>
            </a:extLst>
          </p:cNvPr>
          <p:cNvSpPr txBox="1"/>
          <p:nvPr/>
        </p:nvSpPr>
        <p:spPr>
          <a:xfrm>
            <a:off x="1511046" y="223964"/>
            <a:ext cx="8254746" cy="646331"/>
          </a:xfrm>
          <a:prstGeom prst="rect">
            <a:avLst/>
          </a:prstGeom>
          <a:noFill/>
        </p:spPr>
        <p:txBody>
          <a:bodyPr wrap="square">
            <a:spAutoFit/>
          </a:bodyPr>
          <a:lstStyle/>
          <a:p>
            <a:r>
              <a:rPr lang="en-GB" sz="3600" b="1">
                <a:solidFill>
                  <a:srgbClr val="0070C0"/>
                </a:solidFill>
              </a:rPr>
              <a:t>Safer Staffing</a:t>
            </a:r>
          </a:p>
        </p:txBody>
      </p:sp>
      <p:sp>
        <p:nvSpPr>
          <p:cNvPr id="8" name="TextBox 7">
            <a:extLst>
              <a:ext uri="{FF2B5EF4-FFF2-40B4-BE49-F238E27FC236}">
                <a16:creationId xmlns:a16="http://schemas.microsoft.com/office/drawing/2014/main" id="{01172B53-853D-8114-1E11-46F84732733A}"/>
              </a:ext>
            </a:extLst>
          </p:cNvPr>
          <p:cNvSpPr txBox="1"/>
          <p:nvPr/>
        </p:nvSpPr>
        <p:spPr>
          <a:xfrm>
            <a:off x="130516" y="982612"/>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9" name="TextBox 8">
            <a:extLst>
              <a:ext uri="{FF2B5EF4-FFF2-40B4-BE49-F238E27FC236}">
                <a16:creationId xmlns:a16="http://schemas.microsoft.com/office/drawing/2014/main" id="{099AFB70-EDCE-06B2-AFD0-6B40B8310271}"/>
              </a:ext>
            </a:extLst>
          </p:cNvPr>
          <p:cNvSpPr txBox="1"/>
          <p:nvPr/>
        </p:nvSpPr>
        <p:spPr>
          <a:xfrm>
            <a:off x="1752355" y="982612"/>
            <a:ext cx="8013437"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GB" sz="1400"/>
          </a:p>
        </p:txBody>
      </p:sp>
      <p:sp>
        <p:nvSpPr>
          <p:cNvPr id="10" name="TextBox 9">
            <a:extLst>
              <a:ext uri="{FF2B5EF4-FFF2-40B4-BE49-F238E27FC236}">
                <a16:creationId xmlns:a16="http://schemas.microsoft.com/office/drawing/2014/main" id="{F213B97E-CCC0-4778-DB32-1DF6FE8629C8}"/>
              </a:ext>
            </a:extLst>
          </p:cNvPr>
          <p:cNvSpPr txBox="1"/>
          <p:nvPr/>
        </p:nvSpPr>
        <p:spPr>
          <a:xfrm>
            <a:off x="180943" y="1497802"/>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1" name="TextBox 10">
            <a:extLst>
              <a:ext uri="{FF2B5EF4-FFF2-40B4-BE49-F238E27FC236}">
                <a16:creationId xmlns:a16="http://schemas.microsoft.com/office/drawing/2014/main" id="{EF019FA1-4E20-6D7D-F820-6E9B0F516C02}"/>
              </a:ext>
            </a:extLst>
          </p:cNvPr>
          <p:cNvSpPr txBox="1"/>
          <p:nvPr/>
        </p:nvSpPr>
        <p:spPr>
          <a:xfrm>
            <a:off x="2064192" y="1854313"/>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A)    B)</a:t>
            </a:r>
          </a:p>
        </p:txBody>
      </p:sp>
      <p:sp>
        <p:nvSpPr>
          <p:cNvPr id="12" name="TextBox 11">
            <a:extLst>
              <a:ext uri="{FF2B5EF4-FFF2-40B4-BE49-F238E27FC236}">
                <a16:creationId xmlns:a16="http://schemas.microsoft.com/office/drawing/2014/main" id="{8D050EE4-5CA5-071F-1C1A-6A2F5F171392}"/>
              </a:ext>
            </a:extLst>
          </p:cNvPr>
          <p:cNvSpPr txBox="1"/>
          <p:nvPr/>
        </p:nvSpPr>
        <p:spPr>
          <a:xfrm>
            <a:off x="180943" y="185431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3" name="TextBox 12">
            <a:extLst>
              <a:ext uri="{FF2B5EF4-FFF2-40B4-BE49-F238E27FC236}">
                <a16:creationId xmlns:a16="http://schemas.microsoft.com/office/drawing/2014/main" id="{2EAEDA3E-0654-39EB-B674-E157272C21B3}"/>
              </a:ext>
            </a:extLst>
          </p:cNvPr>
          <p:cNvSpPr txBox="1"/>
          <p:nvPr/>
        </p:nvSpPr>
        <p:spPr>
          <a:xfrm>
            <a:off x="2064192" y="2210824"/>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N/A</a:t>
            </a:r>
          </a:p>
        </p:txBody>
      </p:sp>
      <p:sp>
        <p:nvSpPr>
          <p:cNvPr id="14" name="TextBox 13">
            <a:extLst>
              <a:ext uri="{FF2B5EF4-FFF2-40B4-BE49-F238E27FC236}">
                <a16:creationId xmlns:a16="http://schemas.microsoft.com/office/drawing/2014/main" id="{3A41D8B6-EC11-5998-B66C-1651DE108694}"/>
              </a:ext>
            </a:extLst>
          </p:cNvPr>
          <p:cNvSpPr txBox="1"/>
          <p:nvPr/>
        </p:nvSpPr>
        <p:spPr>
          <a:xfrm>
            <a:off x="180943" y="2210826"/>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5" name="TextBox 14">
            <a:extLst>
              <a:ext uri="{FF2B5EF4-FFF2-40B4-BE49-F238E27FC236}">
                <a16:creationId xmlns:a16="http://schemas.microsoft.com/office/drawing/2014/main" id="{00044866-24C9-CA3F-E7EB-496A35E8739C}"/>
              </a:ext>
            </a:extLst>
          </p:cNvPr>
          <p:cNvSpPr txBox="1"/>
          <p:nvPr/>
        </p:nvSpPr>
        <p:spPr>
          <a:xfrm>
            <a:off x="2064193" y="1497802"/>
            <a:ext cx="3913911"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July 2025</a:t>
            </a:r>
          </a:p>
        </p:txBody>
      </p:sp>
      <p:sp>
        <p:nvSpPr>
          <p:cNvPr id="16" name="Rectangle 15">
            <a:extLst>
              <a:ext uri="{FF2B5EF4-FFF2-40B4-BE49-F238E27FC236}">
                <a16:creationId xmlns:a16="http://schemas.microsoft.com/office/drawing/2014/main" id="{60E2265A-0EAD-D488-0C0E-B02582157CEC}"/>
              </a:ext>
            </a:extLst>
          </p:cNvPr>
          <p:cNvSpPr/>
          <p:nvPr/>
        </p:nvSpPr>
        <p:spPr>
          <a:xfrm>
            <a:off x="104957" y="1404516"/>
            <a:ext cx="5956398" cy="1217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E09051-62DC-A0CA-60B1-401573D7A9BE}"/>
              </a:ext>
            </a:extLst>
          </p:cNvPr>
          <p:cNvSpPr/>
          <p:nvPr/>
        </p:nvSpPr>
        <p:spPr>
          <a:xfrm>
            <a:off x="104956" y="2622430"/>
            <a:ext cx="5956397" cy="3733920"/>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99F9EE4C-0534-896D-DB82-9764B7FFC969}"/>
              </a:ext>
            </a:extLst>
          </p:cNvPr>
          <p:cNvGraphicFramePr>
            <a:graphicFrameLocks noGrp="1"/>
          </p:cNvGraphicFramePr>
          <p:nvPr/>
        </p:nvGraphicFramePr>
        <p:xfrm>
          <a:off x="6069981" y="1403925"/>
          <a:ext cx="5892978" cy="4949584"/>
        </p:xfrm>
        <a:graphic>
          <a:graphicData uri="http://schemas.openxmlformats.org/drawingml/2006/table">
            <a:tbl>
              <a:tblPr firstRow="1" bandRow="1">
                <a:tableStyleId>{5C22544A-7EE6-4342-B048-85BDC9FD1C3A}</a:tableStyleId>
              </a:tblPr>
              <a:tblGrid>
                <a:gridCol w="5892978">
                  <a:extLst>
                    <a:ext uri="{9D8B030D-6E8A-4147-A177-3AD203B41FA5}">
                      <a16:colId xmlns:a16="http://schemas.microsoft.com/office/drawing/2014/main" val="4127188983"/>
                    </a:ext>
                  </a:extLst>
                </a:gridCol>
              </a:tblGrid>
              <a:tr h="323591">
                <a:tc>
                  <a:txBody>
                    <a:bodyPr/>
                    <a:lstStyle/>
                    <a:p>
                      <a:r>
                        <a:rPr lang="en-GB" sz="1100">
                          <a:solidFill>
                            <a:sysClr val="windowText" lastClr="000000"/>
                          </a:solidFill>
                        </a:rPr>
                        <a:t>What are the charts showing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3663463398"/>
                  </a:ext>
                </a:extLst>
              </a:tr>
              <a:tr h="940518">
                <a:tc>
                  <a:txBody>
                    <a:bodyPr/>
                    <a:lstStyle/>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Safe staffing % and CHPPD slightly lower in July 25 compared to June. 25 for days for nights remain the same</a:t>
                      </a:r>
                      <a:endParaRPr lang="en-GB" sz="8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Comparing the CHPPD with peers based on the Model hospital </a:t>
                      </a:r>
                    </a:p>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July 25 data – Nursing/Midwifery - Trust – 5.2 / peers 4.9, Care support worker – Trust 3.6 /peers 3.8</a:t>
                      </a:r>
                    </a:p>
                    <a:p>
                      <a:pPr marL="171450" marR="0" lvl="0" indent="-171450" algn="l">
                        <a:lnSpc>
                          <a:spcPct val="100000"/>
                        </a:lnSpc>
                        <a:spcBef>
                          <a:spcPts val="0"/>
                        </a:spcBef>
                        <a:spcAft>
                          <a:spcPts val="0"/>
                        </a:spcAft>
                        <a:buClr>
                          <a:srgbClr val="000000"/>
                        </a:buClr>
                        <a:buFont typeface="Arial"/>
                        <a:buChar char="•"/>
                      </a:pPr>
                      <a:r>
                        <a:rPr lang="en-GB" sz="800" b="0" i="0" u="none" strike="noStrike" kern="1200" noProof="0">
                          <a:solidFill>
                            <a:schemeClr val="tx1"/>
                          </a:solidFill>
                          <a:effectLst/>
                          <a:latin typeface="Calibri"/>
                        </a:rPr>
                        <a:t>Chart A – show a slightly increase CSW bank use in June 25,  RN's remain the same</a:t>
                      </a:r>
                      <a:endParaRPr lang="en-GB" sz="8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
                        <a:buChar char="•"/>
                      </a:pPr>
                      <a:r>
                        <a:rPr lang="en-GB" sz="800" b="0" i="0" u="none" strike="noStrike" kern="1200" noProof="0">
                          <a:solidFill>
                            <a:schemeClr val="tx1"/>
                          </a:solidFill>
                          <a:effectLst/>
                          <a:latin typeface="Calibri"/>
                        </a:rPr>
                        <a:t>Table B -  bank remains high increase with increase vacancy rates especially in ED and Medical emergency wards . Also, due to the bank being utilised in the TES areas in ED and the additional beds on AMU1/2 requiring additional staff.</a:t>
                      </a:r>
                      <a:endParaRPr lang="en-GB" sz="8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endParaRPr lang="en-GB" sz="800" b="0" i="0" u="none" strike="noStrike" kern="1200" noProof="0">
                        <a:solidFill>
                          <a:schemeClr val="tx1"/>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507716"/>
                  </a:ext>
                </a:extLst>
              </a:tr>
              <a:tr h="257884">
                <a:tc>
                  <a:txBody>
                    <a:bodyPr/>
                    <a:lstStyle/>
                    <a:p>
                      <a:r>
                        <a:rPr lang="en-GB" sz="1100" b="1" kern="1200">
                          <a:solidFill>
                            <a:sysClr val="windowText" lastClr="000000"/>
                          </a:solidFill>
                          <a:latin typeface="+mn-lt"/>
                          <a:ea typeface="+mn-ea"/>
                          <a:cs typeface="+mn-cs"/>
                        </a:rPr>
                        <a:t>Areas Impacting 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2869092109"/>
                  </a:ext>
                </a:extLst>
              </a:tr>
              <a:tr h="333732">
                <a:tc>
                  <a:txBody>
                    <a:bodyPr/>
                    <a:lstStyle/>
                    <a:p>
                      <a:pPr marL="0" marR="0" lvl="0" indent="0" algn="l" rtl="0" eaLnBrk="1" fontAlgn="auto" latinLnBrk="0" hangingPunct="1">
                        <a:lnSpc>
                          <a:spcPct val="100000"/>
                        </a:lnSpc>
                        <a:spcBef>
                          <a:spcPts val="0"/>
                        </a:spcBef>
                        <a:spcAft>
                          <a:spcPts val="0"/>
                        </a:spcAft>
                        <a:buClrTx/>
                        <a:buSzTx/>
                        <a:buFontTx/>
                        <a:buNone/>
                      </a:pPr>
                      <a:r>
                        <a:rPr lang="en-GB" sz="800" kern="1200">
                          <a:solidFill>
                            <a:schemeClr val="tx1"/>
                          </a:solidFill>
                          <a:effectLst/>
                          <a:latin typeface="Calibri"/>
                          <a:ea typeface="+mn-ea"/>
                          <a:cs typeface="+mn-cs"/>
                        </a:rPr>
                        <a:t>Unfunded additional capacity in AMU 1&amp;2 with 10 additional beds and TES area in ED continues to be utilised.</a:t>
                      </a:r>
                    </a:p>
                    <a:p>
                      <a:pPr marL="0" marR="0" lvl="0" indent="0" algn="l">
                        <a:lnSpc>
                          <a:spcPct val="100000"/>
                        </a:lnSpc>
                        <a:spcBef>
                          <a:spcPts val="0"/>
                        </a:spcBef>
                        <a:spcAft>
                          <a:spcPts val="0"/>
                        </a:spcAft>
                        <a:buClrTx/>
                        <a:buSzTx/>
                        <a:buFontTx/>
                        <a:buNone/>
                      </a:pPr>
                      <a:r>
                        <a:rPr lang="en-GB" sz="800" kern="1200">
                          <a:solidFill>
                            <a:schemeClr val="tx1"/>
                          </a:solidFill>
                          <a:effectLst/>
                          <a:latin typeface="Calibri"/>
                          <a:ea typeface="+mn-ea"/>
                          <a:cs typeface="+mn-cs"/>
                        </a:rPr>
                        <a:t>Discharge lounge is now back to the </a:t>
                      </a:r>
                      <a:r>
                        <a:rPr lang="en-GB" sz="800" kern="1200" err="1">
                          <a:solidFill>
                            <a:schemeClr val="tx1"/>
                          </a:solidFill>
                          <a:effectLst/>
                          <a:latin typeface="Calibri"/>
                          <a:ea typeface="+mn-ea"/>
                          <a:cs typeface="+mn-cs"/>
                        </a:rPr>
                        <a:t>orginal</a:t>
                      </a:r>
                      <a:r>
                        <a:rPr lang="en-GB" sz="800" kern="1200">
                          <a:solidFill>
                            <a:schemeClr val="tx1"/>
                          </a:solidFill>
                          <a:effectLst/>
                          <a:latin typeface="Calibri"/>
                          <a:ea typeface="+mn-ea"/>
                          <a:cs typeface="+mn-cs"/>
                        </a:rPr>
                        <a:t> purpose following the made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273347"/>
                  </a:ext>
                </a:extLst>
              </a:tr>
              <a:tr h="257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Mitigations / Timescales /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1660444806"/>
                  </a:ext>
                </a:extLst>
              </a:tr>
              <a:tr h="212375">
                <a:tc>
                  <a:txBody>
                    <a:bodyPr/>
                    <a:lstStyle/>
                    <a:p>
                      <a:pPr marL="0" marR="0" lvl="0" indent="0" algn="l" rtl="0" eaLnBrk="1" fontAlgn="auto" latinLnBrk="0" hangingPunct="1">
                        <a:lnSpc>
                          <a:spcPct val="100000"/>
                        </a:lnSpc>
                        <a:spcBef>
                          <a:spcPts val="0"/>
                        </a:spcBef>
                        <a:spcAft>
                          <a:spcPts val="0"/>
                        </a:spcAft>
                        <a:buClrTx/>
                        <a:buSzTx/>
                        <a:buFontTx/>
                        <a:buNone/>
                      </a:pPr>
                      <a:r>
                        <a:rPr lang="en-GB" sz="800" b="0" i="0" u="none" strike="noStrike" kern="1200" noProof="0">
                          <a:solidFill>
                            <a:schemeClr val="tx1"/>
                          </a:solidFill>
                          <a:effectLst/>
                          <a:latin typeface="Calibri"/>
                        </a:rPr>
                        <a:t>TES areas continues to be utilised on a regular base's due high capacity demands in both ED x-ray and the corridor.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398250"/>
                  </a:ext>
                </a:extLst>
              </a:tr>
              <a:tr h="257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Risk Register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534495149"/>
                  </a:ext>
                </a:extLst>
              </a:tr>
              <a:tr h="212375">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456104"/>
                  </a:ext>
                </a:extLst>
              </a:tr>
              <a:tr h="261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Key Points to 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4171584389"/>
                  </a:ext>
                </a:extLst>
              </a:tr>
              <a:tr h="1879918">
                <a:tc>
                  <a:txBody>
                    <a:bodyPr/>
                    <a:lstStyle/>
                    <a:p>
                      <a:pPr marL="171450" marR="0" lvl="0" indent="-171450" algn="l">
                        <a:lnSpc>
                          <a:spcPct val="100000"/>
                        </a:lnSpc>
                        <a:spcBef>
                          <a:spcPts val="0"/>
                        </a:spcBef>
                        <a:spcAft>
                          <a:spcPts val="0"/>
                        </a:spcAft>
                        <a:buClr>
                          <a:srgbClr val="000000"/>
                        </a:buClr>
                        <a:buFont typeface="Arial,Sans-Serif"/>
                        <a:buChar char="•"/>
                      </a:pPr>
                      <a:r>
                        <a:rPr lang="en-US" sz="900" b="0" i="0" u="none" strike="noStrike" kern="1200" noProof="0">
                          <a:solidFill>
                            <a:schemeClr val="tx1"/>
                          </a:solidFill>
                          <a:effectLst/>
                          <a:latin typeface="Calibri"/>
                        </a:rPr>
                        <a:t>Safer staffing report for June, o</a:t>
                      </a:r>
                      <a:r>
                        <a:rPr lang="en-US" sz="900" b="0" i="0" u="none" strike="noStrike" kern="1200" noProof="0">
                          <a:solidFill>
                            <a:srgbClr val="000000"/>
                          </a:solidFill>
                          <a:effectLst/>
                          <a:latin typeface="Calibri"/>
                        </a:rPr>
                        <a:t>verall, the safer staffing establishments within the assessed areas are in a positive position to maintain the provision and delivery of safe, effective, high-quality care. However, based on professional judgement and triangulation of quality metrics and acuity, some clinical areas feel additional staffing or change of skill mix may enhance care and experience in these areas. The Nurse Sensitive Indicators reviewed as part of the review, indicate that ongoing improvement work is required for example, with regards to patient observations, medicine management, pressure ulcers and falls amongst others.</a:t>
                      </a:r>
                      <a:r>
                        <a:rPr lang="en-US" sz="900" b="0" i="0" u="none" strike="noStrike" kern="1200" noProof="0">
                          <a:solidFill>
                            <a:srgbClr val="000000"/>
                          </a:solidFill>
                          <a:effectLst/>
                          <a:latin typeface="Aptos"/>
                        </a:rPr>
                        <a:t> </a:t>
                      </a:r>
                      <a:endParaRPr lang="en-US"/>
                    </a:p>
                    <a:p>
                      <a:pPr marL="0" marR="0" lvl="0" indent="0" algn="l">
                        <a:lnSpc>
                          <a:spcPct val="100000"/>
                        </a:lnSpc>
                        <a:spcBef>
                          <a:spcPts val="0"/>
                        </a:spcBef>
                        <a:spcAft>
                          <a:spcPts val="0"/>
                        </a:spcAft>
                        <a:buClrTx/>
                        <a:buSzTx/>
                        <a:buFont typeface="Arial"/>
                        <a:buNone/>
                      </a:pPr>
                      <a:endParaRPr lang="en-GB" sz="800" b="1" i="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a:buNone/>
                      </a:pPr>
                      <a:r>
                        <a:rPr lang="en-GB" sz="800" b="1" i="0" kern="1200">
                          <a:solidFill>
                            <a:schemeClr val="tx1"/>
                          </a:solidFill>
                          <a:effectLst/>
                          <a:latin typeface="+mn-lt"/>
                          <a:ea typeface="+mn-ea"/>
                          <a:cs typeface="+mn-cs"/>
                        </a:rPr>
                        <a:t>Recruitment and Retention of staff –</a:t>
                      </a:r>
                    </a:p>
                    <a:p>
                      <a:pPr marL="0" marR="0" lvl="0" indent="0" algn="l">
                        <a:lnSpc>
                          <a:spcPct val="100000"/>
                        </a:lnSpc>
                        <a:spcBef>
                          <a:spcPts val="0"/>
                        </a:spcBef>
                        <a:spcAft>
                          <a:spcPts val="0"/>
                        </a:spcAft>
                        <a:buNone/>
                      </a:pPr>
                      <a:r>
                        <a:rPr lang="en-GB" sz="800" b="0" i="0" u="none" strike="noStrike" kern="1200" noProof="0">
                          <a:solidFill>
                            <a:srgbClr val="242424"/>
                          </a:solidFill>
                          <a:effectLst/>
                          <a:latin typeface="Calibri"/>
                        </a:rPr>
                        <a:t>Student Nurses qualifying between Feb &amp; Sept 25 -130 who have been on placement in the trust, 22have been offered jobs with the trust but we have 108  Nursing students who are still looking for jobs</a:t>
                      </a:r>
                      <a:endParaRPr lang="en-GB" sz="800">
                        <a:latin typeface="Calibri"/>
                      </a:endParaRPr>
                    </a:p>
                    <a:p>
                      <a:pPr marL="0" marR="0" lvl="0" indent="0" algn="l">
                        <a:lnSpc>
                          <a:spcPct val="100000"/>
                        </a:lnSpc>
                        <a:spcBef>
                          <a:spcPts val="0"/>
                        </a:spcBef>
                        <a:spcAft>
                          <a:spcPts val="0"/>
                        </a:spcAft>
                        <a:buNone/>
                      </a:pPr>
                      <a:endParaRPr lang="en-GB" sz="1100" b="0" i="0" u="none" strike="noStrike" kern="1200" noProof="0">
                        <a:solidFill>
                          <a:srgbClr val="242424"/>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004965"/>
                  </a:ext>
                </a:extLst>
              </a:tr>
            </a:tbl>
          </a:graphicData>
        </a:graphic>
      </p:graphicFrame>
      <p:sp>
        <p:nvSpPr>
          <p:cNvPr id="19" name="Footer Placeholder 18">
            <a:extLst>
              <a:ext uri="{FF2B5EF4-FFF2-40B4-BE49-F238E27FC236}">
                <a16:creationId xmlns:a16="http://schemas.microsoft.com/office/drawing/2014/main" id="{92F4D8B1-185B-2E48-3A7D-A3564007317F}"/>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20" name="Slide Number Placeholder 19">
            <a:extLst>
              <a:ext uri="{FF2B5EF4-FFF2-40B4-BE49-F238E27FC236}">
                <a16:creationId xmlns:a16="http://schemas.microsoft.com/office/drawing/2014/main" id="{72B9781F-9E8E-336A-6B40-C74D5139142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17</a:t>
            </a:fld>
            <a:endParaRPr lang="en-GB"/>
          </a:p>
        </p:txBody>
      </p:sp>
      <p:sp>
        <p:nvSpPr>
          <p:cNvPr id="2" name="TextBox 1">
            <a:extLst>
              <a:ext uri="{FF2B5EF4-FFF2-40B4-BE49-F238E27FC236}">
                <a16:creationId xmlns:a16="http://schemas.microsoft.com/office/drawing/2014/main" id="{8DD64B4E-AC15-E6F4-041F-BC5BD764BC01}"/>
              </a:ext>
            </a:extLst>
          </p:cNvPr>
          <p:cNvSpPr txBox="1"/>
          <p:nvPr/>
        </p:nvSpPr>
        <p:spPr>
          <a:xfrm>
            <a:off x="4183180" y="2701940"/>
            <a:ext cx="1330582" cy="253916"/>
          </a:xfrm>
          <a:prstGeom prst="rect">
            <a:avLst/>
          </a:prstGeom>
          <a:noFill/>
          <a:ln w="19050">
            <a:solidFill>
              <a:srgbClr val="338DCD"/>
            </a:solidFill>
          </a:ln>
        </p:spPr>
        <p:txBody>
          <a:bodyPr wrap="square" rtlCol="0">
            <a:spAutoFit/>
          </a:bodyPr>
          <a:lstStyle/>
          <a:p>
            <a:pPr algn="ctr"/>
            <a:r>
              <a:rPr lang="en-GB" sz="1050" b="1"/>
              <a:t>A - Bank Usage</a:t>
            </a:r>
          </a:p>
        </p:txBody>
      </p:sp>
      <p:sp>
        <p:nvSpPr>
          <p:cNvPr id="4" name="TextBox 3">
            <a:extLst>
              <a:ext uri="{FF2B5EF4-FFF2-40B4-BE49-F238E27FC236}">
                <a16:creationId xmlns:a16="http://schemas.microsoft.com/office/drawing/2014/main" id="{47B34C1A-C43B-C61D-E269-A2B86941979C}"/>
              </a:ext>
            </a:extLst>
          </p:cNvPr>
          <p:cNvSpPr txBox="1"/>
          <p:nvPr/>
        </p:nvSpPr>
        <p:spPr>
          <a:xfrm>
            <a:off x="4406774" y="3921479"/>
            <a:ext cx="1330582" cy="577081"/>
          </a:xfrm>
          <a:prstGeom prst="rect">
            <a:avLst/>
          </a:prstGeom>
          <a:noFill/>
          <a:ln w="19050">
            <a:solidFill>
              <a:srgbClr val="338DCD"/>
            </a:solidFill>
          </a:ln>
        </p:spPr>
        <p:txBody>
          <a:bodyPr wrap="square" lIns="91440" tIns="45720" rIns="91440" bIns="45720" rtlCol="0" anchor="t">
            <a:spAutoFit/>
          </a:bodyPr>
          <a:lstStyle/>
          <a:p>
            <a:pPr algn="ctr"/>
            <a:r>
              <a:rPr lang="en-GB" sz="1050" b="1"/>
              <a:t>B – Top 10 depts. using Bank &amp; Agency, July 2025</a:t>
            </a:r>
          </a:p>
        </p:txBody>
      </p:sp>
      <p:pic>
        <p:nvPicPr>
          <p:cNvPr id="6" name="Picture 5">
            <a:extLst>
              <a:ext uri="{FF2B5EF4-FFF2-40B4-BE49-F238E27FC236}">
                <a16:creationId xmlns:a16="http://schemas.microsoft.com/office/drawing/2014/main" id="{40033554-4E07-E156-1546-896E0E0207EE}"/>
              </a:ext>
            </a:extLst>
          </p:cNvPr>
          <p:cNvPicPr>
            <a:picLocks noChangeAspect="1"/>
          </p:cNvPicPr>
          <p:nvPr/>
        </p:nvPicPr>
        <p:blipFill>
          <a:blip r:embed="rId3"/>
          <a:stretch>
            <a:fillRect/>
          </a:stretch>
        </p:blipFill>
        <p:spPr>
          <a:xfrm>
            <a:off x="115380" y="2640041"/>
            <a:ext cx="3967397" cy="1910576"/>
          </a:xfrm>
          <a:prstGeom prst="rect">
            <a:avLst/>
          </a:prstGeom>
          <a:ln w="12700">
            <a:solidFill>
              <a:srgbClr val="0070C0"/>
            </a:solidFill>
          </a:ln>
        </p:spPr>
      </p:pic>
      <p:pic>
        <p:nvPicPr>
          <p:cNvPr id="23" name="Picture 22">
            <a:extLst>
              <a:ext uri="{FF2B5EF4-FFF2-40B4-BE49-F238E27FC236}">
                <a16:creationId xmlns:a16="http://schemas.microsoft.com/office/drawing/2014/main" id="{B3EE353F-5B2F-529E-D87C-381C6CBDE971}"/>
              </a:ext>
            </a:extLst>
          </p:cNvPr>
          <p:cNvPicPr>
            <a:picLocks noChangeAspect="1"/>
          </p:cNvPicPr>
          <p:nvPr/>
        </p:nvPicPr>
        <p:blipFill>
          <a:blip r:embed="rId4"/>
          <a:stretch>
            <a:fillRect/>
          </a:stretch>
        </p:blipFill>
        <p:spPr>
          <a:xfrm>
            <a:off x="130517" y="4659200"/>
            <a:ext cx="5892978" cy="1633775"/>
          </a:xfrm>
          <a:prstGeom prst="rect">
            <a:avLst/>
          </a:prstGeom>
        </p:spPr>
      </p:pic>
    </p:spTree>
    <p:extLst>
      <p:ext uri="{BB962C8B-B14F-4D97-AF65-F5344CB8AC3E}">
        <p14:creationId xmlns:p14="http://schemas.microsoft.com/office/powerpoint/2010/main" val="131216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9B6-F38C-F115-CCBD-B82066933F0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1384C76-1B62-CEF7-2CF2-94BF765188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E453E4-63A2-6B4B-2078-A2BF55C5BB3C}"/>
              </a:ext>
            </a:extLst>
          </p:cNvPr>
          <p:cNvSpPr txBox="1"/>
          <p:nvPr/>
        </p:nvSpPr>
        <p:spPr>
          <a:xfrm>
            <a:off x="1631333" y="174237"/>
            <a:ext cx="8326483" cy="646331"/>
          </a:xfrm>
          <a:prstGeom prst="rect">
            <a:avLst/>
          </a:prstGeom>
          <a:noFill/>
        </p:spPr>
        <p:txBody>
          <a:bodyPr wrap="square" rtlCol="0">
            <a:spAutoFit/>
          </a:bodyPr>
          <a:lstStyle/>
          <a:p>
            <a:r>
              <a:rPr lang="en-GB" sz="3600" b="1" dirty="0">
                <a:solidFill>
                  <a:srgbClr val="0070C0"/>
                </a:solidFill>
              </a:rPr>
              <a:t>Safer Staffing – Dashboard August 2025</a:t>
            </a:r>
          </a:p>
        </p:txBody>
      </p:sp>
      <p:sp>
        <p:nvSpPr>
          <p:cNvPr id="12" name="Footer Placeholder 11">
            <a:extLst>
              <a:ext uri="{FF2B5EF4-FFF2-40B4-BE49-F238E27FC236}">
                <a16:creationId xmlns:a16="http://schemas.microsoft.com/office/drawing/2014/main" id="{8AC2E6C3-92CF-2D8C-0898-E3F8BBD4E670}"/>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13" name="Slide Number Placeholder 12">
            <a:extLst>
              <a:ext uri="{FF2B5EF4-FFF2-40B4-BE49-F238E27FC236}">
                <a16:creationId xmlns:a16="http://schemas.microsoft.com/office/drawing/2014/main" id="{C5620275-F668-79B7-98E5-F657F9871222}"/>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18</a:t>
            </a:fld>
            <a:endParaRPr lang="en-GB"/>
          </a:p>
        </p:txBody>
      </p:sp>
      <p:sp>
        <p:nvSpPr>
          <p:cNvPr id="2" name="TextBox 1">
            <a:extLst>
              <a:ext uri="{FF2B5EF4-FFF2-40B4-BE49-F238E27FC236}">
                <a16:creationId xmlns:a16="http://schemas.microsoft.com/office/drawing/2014/main" id="{9CA2044D-A150-C481-ABDF-CF6FA94B24EE}"/>
              </a:ext>
            </a:extLst>
          </p:cNvPr>
          <p:cNvSpPr txBox="1"/>
          <p:nvPr/>
        </p:nvSpPr>
        <p:spPr>
          <a:xfrm>
            <a:off x="164858" y="108020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5" name="TextBox 4">
            <a:extLst>
              <a:ext uri="{FF2B5EF4-FFF2-40B4-BE49-F238E27FC236}">
                <a16:creationId xmlns:a16="http://schemas.microsoft.com/office/drawing/2014/main" id="{39EFFF39-8136-081E-8CDD-9858FD8B8668}"/>
              </a:ext>
            </a:extLst>
          </p:cNvPr>
          <p:cNvSpPr txBox="1"/>
          <p:nvPr/>
        </p:nvSpPr>
        <p:spPr>
          <a:xfrm>
            <a:off x="2060815" y="1080203"/>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August 2025</a:t>
            </a:r>
          </a:p>
        </p:txBody>
      </p:sp>
      <p:pic>
        <p:nvPicPr>
          <p:cNvPr id="7" name="Picture 6">
            <a:extLst>
              <a:ext uri="{FF2B5EF4-FFF2-40B4-BE49-F238E27FC236}">
                <a16:creationId xmlns:a16="http://schemas.microsoft.com/office/drawing/2014/main" id="{F7614B65-D4B3-AF6B-A63E-99AB3B163043}"/>
              </a:ext>
            </a:extLst>
          </p:cNvPr>
          <p:cNvPicPr>
            <a:picLocks noChangeAspect="1"/>
          </p:cNvPicPr>
          <p:nvPr/>
        </p:nvPicPr>
        <p:blipFill>
          <a:blip r:embed="rId4"/>
          <a:stretch>
            <a:fillRect/>
          </a:stretch>
        </p:blipFill>
        <p:spPr>
          <a:xfrm>
            <a:off x="164858" y="1450288"/>
            <a:ext cx="11930814" cy="4906060"/>
          </a:xfrm>
          <a:prstGeom prst="rect">
            <a:avLst/>
          </a:prstGeom>
        </p:spPr>
      </p:pic>
    </p:spTree>
    <p:extLst>
      <p:ext uri="{BB962C8B-B14F-4D97-AF65-F5344CB8AC3E}">
        <p14:creationId xmlns:p14="http://schemas.microsoft.com/office/powerpoint/2010/main" val="332128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3B09-9870-6730-407E-C56A34474C1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4BBC60-3D43-7402-4131-5CD9690D56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7" name="TextBox 6">
            <a:extLst>
              <a:ext uri="{FF2B5EF4-FFF2-40B4-BE49-F238E27FC236}">
                <a16:creationId xmlns:a16="http://schemas.microsoft.com/office/drawing/2014/main" id="{184DD66F-8183-61A5-A275-34817D163033}"/>
              </a:ext>
            </a:extLst>
          </p:cNvPr>
          <p:cNvSpPr txBox="1"/>
          <p:nvPr/>
        </p:nvSpPr>
        <p:spPr>
          <a:xfrm>
            <a:off x="1511046" y="223964"/>
            <a:ext cx="8254746" cy="646331"/>
          </a:xfrm>
          <a:prstGeom prst="rect">
            <a:avLst/>
          </a:prstGeom>
          <a:noFill/>
        </p:spPr>
        <p:txBody>
          <a:bodyPr wrap="square">
            <a:spAutoFit/>
          </a:bodyPr>
          <a:lstStyle/>
          <a:p>
            <a:r>
              <a:rPr lang="en-GB" sz="3600" b="1">
                <a:solidFill>
                  <a:srgbClr val="0070C0"/>
                </a:solidFill>
              </a:rPr>
              <a:t>Safer Staffing</a:t>
            </a:r>
          </a:p>
        </p:txBody>
      </p:sp>
      <p:sp>
        <p:nvSpPr>
          <p:cNvPr id="8" name="TextBox 7">
            <a:extLst>
              <a:ext uri="{FF2B5EF4-FFF2-40B4-BE49-F238E27FC236}">
                <a16:creationId xmlns:a16="http://schemas.microsoft.com/office/drawing/2014/main" id="{01172B53-853D-8114-1E11-46F84732733A}"/>
              </a:ext>
            </a:extLst>
          </p:cNvPr>
          <p:cNvSpPr txBox="1"/>
          <p:nvPr/>
        </p:nvSpPr>
        <p:spPr>
          <a:xfrm>
            <a:off x="130516" y="982612"/>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9" name="TextBox 8">
            <a:extLst>
              <a:ext uri="{FF2B5EF4-FFF2-40B4-BE49-F238E27FC236}">
                <a16:creationId xmlns:a16="http://schemas.microsoft.com/office/drawing/2014/main" id="{099AFB70-EDCE-06B2-AFD0-6B40B8310271}"/>
              </a:ext>
            </a:extLst>
          </p:cNvPr>
          <p:cNvSpPr txBox="1"/>
          <p:nvPr/>
        </p:nvSpPr>
        <p:spPr>
          <a:xfrm>
            <a:off x="1752355" y="982612"/>
            <a:ext cx="8013437"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GB" sz="1400"/>
          </a:p>
        </p:txBody>
      </p:sp>
      <p:sp>
        <p:nvSpPr>
          <p:cNvPr id="10" name="TextBox 9">
            <a:extLst>
              <a:ext uri="{FF2B5EF4-FFF2-40B4-BE49-F238E27FC236}">
                <a16:creationId xmlns:a16="http://schemas.microsoft.com/office/drawing/2014/main" id="{F213B97E-CCC0-4778-DB32-1DF6FE8629C8}"/>
              </a:ext>
            </a:extLst>
          </p:cNvPr>
          <p:cNvSpPr txBox="1"/>
          <p:nvPr/>
        </p:nvSpPr>
        <p:spPr>
          <a:xfrm>
            <a:off x="180943" y="1497802"/>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1" name="TextBox 10">
            <a:extLst>
              <a:ext uri="{FF2B5EF4-FFF2-40B4-BE49-F238E27FC236}">
                <a16:creationId xmlns:a16="http://schemas.microsoft.com/office/drawing/2014/main" id="{EF019FA1-4E20-6D7D-F820-6E9B0F516C02}"/>
              </a:ext>
            </a:extLst>
          </p:cNvPr>
          <p:cNvSpPr txBox="1"/>
          <p:nvPr/>
        </p:nvSpPr>
        <p:spPr>
          <a:xfrm>
            <a:off x="2064192" y="1854313"/>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A)    B)</a:t>
            </a:r>
          </a:p>
        </p:txBody>
      </p:sp>
      <p:sp>
        <p:nvSpPr>
          <p:cNvPr id="12" name="TextBox 11">
            <a:extLst>
              <a:ext uri="{FF2B5EF4-FFF2-40B4-BE49-F238E27FC236}">
                <a16:creationId xmlns:a16="http://schemas.microsoft.com/office/drawing/2014/main" id="{8D050EE4-5CA5-071F-1C1A-6A2F5F171392}"/>
              </a:ext>
            </a:extLst>
          </p:cNvPr>
          <p:cNvSpPr txBox="1"/>
          <p:nvPr/>
        </p:nvSpPr>
        <p:spPr>
          <a:xfrm>
            <a:off x="180943" y="185431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3" name="TextBox 12">
            <a:extLst>
              <a:ext uri="{FF2B5EF4-FFF2-40B4-BE49-F238E27FC236}">
                <a16:creationId xmlns:a16="http://schemas.microsoft.com/office/drawing/2014/main" id="{2EAEDA3E-0654-39EB-B674-E157272C21B3}"/>
              </a:ext>
            </a:extLst>
          </p:cNvPr>
          <p:cNvSpPr txBox="1"/>
          <p:nvPr/>
        </p:nvSpPr>
        <p:spPr>
          <a:xfrm>
            <a:off x="2064192" y="2210824"/>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N/A</a:t>
            </a:r>
          </a:p>
        </p:txBody>
      </p:sp>
      <p:sp>
        <p:nvSpPr>
          <p:cNvPr id="14" name="TextBox 13">
            <a:extLst>
              <a:ext uri="{FF2B5EF4-FFF2-40B4-BE49-F238E27FC236}">
                <a16:creationId xmlns:a16="http://schemas.microsoft.com/office/drawing/2014/main" id="{3A41D8B6-EC11-5998-B66C-1651DE108694}"/>
              </a:ext>
            </a:extLst>
          </p:cNvPr>
          <p:cNvSpPr txBox="1"/>
          <p:nvPr/>
        </p:nvSpPr>
        <p:spPr>
          <a:xfrm>
            <a:off x="180943" y="2210826"/>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5" name="TextBox 14">
            <a:extLst>
              <a:ext uri="{FF2B5EF4-FFF2-40B4-BE49-F238E27FC236}">
                <a16:creationId xmlns:a16="http://schemas.microsoft.com/office/drawing/2014/main" id="{00044866-24C9-CA3F-E7EB-496A35E8739C}"/>
              </a:ext>
            </a:extLst>
          </p:cNvPr>
          <p:cNvSpPr txBox="1"/>
          <p:nvPr/>
        </p:nvSpPr>
        <p:spPr>
          <a:xfrm>
            <a:off x="2064193" y="1497802"/>
            <a:ext cx="3913911"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August 2025</a:t>
            </a:r>
          </a:p>
        </p:txBody>
      </p:sp>
      <p:sp>
        <p:nvSpPr>
          <p:cNvPr id="16" name="Rectangle 15">
            <a:extLst>
              <a:ext uri="{FF2B5EF4-FFF2-40B4-BE49-F238E27FC236}">
                <a16:creationId xmlns:a16="http://schemas.microsoft.com/office/drawing/2014/main" id="{60E2265A-0EAD-D488-0C0E-B02582157CEC}"/>
              </a:ext>
            </a:extLst>
          </p:cNvPr>
          <p:cNvSpPr/>
          <p:nvPr/>
        </p:nvSpPr>
        <p:spPr>
          <a:xfrm>
            <a:off x="104957" y="1404516"/>
            <a:ext cx="5956398" cy="1217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E09051-62DC-A0CA-60B1-401573D7A9BE}"/>
              </a:ext>
            </a:extLst>
          </p:cNvPr>
          <p:cNvSpPr/>
          <p:nvPr/>
        </p:nvSpPr>
        <p:spPr>
          <a:xfrm>
            <a:off x="104956" y="2622430"/>
            <a:ext cx="5956397" cy="3733920"/>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99F9EE4C-0534-896D-DB82-9764B7FFC969}"/>
              </a:ext>
            </a:extLst>
          </p:cNvPr>
          <p:cNvGraphicFramePr>
            <a:graphicFrameLocks noGrp="1"/>
          </p:cNvGraphicFramePr>
          <p:nvPr/>
        </p:nvGraphicFramePr>
        <p:xfrm>
          <a:off x="6069981" y="1403925"/>
          <a:ext cx="5892978" cy="4945222"/>
        </p:xfrm>
        <a:graphic>
          <a:graphicData uri="http://schemas.openxmlformats.org/drawingml/2006/table">
            <a:tbl>
              <a:tblPr firstRow="1" bandRow="1">
                <a:tableStyleId>{5C22544A-7EE6-4342-B048-85BDC9FD1C3A}</a:tableStyleId>
              </a:tblPr>
              <a:tblGrid>
                <a:gridCol w="5892978">
                  <a:extLst>
                    <a:ext uri="{9D8B030D-6E8A-4147-A177-3AD203B41FA5}">
                      <a16:colId xmlns:a16="http://schemas.microsoft.com/office/drawing/2014/main" val="4127188983"/>
                    </a:ext>
                  </a:extLst>
                </a:gridCol>
              </a:tblGrid>
              <a:tr h="323591">
                <a:tc>
                  <a:txBody>
                    <a:bodyPr/>
                    <a:lstStyle/>
                    <a:p>
                      <a:r>
                        <a:rPr lang="en-GB" sz="1100">
                          <a:solidFill>
                            <a:sysClr val="windowText" lastClr="000000"/>
                          </a:solidFill>
                        </a:rPr>
                        <a:t>What are the charts showing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3663463398"/>
                  </a:ext>
                </a:extLst>
              </a:tr>
              <a:tr h="940518">
                <a:tc>
                  <a:txBody>
                    <a:bodyPr/>
                    <a:lstStyle/>
                    <a:p>
                      <a:pPr marL="171450" marR="0" lvl="0" indent="-171450" algn="l">
                        <a:lnSpc>
                          <a:spcPct val="100000"/>
                        </a:lnSpc>
                        <a:spcBef>
                          <a:spcPts val="0"/>
                        </a:spcBef>
                        <a:spcAft>
                          <a:spcPts val="0"/>
                        </a:spcAft>
                        <a:buClr>
                          <a:srgbClr val="000000"/>
                        </a:buClr>
                        <a:buFont typeface="Arial,Sans-Serif"/>
                        <a:buChar char="•"/>
                      </a:pPr>
                      <a:r>
                        <a:rPr lang="en-GB" sz="800" b="0" i="0" u="none" strike="noStrike" kern="1200" noProof="0">
                          <a:solidFill>
                            <a:schemeClr val="tx1"/>
                          </a:solidFill>
                          <a:effectLst/>
                          <a:latin typeface="Calibri"/>
                        </a:rPr>
                        <a:t>Safe staffing % and CHPPD slightly lower in  August 25 compared to July 25 </a:t>
                      </a:r>
                      <a:endParaRPr lang="en-GB" sz="8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
                        <a:buChar char="•"/>
                      </a:pPr>
                      <a:r>
                        <a:rPr lang="en-GB" sz="800" b="0" i="0" u="none" strike="noStrike" kern="1200" noProof="0">
                          <a:solidFill>
                            <a:schemeClr val="tx1"/>
                          </a:solidFill>
                          <a:effectLst/>
                          <a:latin typeface="Calibri"/>
                        </a:rPr>
                        <a:t>Chart A – show an increase in both RN and  CSW bank use in August 25, may be due to the high acuity and requiring increasing 1-1 care and TES areas being utilising on a regular basis</a:t>
                      </a:r>
                    </a:p>
                    <a:p>
                      <a:pPr marL="171450" marR="0" lvl="0" indent="-171450" algn="l">
                        <a:lnSpc>
                          <a:spcPct val="100000"/>
                        </a:lnSpc>
                        <a:spcBef>
                          <a:spcPts val="0"/>
                        </a:spcBef>
                        <a:spcAft>
                          <a:spcPts val="0"/>
                        </a:spcAft>
                        <a:buClr>
                          <a:srgbClr val="000000"/>
                        </a:buClr>
                        <a:buFont typeface="Arial"/>
                        <a:buChar char="•"/>
                      </a:pPr>
                      <a:r>
                        <a:rPr lang="en-GB" sz="800" b="0" i="0" u="none" strike="noStrike" kern="1200" noProof="0">
                          <a:solidFill>
                            <a:schemeClr val="tx1"/>
                          </a:solidFill>
                          <a:effectLst/>
                          <a:latin typeface="Calibri"/>
                        </a:rPr>
                        <a:t>Table B -  bank remains high increase with increase vacancy rates especially in ED and Medical emergency wards . Also, due to the bank being utilised in the TES areas in ED and the additional beds on AMU1/2 requiring additional staff.</a:t>
                      </a:r>
                      <a:endParaRPr lang="en-GB" sz="8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endParaRPr lang="en-GB" sz="800" b="0" i="0" u="none" strike="noStrike" kern="1200" noProof="0">
                        <a:solidFill>
                          <a:schemeClr val="tx1"/>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507716"/>
                  </a:ext>
                </a:extLst>
              </a:tr>
              <a:tr h="257884">
                <a:tc>
                  <a:txBody>
                    <a:bodyPr/>
                    <a:lstStyle/>
                    <a:p>
                      <a:r>
                        <a:rPr lang="en-GB" sz="1100" b="1" kern="1200">
                          <a:solidFill>
                            <a:sysClr val="windowText" lastClr="000000"/>
                          </a:solidFill>
                          <a:latin typeface="+mn-lt"/>
                          <a:ea typeface="+mn-ea"/>
                          <a:cs typeface="+mn-cs"/>
                        </a:rPr>
                        <a:t>Areas Impacting 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2869092109"/>
                  </a:ext>
                </a:extLst>
              </a:tr>
              <a:tr h="333732">
                <a:tc>
                  <a:txBody>
                    <a:bodyPr/>
                    <a:lstStyle/>
                    <a:p>
                      <a:pPr marL="0" marR="0" lvl="0" indent="0" algn="l" rtl="0" eaLnBrk="1" fontAlgn="auto" latinLnBrk="0" hangingPunct="1">
                        <a:lnSpc>
                          <a:spcPct val="100000"/>
                        </a:lnSpc>
                        <a:spcBef>
                          <a:spcPts val="0"/>
                        </a:spcBef>
                        <a:spcAft>
                          <a:spcPts val="0"/>
                        </a:spcAft>
                        <a:buClrTx/>
                        <a:buSzTx/>
                        <a:buFontTx/>
                        <a:buNone/>
                      </a:pPr>
                      <a:r>
                        <a:rPr lang="en-GB" sz="800" kern="1200">
                          <a:solidFill>
                            <a:schemeClr val="tx1"/>
                          </a:solidFill>
                          <a:effectLst/>
                          <a:latin typeface="Calibri"/>
                          <a:ea typeface="+mn-ea"/>
                          <a:cs typeface="+mn-cs"/>
                        </a:rPr>
                        <a:t>Unfunded additional capacity in AMU 1&amp;2 with 10 additional beds and TES area in ED continues to be utilised.</a:t>
                      </a:r>
                    </a:p>
                    <a:p>
                      <a:pPr marL="0" marR="0" lvl="0" indent="0" algn="l">
                        <a:lnSpc>
                          <a:spcPct val="100000"/>
                        </a:lnSpc>
                        <a:spcBef>
                          <a:spcPts val="0"/>
                        </a:spcBef>
                        <a:spcAft>
                          <a:spcPts val="0"/>
                        </a:spcAft>
                        <a:buClrTx/>
                        <a:buSzTx/>
                        <a:buFontTx/>
                        <a:buNone/>
                      </a:pPr>
                      <a:endParaRPr lang="en-GB" sz="800" kern="1200">
                        <a:solidFill>
                          <a:schemeClr val="tx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273347"/>
                  </a:ext>
                </a:extLst>
              </a:tr>
              <a:tr h="257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Mitigations / Timescales /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1660444806"/>
                  </a:ext>
                </a:extLst>
              </a:tr>
              <a:tr h="212375">
                <a:tc>
                  <a:txBody>
                    <a:bodyPr/>
                    <a:lstStyle/>
                    <a:p>
                      <a:pPr marL="0" marR="0" lvl="0" indent="0" algn="l" rtl="0" eaLnBrk="1" fontAlgn="auto" latinLnBrk="0" hangingPunct="1">
                        <a:lnSpc>
                          <a:spcPct val="100000"/>
                        </a:lnSpc>
                        <a:spcBef>
                          <a:spcPts val="0"/>
                        </a:spcBef>
                        <a:spcAft>
                          <a:spcPts val="0"/>
                        </a:spcAft>
                        <a:buClrTx/>
                        <a:buSzTx/>
                        <a:buFontTx/>
                        <a:buNone/>
                      </a:pPr>
                      <a:r>
                        <a:rPr lang="en-GB" sz="800" b="0" i="0" u="none" strike="noStrike" kern="1200" noProof="0">
                          <a:solidFill>
                            <a:schemeClr val="tx1"/>
                          </a:solidFill>
                          <a:effectLst/>
                          <a:latin typeface="Calibri"/>
                        </a:rPr>
                        <a:t>TES areas continues to be utilised on a regular base's due high capacity demands in both ED x-ray and the corridor.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398250"/>
                  </a:ext>
                </a:extLst>
              </a:tr>
              <a:tr h="257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Risk Register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534495149"/>
                  </a:ext>
                </a:extLst>
              </a:tr>
              <a:tr h="212375">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456104"/>
                  </a:ext>
                </a:extLst>
              </a:tr>
              <a:tr h="261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ysClr val="windowText" lastClr="000000"/>
                          </a:solidFill>
                          <a:latin typeface="+mn-lt"/>
                          <a:ea typeface="+mn-ea"/>
                          <a:cs typeface="+mn-cs"/>
                        </a:rPr>
                        <a:t>Key Points to 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4171584389"/>
                  </a:ext>
                </a:extLst>
              </a:tr>
              <a:tr h="1879918">
                <a:tc>
                  <a:txBody>
                    <a:bodyPr/>
                    <a:lstStyle/>
                    <a:p>
                      <a:pPr marL="0" marR="0" lvl="0" indent="0" algn="l">
                        <a:lnSpc>
                          <a:spcPct val="100000"/>
                        </a:lnSpc>
                        <a:spcBef>
                          <a:spcPts val="0"/>
                        </a:spcBef>
                        <a:spcAft>
                          <a:spcPts val="0"/>
                        </a:spcAft>
                        <a:buClrTx/>
                        <a:buSzTx/>
                        <a:buFont typeface="Arial"/>
                        <a:buNone/>
                      </a:pPr>
                      <a:r>
                        <a:rPr lang="en-GB" sz="800" b="1" i="0" kern="1200">
                          <a:solidFill>
                            <a:schemeClr val="tx1"/>
                          </a:solidFill>
                          <a:effectLst/>
                          <a:latin typeface="+mn-lt"/>
                          <a:ea typeface="+mn-ea"/>
                          <a:cs typeface="+mn-cs"/>
                        </a:rPr>
                        <a:t>Recruitment and Retention of staff –</a:t>
                      </a:r>
                      <a:endParaRPr lang="en-US"/>
                    </a:p>
                    <a:p>
                      <a:pPr marL="0" marR="0" lvl="0" indent="0" algn="l">
                        <a:lnSpc>
                          <a:spcPct val="100000"/>
                        </a:lnSpc>
                        <a:spcBef>
                          <a:spcPts val="0"/>
                        </a:spcBef>
                        <a:spcAft>
                          <a:spcPts val="0"/>
                        </a:spcAft>
                        <a:buNone/>
                      </a:pPr>
                      <a:r>
                        <a:rPr lang="en-GB" sz="800" b="0" i="0" u="none" strike="noStrike" kern="1200" noProof="0">
                          <a:solidFill>
                            <a:srgbClr val="242424"/>
                          </a:solidFill>
                          <a:effectLst/>
                          <a:latin typeface="Calibri"/>
                        </a:rPr>
                        <a:t>Student Nurses qualifying between Feb &amp; Sept 25 -130 who have been on placement in the trust, 29 have been offered jobs with the trust but we have 47  Nursing students who are still looking for jobs. </a:t>
                      </a:r>
                      <a:endParaRPr lang="en-GB" sz="800">
                        <a:latin typeface="Calibri"/>
                      </a:endParaRPr>
                    </a:p>
                    <a:p>
                      <a:pPr marL="0" marR="0" lvl="0" indent="0" algn="l">
                        <a:lnSpc>
                          <a:spcPct val="100000"/>
                        </a:lnSpc>
                        <a:spcBef>
                          <a:spcPts val="0"/>
                        </a:spcBef>
                        <a:spcAft>
                          <a:spcPts val="0"/>
                        </a:spcAft>
                        <a:buNone/>
                      </a:pPr>
                      <a:endParaRPr lang="en-GB" sz="800" b="0" i="0" u="none" strike="noStrike" kern="1200" noProof="0">
                        <a:solidFill>
                          <a:srgbClr val="242424"/>
                        </a:solidFill>
                        <a:effectLst/>
                        <a:latin typeface="Calibri"/>
                      </a:endParaRPr>
                    </a:p>
                    <a:p>
                      <a:pPr marL="0" marR="0" lvl="0" indent="0" algn="l">
                        <a:lnSpc>
                          <a:spcPct val="100000"/>
                        </a:lnSpc>
                        <a:spcBef>
                          <a:spcPts val="0"/>
                        </a:spcBef>
                        <a:spcAft>
                          <a:spcPts val="0"/>
                        </a:spcAft>
                        <a:buNone/>
                      </a:pPr>
                      <a:r>
                        <a:rPr lang="en-GB" sz="800" b="0" i="0" u="none" strike="noStrike" kern="1200" noProof="0">
                          <a:solidFill>
                            <a:srgbClr val="242424"/>
                          </a:solidFill>
                          <a:effectLst/>
                          <a:latin typeface="Calibri"/>
                        </a:rPr>
                        <a:t>Internal nurses and Midwives we still have maintained a 93% retention rate, especially as majority are now renewing their visa after the initial 3 year period.</a:t>
                      </a:r>
                      <a:endParaRPr lang="en-GB" sz="800">
                        <a:latin typeface="Calibri"/>
                      </a:endParaRPr>
                    </a:p>
                    <a:p>
                      <a:pPr marL="0" marR="0" lvl="0" indent="0" algn="l">
                        <a:lnSpc>
                          <a:spcPct val="100000"/>
                        </a:lnSpc>
                        <a:spcBef>
                          <a:spcPts val="0"/>
                        </a:spcBef>
                        <a:spcAft>
                          <a:spcPts val="0"/>
                        </a:spcAft>
                        <a:buNone/>
                      </a:pPr>
                      <a:endParaRPr lang="en-GB" sz="1100" b="0" i="0" u="none" strike="noStrike" kern="1200" noProof="0">
                        <a:solidFill>
                          <a:srgbClr val="242424"/>
                        </a:solidFill>
                        <a:effectLst/>
                        <a:latin typeface="Aptos"/>
                      </a:endParaRPr>
                    </a:p>
                    <a:p>
                      <a:pPr marL="0" marR="0" lvl="0" indent="0" algn="l">
                        <a:lnSpc>
                          <a:spcPct val="100000"/>
                        </a:lnSpc>
                        <a:spcBef>
                          <a:spcPts val="0"/>
                        </a:spcBef>
                        <a:spcAft>
                          <a:spcPts val="0"/>
                        </a:spcAft>
                        <a:buNone/>
                      </a:pPr>
                      <a:endParaRPr lang="en-GB" sz="1100" b="0" i="0" u="none" strike="noStrike" kern="1200" noProof="0">
                        <a:solidFill>
                          <a:srgbClr val="242424"/>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004965"/>
                  </a:ext>
                </a:extLst>
              </a:tr>
            </a:tbl>
          </a:graphicData>
        </a:graphic>
      </p:graphicFrame>
      <p:sp>
        <p:nvSpPr>
          <p:cNvPr id="19" name="Footer Placeholder 18">
            <a:extLst>
              <a:ext uri="{FF2B5EF4-FFF2-40B4-BE49-F238E27FC236}">
                <a16:creationId xmlns:a16="http://schemas.microsoft.com/office/drawing/2014/main" id="{92F4D8B1-185B-2E48-3A7D-A3564007317F}"/>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20" name="Slide Number Placeholder 19">
            <a:extLst>
              <a:ext uri="{FF2B5EF4-FFF2-40B4-BE49-F238E27FC236}">
                <a16:creationId xmlns:a16="http://schemas.microsoft.com/office/drawing/2014/main" id="{72B9781F-9E8E-336A-6B40-C74D5139142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19</a:t>
            </a:fld>
            <a:endParaRPr lang="en-GB"/>
          </a:p>
        </p:txBody>
      </p:sp>
      <p:sp>
        <p:nvSpPr>
          <p:cNvPr id="2" name="TextBox 1">
            <a:extLst>
              <a:ext uri="{FF2B5EF4-FFF2-40B4-BE49-F238E27FC236}">
                <a16:creationId xmlns:a16="http://schemas.microsoft.com/office/drawing/2014/main" id="{8DD64B4E-AC15-E6F4-041F-BC5BD764BC01}"/>
              </a:ext>
            </a:extLst>
          </p:cNvPr>
          <p:cNvSpPr txBox="1"/>
          <p:nvPr/>
        </p:nvSpPr>
        <p:spPr>
          <a:xfrm>
            <a:off x="4183180" y="2701940"/>
            <a:ext cx="1330582" cy="253916"/>
          </a:xfrm>
          <a:prstGeom prst="rect">
            <a:avLst/>
          </a:prstGeom>
          <a:noFill/>
          <a:ln w="19050">
            <a:solidFill>
              <a:srgbClr val="338DCD"/>
            </a:solidFill>
          </a:ln>
        </p:spPr>
        <p:txBody>
          <a:bodyPr wrap="square" rtlCol="0">
            <a:spAutoFit/>
          </a:bodyPr>
          <a:lstStyle/>
          <a:p>
            <a:pPr algn="ctr"/>
            <a:r>
              <a:rPr lang="en-GB" sz="1050" b="1"/>
              <a:t>A - Bank Usage</a:t>
            </a:r>
          </a:p>
        </p:txBody>
      </p:sp>
      <p:sp>
        <p:nvSpPr>
          <p:cNvPr id="4" name="TextBox 3">
            <a:extLst>
              <a:ext uri="{FF2B5EF4-FFF2-40B4-BE49-F238E27FC236}">
                <a16:creationId xmlns:a16="http://schemas.microsoft.com/office/drawing/2014/main" id="{47B34C1A-C43B-C61D-E269-A2B86941979C}"/>
              </a:ext>
            </a:extLst>
          </p:cNvPr>
          <p:cNvSpPr txBox="1"/>
          <p:nvPr/>
        </p:nvSpPr>
        <p:spPr>
          <a:xfrm>
            <a:off x="4406774" y="3921479"/>
            <a:ext cx="1434166" cy="577081"/>
          </a:xfrm>
          <a:prstGeom prst="rect">
            <a:avLst/>
          </a:prstGeom>
          <a:noFill/>
          <a:ln w="19050">
            <a:solidFill>
              <a:srgbClr val="338DCD"/>
            </a:solidFill>
          </a:ln>
        </p:spPr>
        <p:txBody>
          <a:bodyPr wrap="square" lIns="91440" tIns="45720" rIns="91440" bIns="45720" rtlCol="0" anchor="t">
            <a:spAutoFit/>
          </a:bodyPr>
          <a:lstStyle/>
          <a:p>
            <a:pPr algn="ctr"/>
            <a:r>
              <a:rPr lang="en-GB" sz="1050" b="1"/>
              <a:t>B – Top 10 depts. using Bank &amp; Agency, August 2025</a:t>
            </a:r>
          </a:p>
        </p:txBody>
      </p:sp>
      <p:pic>
        <p:nvPicPr>
          <p:cNvPr id="21" name="Picture 20">
            <a:extLst>
              <a:ext uri="{FF2B5EF4-FFF2-40B4-BE49-F238E27FC236}">
                <a16:creationId xmlns:a16="http://schemas.microsoft.com/office/drawing/2014/main" id="{AEE5B546-D406-65BF-1CE7-31F08ED2E201}"/>
              </a:ext>
            </a:extLst>
          </p:cNvPr>
          <p:cNvPicPr>
            <a:picLocks noChangeAspect="1"/>
          </p:cNvPicPr>
          <p:nvPr/>
        </p:nvPicPr>
        <p:blipFill>
          <a:blip r:embed="rId4"/>
          <a:stretch>
            <a:fillRect/>
          </a:stretch>
        </p:blipFill>
        <p:spPr>
          <a:xfrm>
            <a:off x="126080" y="2647999"/>
            <a:ext cx="3956698" cy="1929461"/>
          </a:xfrm>
          <a:prstGeom prst="rect">
            <a:avLst/>
          </a:prstGeom>
          <a:ln w="12700">
            <a:solidFill>
              <a:srgbClr val="0070C0"/>
            </a:solidFill>
          </a:ln>
        </p:spPr>
      </p:pic>
      <p:pic>
        <p:nvPicPr>
          <p:cNvPr id="24" name="Picture 23">
            <a:extLst>
              <a:ext uri="{FF2B5EF4-FFF2-40B4-BE49-F238E27FC236}">
                <a16:creationId xmlns:a16="http://schemas.microsoft.com/office/drawing/2014/main" id="{10DF363A-A46B-562B-6934-ADB4FD507516}"/>
              </a:ext>
            </a:extLst>
          </p:cNvPr>
          <p:cNvPicPr>
            <a:picLocks noChangeAspect="1"/>
          </p:cNvPicPr>
          <p:nvPr/>
        </p:nvPicPr>
        <p:blipFill>
          <a:blip r:embed="rId5"/>
          <a:stretch>
            <a:fillRect/>
          </a:stretch>
        </p:blipFill>
        <p:spPr>
          <a:xfrm>
            <a:off x="126080" y="4629537"/>
            <a:ext cx="5892978" cy="1696539"/>
          </a:xfrm>
          <a:prstGeom prst="rect">
            <a:avLst/>
          </a:prstGeom>
        </p:spPr>
      </p:pic>
    </p:spTree>
    <p:extLst>
      <p:ext uri="{BB962C8B-B14F-4D97-AF65-F5344CB8AC3E}">
        <p14:creationId xmlns:p14="http://schemas.microsoft.com/office/powerpoint/2010/main" val="43653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CE304-2C3B-2851-060E-5F0F3DBE5F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E6DAC1-ECC1-8EF3-8425-B3D568CDC894}"/>
              </a:ext>
            </a:extLst>
          </p:cNvPr>
          <p:cNvSpPr>
            <a:spLocks noGrp="1"/>
          </p:cNvSpPr>
          <p:nvPr>
            <p:ph type="sldNum" sz="quarter" idx="12"/>
          </p:nvPr>
        </p:nvSpPr>
        <p:spPr/>
        <p:txBody>
          <a:bodyPr/>
          <a:lstStyle/>
          <a:p>
            <a:fld id="{C3EF42B0-13E1-47FA-A6EB-F204AA9B6E3D}" type="slidenum">
              <a:rPr lang="en-GB" smtClean="0"/>
              <a:pPr/>
              <a:t>2</a:t>
            </a:fld>
            <a:endParaRPr lang="en-GB"/>
          </a:p>
        </p:txBody>
      </p:sp>
      <p:sp>
        <p:nvSpPr>
          <p:cNvPr id="3" name="Title 1">
            <a:extLst>
              <a:ext uri="{FF2B5EF4-FFF2-40B4-BE49-F238E27FC236}">
                <a16:creationId xmlns:a16="http://schemas.microsoft.com/office/drawing/2014/main" id="{0FB2FE5C-0638-2010-666D-3EBAB3356B08}"/>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solidFill>
              </a:rPr>
              <a:t>Safer Staffing – Dashboard December 2024</a:t>
            </a:r>
          </a:p>
        </p:txBody>
      </p:sp>
      <p:sp>
        <p:nvSpPr>
          <p:cNvPr id="12" name="TextBox 11">
            <a:extLst>
              <a:ext uri="{FF2B5EF4-FFF2-40B4-BE49-F238E27FC236}">
                <a16:creationId xmlns:a16="http://schemas.microsoft.com/office/drawing/2014/main" id="{7E04CBFC-67AC-94B5-98F1-6D524C0633AB}"/>
              </a:ext>
            </a:extLst>
          </p:cNvPr>
          <p:cNvSpPr txBox="1"/>
          <p:nvPr/>
        </p:nvSpPr>
        <p:spPr>
          <a:xfrm>
            <a:off x="2069959" y="615600"/>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t>December 2024</a:t>
            </a:r>
            <a:endParaRPr lang="en-GB" sz="1200">
              <a:ea typeface="Calibri"/>
              <a:cs typeface="Calibri"/>
            </a:endParaRPr>
          </a:p>
        </p:txBody>
      </p:sp>
      <p:pic>
        <p:nvPicPr>
          <p:cNvPr id="17" name="Picture 16">
            <a:extLst>
              <a:ext uri="{FF2B5EF4-FFF2-40B4-BE49-F238E27FC236}">
                <a16:creationId xmlns:a16="http://schemas.microsoft.com/office/drawing/2014/main" id="{3A7D7A62-4A0A-5041-EE42-69C81A748660}"/>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18" name="TextBox 17">
            <a:extLst>
              <a:ext uri="{FF2B5EF4-FFF2-40B4-BE49-F238E27FC236}">
                <a16:creationId xmlns:a16="http://schemas.microsoft.com/office/drawing/2014/main" id="{A9FA60F8-87E0-DD10-24C0-24901047108D}"/>
              </a:ext>
            </a:extLst>
          </p:cNvPr>
          <p:cNvSpPr txBox="1"/>
          <p:nvPr/>
        </p:nvSpPr>
        <p:spPr>
          <a:xfrm>
            <a:off x="164858" y="615600"/>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pic>
        <p:nvPicPr>
          <p:cNvPr id="1026" name="Picture 2">
            <a:extLst>
              <a:ext uri="{FF2B5EF4-FFF2-40B4-BE49-F238E27FC236}">
                <a16:creationId xmlns:a16="http://schemas.microsoft.com/office/drawing/2014/main" id="{AF4C560A-2335-E347-7039-4002D172A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15" y="1031733"/>
            <a:ext cx="11951170" cy="528677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0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9B6-F38C-F115-CCBD-B82066933F0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1384C76-1B62-CEF7-2CF2-94BF765188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E453E4-63A2-6B4B-2078-A2BF55C5BB3C}"/>
              </a:ext>
            </a:extLst>
          </p:cNvPr>
          <p:cNvSpPr txBox="1"/>
          <p:nvPr/>
        </p:nvSpPr>
        <p:spPr>
          <a:xfrm>
            <a:off x="1631333" y="174237"/>
            <a:ext cx="9286603" cy="646331"/>
          </a:xfrm>
          <a:prstGeom prst="rect">
            <a:avLst/>
          </a:prstGeom>
          <a:noFill/>
        </p:spPr>
        <p:txBody>
          <a:bodyPr wrap="square" rtlCol="0">
            <a:spAutoFit/>
          </a:bodyPr>
          <a:lstStyle/>
          <a:p>
            <a:r>
              <a:rPr lang="en-GB" sz="3600" b="1" dirty="0">
                <a:solidFill>
                  <a:srgbClr val="0070C0"/>
                </a:solidFill>
              </a:rPr>
              <a:t>Safer Staffing – Dashboard September 2025</a:t>
            </a:r>
          </a:p>
        </p:txBody>
      </p:sp>
      <p:sp>
        <p:nvSpPr>
          <p:cNvPr id="12" name="Footer Placeholder 11">
            <a:extLst>
              <a:ext uri="{FF2B5EF4-FFF2-40B4-BE49-F238E27FC236}">
                <a16:creationId xmlns:a16="http://schemas.microsoft.com/office/drawing/2014/main" id="{8AC2E6C3-92CF-2D8C-0898-E3F8BBD4E670}"/>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13" name="Slide Number Placeholder 12">
            <a:extLst>
              <a:ext uri="{FF2B5EF4-FFF2-40B4-BE49-F238E27FC236}">
                <a16:creationId xmlns:a16="http://schemas.microsoft.com/office/drawing/2014/main" id="{C5620275-F668-79B7-98E5-F657F9871222}"/>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20</a:t>
            </a:fld>
            <a:endParaRPr lang="en-GB"/>
          </a:p>
        </p:txBody>
      </p:sp>
      <p:sp>
        <p:nvSpPr>
          <p:cNvPr id="2" name="TextBox 1">
            <a:extLst>
              <a:ext uri="{FF2B5EF4-FFF2-40B4-BE49-F238E27FC236}">
                <a16:creationId xmlns:a16="http://schemas.microsoft.com/office/drawing/2014/main" id="{9CA2044D-A150-C481-ABDF-CF6FA94B24EE}"/>
              </a:ext>
            </a:extLst>
          </p:cNvPr>
          <p:cNvSpPr txBox="1"/>
          <p:nvPr/>
        </p:nvSpPr>
        <p:spPr>
          <a:xfrm>
            <a:off x="164858" y="108020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5" name="TextBox 4">
            <a:extLst>
              <a:ext uri="{FF2B5EF4-FFF2-40B4-BE49-F238E27FC236}">
                <a16:creationId xmlns:a16="http://schemas.microsoft.com/office/drawing/2014/main" id="{39EFFF39-8136-081E-8CDD-9858FD8B8668}"/>
              </a:ext>
            </a:extLst>
          </p:cNvPr>
          <p:cNvSpPr txBox="1"/>
          <p:nvPr/>
        </p:nvSpPr>
        <p:spPr>
          <a:xfrm>
            <a:off x="2060815" y="1080203"/>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September 2025</a:t>
            </a:r>
          </a:p>
        </p:txBody>
      </p:sp>
      <p:pic>
        <p:nvPicPr>
          <p:cNvPr id="8" name="Picture 7">
            <a:extLst>
              <a:ext uri="{FF2B5EF4-FFF2-40B4-BE49-F238E27FC236}">
                <a16:creationId xmlns:a16="http://schemas.microsoft.com/office/drawing/2014/main" id="{73E18F8F-B47C-784B-4DAE-AC3F220FD262}"/>
              </a:ext>
            </a:extLst>
          </p:cNvPr>
          <p:cNvPicPr>
            <a:picLocks noChangeAspect="1"/>
          </p:cNvPicPr>
          <p:nvPr/>
        </p:nvPicPr>
        <p:blipFill>
          <a:blip r:embed="rId4"/>
          <a:stretch>
            <a:fillRect/>
          </a:stretch>
        </p:blipFill>
        <p:spPr>
          <a:xfrm>
            <a:off x="96328" y="1560996"/>
            <a:ext cx="11955464" cy="4795352"/>
          </a:xfrm>
          <a:prstGeom prst="rect">
            <a:avLst/>
          </a:prstGeom>
        </p:spPr>
      </p:pic>
    </p:spTree>
    <p:extLst>
      <p:ext uri="{BB962C8B-B14F-4D97-AF65-F5344CB8AC3E}">
        <p14:creationId xmlns:p14="http://schemas.microsoft.com/office/powerpoint/2010/main" val="320406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3B09-9870-6730-407E-C56A34474C1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4BBC60-3D43-7402-4131-5CD9690D56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7" name="TextBox 6">
            <a:extLst>
              <a:ext uri="{FF2B5EF4-FFF2-40B4-BE49-F238E27FC236}">
                <a16:creationId xmlns:a16="http://schemas.microsoft.com/office/drawing/2014/main" id="{184DD66F-8183-61A5-A275-34817D163033}"/>
              </a:ext>
            </a:extLst>
          </p:cNvPr>
          <p:cNvSpPr txBox="1"/>
          <p:nvPr/>
        </p:nvSpPr>
        <p:spPr>
          <a:xfrm>
            <a:off x="1511046" y="223964"/>
            <a:ext cx="8254746" cy="646331"/>
          </a:xfrm>
          <a:prstGeom prst="rect">
            <a:avLst/>
          </a:prstGeom>
          <a:noFill/>
        </p:spPr>
        <p:txBody>
          <a:bodyPr wrap="square">
            <a:spAutoFit/>
          </a:bodyPr>
          <a:lstStyle/>
          <a:p>
            <a:r>
              <a:rPr lang="en-GB" sz="3600" b="1">
                <a:solidFill>
                  <a:srgbClr val="0070C0"/>
                </a:solidFill>
              </a:rPr>
              <a:t>Safer Staffing</a:t>
            </a:r>
          </a:p>
        </p:txBody>
      </p:sp>
      <p:sp>
        <p:nvSpPr>
          <p:cNvPr id="8" name="TextBox 7">
            <a:extLst>
              <a:ext uri="{FF2B5EF4-FFF2-40B4-BE49-F238E27FC236}">
                <a16:creationId xmlns:a16="http://schemas.microsoft.com/office/drawing/2014/main" id="{01172B53-853D-8114-1E11-46F84732733A}"/>
              </a:ext>
            </a:extLst>
          </p:cNvPr>
          <p:cNvSpPr txBox="1"/>
          <p:nvPr/>
        </p:nvSpPr>
        <p:spPr>
          <a:xfrm>
            <a:off x="130516" y="982612"/>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9" name="TextBox 8">
            <a:extLst>
              <a:ext uri="{FF2B5EF4-FFF2-40B4-BE49-F238E27FC236}">
                <a16:creationId xmlns:a16="http://schemas.microsoft.com/office/drawing/2014/main" id="{099AFB70-EDCE-06B2-AFD0-6B40B8310271}"/>
              </a:ext>
            </a:extLst>
          </p:cNvPr>
          <p:cNvSpPr txBox="1"/>
          <p:nvPr/>
        </p:nvSpPr>
        <p:spPr>
          <a:xfrm>
            <a:off x="1752355" y="982612"/>
            <a:ext cx="8013437"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GB" sz="1400"/>
          </a:p>
        </p:txBody>
      </p:sp>
      <p:sp>
        <p:nvSpPr>
          <p:cNvPr id="10" name="TextBox 9">
            <a:extLst>
              <a:ext uri="{FF2B5EF4-FFF2-40B4-BE49-F238E27FC236}">
                <a16:creationId xmlns:a16="http://schemas.microsoft.com/office/drawing/2014/main" id="{F213B97E-CCC0-4778-DB32-1DF6FE8629C8}"/>
              </a:ext>
            </a:extLst>
          </p:cNvPr>
          <p:cNvSpPr txBox="1"/>
          <p:nvPr/>
        </p:nvSpPr>
        <p:spPr>
          <a:xfrm>
            <a:off x="180943" y="1497802"/>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1" name="TextBox 10">
            <a:extLst>
              <a:ext uri="{FF2B5EF4-FFF2-40B4-BE49-F238E27FC236}">
                <a16:creationId xmlns:a16="http://schemas.microsoft.com/office/drawing/2014/main" id="{EF019FA1-4E20-6D7D-F820-6E9B0F516C02}"/>
              </a:ext>
            </a:extLst>
          </p:cNvPr>
          <p:cNvSpPr txBox="1"/>
          <p:nvPr/>
        </p:nvSpPr>
        <p:spPr>
          <a:xfrm>
            <a:off x="2064192" y="1854313"/>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A)    B)</a:t>
            </a:r>
          </a:p>
        </p:txBody>
      </p:sp>
      <p:sp>
        <p:nvSpPr>
          <p:cNvPr id="12" name="TextBox 11">
            <a:extLst>
              <a:ext uri="{FF2B5EF4-FFF2-40B4-BE49-F238E27FC236}">
                <a16:creationId xmlns:a16="http://schemas.microsoft.com/office/drawing/2014/main" id="{8D050EE4-5CA5-071F-1C1A-6A2F5F171392}"/>
              </a:ext>
            </a:extLst>
          </p:cNvPr>
          <p:cNvSpPr txBox="1"/>
          <p:nvPr/>
        </p:nvSpPr>
        <p:spPr>
          <a:xfrm>
            <a:off x="180943" y="185431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3" name="TextBox 12">
            <a:extLst>
              <a:ext uri="{FF2B5EF4-FFF2-40B4-BE49-F238E27FC236}">
                <a16:creationId xmlns:a16="http://schemas.microsoft.com/office/drawing/2014/main" id="{2EAEDA3E-0654-39EB-B674-E157272C21B3}"/>
              </a:ext>
            </a:extLst>
          </p:cNvPr>
          <p:cNvSpPr txBox="1"/>
          <p:nvPr/>
        </p:nvSpPr>
        <p:spPr>
          <a:xfrm>
            <a:off x="2064192" y="2210824"/>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N/A</a:t>
            </a:r>
          </a:p>
        </p:txBody>
      </p:sp>
      <p:sp>
        <p:nvSpPr>
          <p:cNvPr id="14" name="TextBox 13">
            <a:extLst>
              <a:ext uri="{FF2B5EF4-FFF2-40B4-BE49-F238E27FC236}">
                <a16:creationId xmlns:a16="http://schemas.microsoft.com/office/drawing/2014/main" id="{3A41D8B6-EC11-5998-B66C-1651DE108694}"/>
              </a:ext>
            </a:extLst>
          </p:cNvPr>
          <p:cNvSpPr txBox="1"/>
          <p:nvPr/>
        </p:nvSpPr>
        <p:spPr>
          <a:xfrm>
            <a:off x="180943" y="2210826"/>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5" name="TextBox 14">
            <a:extLst>
              <a:ext uri="{FF2B5EF4-FFF2-40B4-BE49-F238E27FC236}">
                <a16:creationId xmlns:a16="http://schemas.microsoft.com/office/drawing/2014/main" id="{00044866-24C9-CA3F-E7EB-496A35E8739C}"/>
              </a:ext>
            </a:extLst>
          </p:cNvPr>
          <p:cNvSpPr txBox="1"/>
          <p:nvPr/>
        </p:nvSpPr>
        <p:spPr>
          <a:xfrm>
            <a:off x="2064193" y="1497802"/>
            <a:ext cx="3913911"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September 2025</a:t>
            </a:r>
          </a:p>
        </p:txBody>
      </p:sp>
      <p:sp>
        <p:nvSpPr>
          <p:cNvPr id="16" name="Rectangle 15">
            <a:extLst>
              <a:ext uri="{FF2B5EF4-FFF2-40B4-BE49-F238E27FC236}">
                <a16:creationId xmlns:a16="http://schemas.microsoft.com/office/drawing/2014/main" id="{60E2265A-0EAD-D488-0C0E-B02582157CEC}"/>
              </a:ext>
            </a:extLst>
          </p:cNvPr>
          <p:cNvSpPr/>
          <p:nvPr/>
        </p:nvSpPr>
        <p:spPr>
          <a:xfrm>
            <a:off x="104957" y="1404516"/>
            <a:ext cx="5956398" cy="1217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E09051-62DC-A0CA-60B1-401573D7A9BE}"/>
              </a:ext>
            </a:extLst>
          </p:cNvPr>
          <p:cNvSpPr/>
          <p:nvPr/>
        </p:nvSpPr>
        <p:spPr>
          <a:xfrm>
            <a:off x="104956" y="2622430"/>
            <a:ext cx="5956397" cy="3733920"/>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99F9EE4C-0534-896D-DB82-9764B7FFC969}"/>
              </a:ext>
            </a:extLst>
          </p:cNvPr>
          <p:cNvGraphicFramePr>
            <a:graphicFrameLocks noGrp="1"/>
          </p:cNvGraphicFramePr>
          <p:nvPr/>
        </p:nvGraphicFramePr>
        <p:xfrm>
          <a:off x="6060335" y="1288178"/>
          <a:ext cx="6056956" cy="5068169"/>
        </p:xfrm>
        <a:graphic>
          <a:graphicData uri="http://schemas.openxmlformats.org/drawingml/2006/table">
            <a:tbl>
              <a:tblPr firstRow="1" bandRow="1">
                <a:tableStyleId>{5C22544A-7EE6-4342-B048-85BDC9FD1C3A}</a:tableStyleId>
              </a:tblPr>
              <a:tblGrid>
                <a:gridCol w="6056956">
                  <a:extLst>
                    <a:ext uri="{9D8B030D-6E8A-4147-A177-3AD203B41FA5}">
                      <a16:colId xmlns:a16="http://schemas.microsoft.com/office/drawing/2014/main" val="4127188983"/>
                    </a:ext>
                  </a:extLst>
                </a:gridCol>
              </a:tblGrid>
              <a:tr h="316189">
                <a:tc>
                  <a:txBody>
                    <a:bodyPr/>
                    <a:lstStyle/>
                    <a:p>
                      <a:r>
                        <a:rPr lang="en-GB" sz="1100">
                          <a:solidFill>
                            <a:sysClr val="windowText" lastClr="000000"/>
                          </a:solidFill>
                        </a:rPr>
                        <a:t>What are the charts showing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3663463398"/>
                  </a:ext>
                </a:extLst>
              </a:tr>
              <a:tr h="1125258">
                <a:tc>
                  <a:txBody>
                    <a:bodyPr/>
                    <a:lstStyle/>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a:solidFill>
                            <a:schemeClr val="tx1"/>
                          </a:solidFill>
                          <a:effectLst/>
                          <a:latin typeface="Arial"/>
                        </a:rPr>
                        <a:t>Safe staffing % and CHPPD remains roughly the same for September compared to August. </a:t>
                      </a:r>
                      <a:endParaRPr lang="en-GB" sz="900" b="0" i="0" u="none" strike="noStrike" kern="1200" noProof="0">
                        <a:solidFill>
                          <a:srgbClr val="000000"/>
                        </a:solidFill>
                        <a:effectLst/>
                        <a:latin typeface="Arial"/>
                      </a:endParaRPr>
                    </a:p>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a:solidFill>
                            <a:schemeClr val="tx1"/>
                          </a:solidFill>
                          <a:effectLst/>
                          <a:latin typeface="Arial"/>
                        </a:rPr>
                        <a:t>Chart A – show a </a:t>
                      </a:r>
                      <a:r>
                        <a:rPr lang="en-GB" sz="900" b="0" i="0" u="none" strike="noStrike" kern="1200" noProof="0" err="1">
                          <a:solidFill>
                            <a:schemeClr val="tx1"/>
                          </a:solidFill>
                          <a:effectLst/>
                          <a:latin typeface="Arial"/>
                        </a:rPr>
                        <a:t>a</a:t>
                      </a:r>
                      <a:r>
                        <a:rPr lang="en-GB" sz="900" b="0" i="0" u="none" strike="noStrike" kern="1200" noProof="0">
                          <a:solidFill>
                            <a:schemeClr val="tx1"/>
                          </a:solidFill>
                          <a:effectLst/>
                          <a:latin typeface="Arial"/>
                        </a:rPr>
                        <a:t> decrease in CSW and RN bank use, due to the work done in divisions that include the lead and Matron's increasing  clinical time and corporate team undertaking a clinical shift per week </a:t>
                      </a:r>
                      <a:endParaRPr lang="en-GB" sz="900" b="0" i="0" u="none" strike="noStrike" kern="1200" noProof="0">
                        <a:solidFill>
                          <a:srgbClr val="000000"/>
                        </a:solidFill>
                        <a:effectLst/>
                        <a:latin typeface="Arial"/>
                      </a:endParaRPr>
                    </a:p>
                    <a:p>
                      <a:pPr marL="171450" marR="0" lvl="0" indent="-171450" algn="l">
                        <a:lnSpc>
                          <a:spcPct val="100000"/>
                        </a:lnSpc>
                        <a:spcBef>
                          <a:spcPts val="0"/>
                        </a:spcBef>
                        <a:spcAft>
                          <a:spcPts val="0"/>
                        </a:spcAft>
                        <a:buClr>
                          <a:srgbClr val="000000"/>
                        </a:buClr>
                        <a:buFont typeface="Arial"/>
                        <a:buChar char="•"/>
                      </a:pPr>
                      <a:r>
                        <a:rPr lang="en-GB" sz="900" b="0" i="0" u="none" strike="noStrike" kern="1200" noProof="0">
                          <a:solidFill>
                            <a:schemeClr val="tx1"/>
                          </a:solidFill>
                          <a:effectLst/>
                          <a:latin typeface="Arial"/>
                        </a:rPr>
                        <a:t>Table B -  shows areas of high bank use to maternity leave and areas with vacancies or wating for new starters to commence the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507716"/>
                  </a:ext>
                </a:extLst>
              </a:tr>
              <a:tr h="251091">
                <a:tc>
                  <a:txBody>
                    <a:bodyPr/>
                    <a:lstStyle/>
                    <a:p>
                      <a:r>
                        <a:rPr lang="en-GB" sz="900" b="1" kern="1200">
                          <a:solidFill>
                            <a:sysClr val="windowText" lastClr="000000"/>
                          </a:solidFill>
                          <a:latin typeface="Arial"/>
                          <a:ea typeface="+mn-ea"/>
                          <a:cs typeface="+mn-cs"/>
                        </a:rPr>
                        <a:t>Areas Impacting 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2869092109"/>
                  </a:ext>
                </a:extLst>
              </a:tr>
              <a:tr h="34408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effectLst/>
                          <a:latin typeface="Arial"/>
                          <a:ea typeface="+mn-ea"/>
                          <a:cs typeface="+mn-cs"/>
                        </a:rPr>
                        <a:t>Unfunded additional capacity in AMU 1&amp;2 with 10 additional beds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273347"/>
                  </a:ext>
                </a:extLst>
              </a:tr>
              <a:tr h="251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Mitigations / Timescales /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1660444806"/>
                  </a:ext>
                </a:extLst>
              </a:tr>
              <a:tr h="232417">
                <a:tc>
                  <a:txBody>
                    <a:bodyPr/>
                    <a:lstStyle/>
                    <a:p>
                      <a:pPr marL="0" marR="0" lvl="0" indent="0" algn="l" rtl="0" eaLnBrk="1" fontAlgn="auto" latinLnBrk="0" hangingPunct="1">
                        <a:lnSpc>
                          <a:spcPct val="100000"/>
                        </a:lnSpc>
                        <a:spcBef>
                          <a:spcPts val="0"/>
                        </a:spcBef>
                        <a:spcAft>
                          <a:spcPts val="0"/>
                        </a:spcAft>
                        <a:buClrTx/>
                        <a:buSzTx/>
                        <a:buFontTx/>
                        <a:buNone/>
                      </a:pPr>
                      <a:r>
                        <a:rPr lang="en-GB" sz="900" b="0" i="0" u="none" strike="noStrike" kern="1200" noProof="0">
                          <a:solidFill>
                            <a:schemeClr val="tx1"/>
                          </a:solidFill>
                          <a:effectLst/>
                          <a:latin typeface="Arial"/>
                        </a:rPr>
                        <a:t>Corridor in ED is utilised only when high </a:t>
                      </a:r>
                      <a:r>
                        <a:rPr lang="en-GB" sz="900" b="0" i="0" u="none" strike="noStrike" kern="1200" noProof="0" err="1">
                          <a:solidFill>
                            <a:schemeClr val="tx1"/>
                          </a:solidFill>
                          <a:effectLst/>
                          <a:latin typeface="Arial"/>
                        </a:rPr>
                        <a:t>cpacity</a:t>
                      </a:r>
                      <a:r>
                        <a:rPr lang="en-GB" sz="900" b="0" i="0" u="none" strike="noStrike" kern="1200" noProof="0">
                          <a:solidFill>
                            <a:schemeClr val="tx1"/>
                          </a:solidFill>
                          <a:effectLst/>
                          <a:latin typeface="Arial"/>
                        </a:rPr>
                        <a:t> and approved by execs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398250"/>
                  </a:ext>
                </a:extLst>
              </a:tr>
              <a:tr h="251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Risk Register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534495149"/>
                  </a:ext>
                </a:extLst>
              </a:tr>
              <a:tr h="232417">
                <a:tc>
                  <a:txBody>
                    <a:bodyPr/>
                    <a:lstStyle/>
                    <a:p>
                      <a:endParaRPr lang="en-GB" sz="90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456104"/>
                  </a:ext>
                </a:extLst>
              </a:tr>
              <a:tr h="251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Key Points to 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4171584389"/>
                  </a:ext>
                </a:extLst>
              </a:tr>
              <a:tr h="1813437">
                <a:tc>
                  <a:txBody>
                    <a:bodyPr/>
                    <a:lstStyle/>
                    <a:p>
                      <a:pPr marL="0" marR="0" lvl="0" indent="0" algn="l">
                        <a:lnSpc>
                          <a:spcPct val="100000"/>
                        </a:lnSpc>
                        <a:spcBef>
                          <a:spcPts val="0"/>
                        </a:spcBef>
                        <a:spcAft>
                          <a:spcPts val="0"/>
                        </a:spcAft>
                        <a:buClr>
                          <a:srgbClr val="000000"/>
                        </a:buClr>
                        <a:buNone/>
                      </a:pPr>
                      <a:endParaRPr lang="en-US" sz="900" b="0" i="0" u="none" strike="noStrike" kern="1200" noProof="0" dirty="0">
                        <a:solidFill>
                          <a:schemeClr val="tx1"/>
                        </a:solidFill>
                        <a:effectLst/>
                        <a:latin typeface="Arial"/>
                      </a:endParaRPr>
                    </a:p>
                    <a:p>
                      <a:pPr marL="0" marR="0" lvl="0" indent="0" algn="l">
                        <a:lnSpc>
                          <a:spcPct val="100000"/>
                        </a:lnSpc>
                        <a:spcBef>
                          <a:spcPts val="0"/>
                        </a:spcBef>
                        <a:spcAft>
                          <a:spcPts val="0"/>
                        </a:spcAft>
                        <a:buClrTx/>
                        <a:buSzTx/>
                        <a:buFont typeface="Arial"/>
                        <a:buNone/>
                      </a:pPr>
                      <a:r>
                        <a:rPr lang="en-GB" sz="900" b="1" i="0" kern="1200" dirty="0">
                          <a:solidFill>
                            <a:schemeClr val="tx1"/>
                          </a:solidFill>
                          <a:effectLst/>
                          <a:latin typeface="Arial"/>
                          <a:ea typeface="+mn-ea"/>
                          <a:cs typeface="+mn-cs"/>
                        </a:rPr>
                        <a:t>Recruitment and Retention of staff –</a:t>
                      </a:r>
                    </a:p>
                    <a:p>
                      <a:pPr marL="0" marR="0" lvl="0" indent="0" algn="l">
                        <a:lnSpc>
                          <a:spcPct val="100000"/>
                        </a:lnSpc>
                        <a:spcBef>
                          <a:spcPts val="0"/>
                        </a:spcBef>
                        <a:spcAft>
                          <a:spcPts val="0"/>
                        </a:spcAft>
                        <a:buNone/>
                      </a:pPr>
                      <a:r>
                        <a:rPr lang="en-GB" sz="900" b="0" i="0" u="none" strike="noStrike" kern="1200" noProof="0" dirty="0">
                          <a:solidFill>
                            <a:srgbClr val="242424"/>
                          </a:solidFill>
                          <a:effectLst/>
                          <a:latin typeface="Arial"/>
                        </a:rPr>
                        <a:t>Student Nurses qualifying between Feb &amp; Sept 25 –134, 76 continue to engage with the trust from these 29 have jobs and 47 are still looking for jobs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004965"/>
                  </a:ext>
                </a:extLst>
              </a:tr>
            </a:tbl>
          </a:graphicData>
        </a:graphic>
      </p:graphicFrame>
      <p:sp>
        <p:nvSpPr>
          <p:cNvPr id="19" name="Footer Placeholder 18">
            <a:extLst>
              <a:ext uri="{FF2B5EF4-FFF2-40B4-BE49-F238E27FC236}">
                <a16:creationId xmlns:a16="http://schemas.microsoft.com/office/drawing/2014/main" id="{92F4D8B1-185B-2E48-3A7D-A3564007317F}"/>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20" name="Slide Number Placeholder 19">
            <a:extLst>
              <a:ext uri="{FF2B5EF4-FFF2-40B4-BE49-F238E27FC236}">
                <a16:creationId xmlns:a16="http://schemas.microsoft.com/office/drawing/2014/main" id="{72B9781F-9E8E-336A-6B40-C74D5139142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21</a:t>
            </a:fld>
            <a:endParaRPr lang="en-GB"/>
          </a:p>
        </p:txBody>
      </p:sp>
      <p:sp>
        <p:nvSpPr>
          <p:cNvPr id="2" name="TextBox 1">
            <a:extLst>
              <a:ext uri="{FF2B5EF4-FFF2-40B4-BE49-F238E27FC236}">
                <a16:creationId xmlns:a16="http://schemas.microsoft.com/office/drawing/2014/main" id="{8DD64B4E-AC15-E6F4-041F-BC5BD764BC01}"/>
              </a:ext>
            </a:extLst>
          </p:cNvPr>
          <p:cNvSpPr txBox="1"/>
          <p:nvPr/>
        </p:nvSpPr>
        <p:spPr>
          <a:xfrm>
            <a:off x="4183180" y="2701940"/>
            <a:ext cx="1330582" cy="253916"/>
          </a:xfrm>
          <a:prstGeom prst="rect">
            <a:avLst/>
          </a:prstGeom>
          <a:noFill/>
          <a:ln w="19050">
            <a:solidFill>
              <a:srgbClr val="338DCD"/>
            </a:solidFill>
          </a:ln>
        </p:spPr>
        <p:txBody>
          <a:bodyPr wrap="square" rtlCol="0">
            <a:spAutoFit/>
          </a:bodyPr>
          <a:lstStyle/>
          <a:p>
            <a:pPr algn="ctr"/>
            <a:r>
              <a:rPr lang="en-GB" sz="1050" b="1"/>
              <a:t>A - Bank Usage</a:t>
            </a:r>
          </a:p>
        </p:txBody>
      </p:sp>
      <p:sp>
        <p:nvSpPr>
          <p:cNvPr id="4" name="TextBox 3">
            <a:extLst>
              <a:ext uri="{FF2B5EF4-FFF2-40B4-BE49-F238E27FC236}">
                <a16:creationId xmlns:a16="http://schemas.microsoft.com/office/drawing/2014/main" id="{47B34C1A-C43B-C61D-E269-A2B86941979C}"/>
              </a:ext>
            </a:extLst>
          </p:cNvPr>
          <p:cNvSpPr txBox="1"/>
          <p:nvPr/>
        </p:nvSpPr>
        <p:spPr>
          <a:xfrm>
            <a:off x="4406774" y="3804993"/>
            <a:ext cx="1434166" cy="738664"/>
          </a:xfrm>
          <a:prstGeom prst="rect">
            <a:avLst/>
          </a:prstGeom>
          <a:noFill/>
          <a:ln w="19050">
            <a:solidFill>
              <a:srgbClr val="338DCD"/>
            </a:solidFill>
          </a:ln>
        </p:spPr>
        <p:txBody>
          <a:bodyPr wrap="square" lIns="91440" tIns="45720" rIns="91440" bIns="45720" rtlCol="0" anchor="t">
            <a:spAutoFit/>
          </a:bodyPr>
          <a:lstStyle/>
          <a:p>
            <a:pPr algn="ctr"/>
            <a:r>
              <a:rPr lang="en-GB" sz="1050" b="1"/>
              <a:t>B – Top 10 depts. using Bank &amp; Agency, September 2025</a:t>
            </a:r>
          </a:p>
        </p:txBody>
      </p:sp>
      <p:pic>
        <p:nvPicPr>
          <p:cNvPr id="6" name="Picture 5">
            <a:extLst>
              <a:ext uri="{FF2B5EF4-FFF2-40B4-BE49-F238E27FC236}">
                <a16:creationId xmlns:a16="http://schemas.microsoft.com/office/drawing/2014/main" id="{C010F200-57BE-9E1F-4341-953EAE7AA567}"/>
              </a:ext>
            </a:extLst>
          </p:cNvPr>
          <p:cNvPicPr>
            <a:picLocks noChangeAspect="1"/>
          </p:cNvPicPr>
          <p:nvPr/>
        </p:nvPicPr>
        <p:blipFill>
          <a:blip r:embed="rId4"/>
          <a:stretch>
            <a:fillRect/>
          </a:stretch>
        </p:blipFill>
        <p:spPr>
          <a:xfrm>
            <a:off x="119312" y="2639450"/>
            <a:ext cx="3968055" cy="1959813"/>
          </a:xfrm>
          <a:prstGeom prst="rect">
            <a:avLst/>
          </a:prstGeom>
          <a:ln w="12700">
            <a:solidFill>
              <a:srgbClr val="0070C0"/>
            </a:solidFill>
          </a:ln>
        </p:spPr>
      </p:pic>
      <p:pic>
        <p:nvPicPr>
          <p:cNvPr id="23" name="Picture 22">
            <a:extLst>
              <a:ext uri="{FF2B5EF4-FFF2-40B4-BE49-F238E27FC236}">
                <a16:creationId xmlns:a16="http://schemas.microsoft.com/office/drawing/2014/main" id="{B5726CE1-F7CF-3334-64AB-1D2B9058631B}"/>
              </a:ext>
            </a:extLst>
          </p:cNvPr>
          <p:cNvPicPr>
            <a:picLocks noChangeAspect="1"/>
          </p:cNvPicPr>
          <p:nvPr/>
        </p:nvPicPr>
        <p:blipFill>
          <a:blip r:embed="rId5"/>
          <a:stretch>
            <a:fillRect/>
          </a:stretch>
        </p:blipFill>
        <p:spPr>
          <a:xfrm>
            <a:off x="104954" y="4597045"/>
            <a:ext cx="5930837" cy="1705915"/>
          </a:xfrm>
          <a:prstGeom prst="rect">
            <a:avLst/>
          </a:prstGeom>
        </p:spPr>
      </p:pic>
    </p:spTree>
    <p:extLst>
      <p:ext uri="{BB962C8B-B14F-4D97-AF65-F5344CB8AC3E}">
        <p14:creationId xmlns:p14="http://schemas.microsoft.com/office/powerpoint/2010/main" val="973352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9B6-F38C-F115-CCBD-B82066933F0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1384C76-1B62-CEF7-2CF2-94BF765188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E453E4-63A2-6B4B-2078-A2BF55C5BB3C}"/>
              </a:ext>
            </a:extLst>
          </p:cNvPr>
          <p:cNvSpPr txBox="1"/>
          <p:nvPr/>
        </p:nvSpPr>
        <p:spPr>
          <a:xfrm>
            <a:off x="1631333" y="174237"/>
            <a:ext cx="8737963" cy="646331"/>
          </a:xfrm>
          <a:prstGeom prst="rect">
            <a:avLst/>
          </a:prstGeom>
          <a:noFill/>
        </p:spPr>
        <p:txBody>
          <a:bodyPr wrap="square" rtlCol="0">
            <a:spAutoFit/>
          </a:bodyPr>
          <a:lstStyle/>
          <a:p>
            <a:r>
              <a:rPr lang="en-GB" sz="3600" b="1" dirty="0">
                <a:solidFill>
                  <a:srgbClr val="0070C0"/>
                </a:solidFill>
              </a:rPr>
              <a:t>Safer Staffing – Dashboard October 2025</a:t>
            </a:r>
          </a:p>
        </p:txBody>
      </p:sp>
      <p:sp>
        <p:nvSpPr>
          <p:cNvPr id="12" name="Footer Placeholder 11">
            <a:extLst>
              <a:ext uri="{FF2B5EF4-FFF2-40B4-BE49-F238E27FC236}">
                <a16:creationId xmlns:a16="http://schemas.microsoft.com/office/drawing/2014/main" id="{8AC2E6C3-92CF-2D8C-0898-E3F8BBD4E670}"/>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13" name="Slide Number Placeholder 12">
            <a:extLst>
              <a:ext uri="{FF2B5EF4-FFF2-40B4-BE49-F238E27FC236}">
                <a16:creationId xmlns:a16="http://schemas.microsoft.com/office/drawing/2014/main" id="{C5620275-F668-79B7-98E5-F657F9871222}"/>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22</a:t>
            </a:fld>
            <a:endParaRPr lang="en-GB"/>
          </a:p>
        </p:txBody>
      </p:sp>
      <p:sp>
        <p:nvSpPr>
          <p:cNvPr id="2" name="TextBox 1">
            <a:extLst>
              <a:ext uri="{FF2B5EF4-FFF2-40B4-BE49-F238E27FC236}">
                <a16:creationId xmlns:a16="http://schemas.microsoft.com/office/drawing/2014/main" id="{9CA2044D-A150-C481-ABDF-CF6FA94B24EE}"/>
              </a:ext>
            </a:extLst>
          </p:cNvPr>
          <p:cNvSpPr txBox="1"/>
          <p:nvPr/>
        </p:nvSpPr>
        <p:spPr>
          <a:xfrm>
            <a:off x="164858" y="108020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5" name="TextBox 4">
            <a:extLst>
              <a:ext uri="{FF2B5EF4-FFF2-40B4-BE49-F238E27FC236}">
                <a16:creationId xmlns:a16="http://schemas.microsoft.com/office/drawing/2014/main" id="{39EFFF39-8136-081E-8CDD-9858FD8B8668}"/>
              </a:ext>
            </a:extLst>
          </p:cNvPr>
          <p:cNvSpPr txBox="1"/>
          <p:nvPr/>
        </p:nvSpPr>
        <p:spPr>
          <a:xfrm>
            <a:off x="2060815" y="1080203"/>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October 2025</a:t>
            </a:r>
          </a:p>
        </p:txBody>
      </p:sp>
      <p:pic>
        <p:nvPicPr>
          <p:cNvPr id="7" name="Picture 6">
            <a:extLst>
              <a:ext uri="{FF2B5EF4-FFF2-40B4-BE49-F238E27FC236}">
                <a16:creationId xmlns:a16="http://schemas.microsoft.com/office/drawing/2014/main" id="{7CE83243-7B36-8F61-DCD0-2EE918CE44AB}"/>
              </a:ext>
            </a:extLst>
          </p:cNvPr>
          <p:cNvPicPr>
            <a:picLocks noChangeAspect="1"/>
          </p:cNvPicPr>
          <p:nvPr/>
        </p:nvPicPr>
        <p:blipFill>
          <a:blip r:embed="rId4"/>
          <a:stretch>
            <a:fillRect/>
          </a:stretch>
        </p:blipFill>
        <p:spPr>
          <a:xfrm>
            <a:off x="61600" y="1541220"/>
            <a:ext cx="12026768" cy="4815128"/>
          </a:xfrm>
          <a:prstGeom prst="rect">
            <a:avLst/>
          </a:prstGeom>
        </p:spPr>
      </p:pic>
    </p:spTree>
    <p:extLst>
      <p:ext uri="{BB962C8B-B14F-4D97-AF65-F5344CB8AC3E}">
        <p14:creationId xmlns:p14="http://schemas.microsoft.com/office/powerpoint/2010/main" val="414658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3B09-9870-6730-407E-C56A34474C1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4BBC60-3D43-7402-4131-5CD9690D56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7" name="TextBox 6">
            <a:extLst>
              <a:ext uri="{FF2B5EF4-FFF2-40B4-BE49-F238E27FC236}">
                <a16:creationId xmlns:a16="http://schemas.microsoft.com/office/drawing/2014/main" id="{184DD66F-8183-61A5-A275-34817D163033}"/>
              </a:ext>
            </a:extLst>
          </p:cNvPr>
          <p:cNvSpPr txBox="1"/>
          <p:nvPr/>
        </p:nvSpPr>
        <p:spPr>
          <a:xfrm>
            <a:off x="1511046" y="223964"/>
            <a:ext cx="8254746" cy="646331"/>
          </a:xfrm>
          <a:prstGeom prst="rect">
            <a:avLst/>
          </a:prstGeom>
          <a:noFill/>
        </p:spPr>
        <p:txBody>
          <a:bodyPr wrap="square">
            <a:spAutoFit/>
          </a:bodyPr>
          <a:lstStyle/>
          <a:p>
            <a:r>
              <a:rPr lang="en-GB" sz="3600" b="1">
                <a:solidFill>
                  <a:srgbClr val="0070C0"/>
                </a:solidFill>
              </a:rPr>
              <a:t>Safer Staffing</a:t>
            </a:r>
          </a:p>
        </p:txBody>
      </p:sp>
      <p:sp>
        <p:nvSpPr>
          <p:cNvPr id="8" name="TextBox 7">
            <a:extLst>
              <a:ext uri="{FF2B5EF4-FFF2-40B4-BE49-F238E27FC236}">
                <a16:creationId xmlns:a16="http://schemas.microsoft.com/office/drawing/2014/main" id="{01172B53-853D-8114-1E11-46F84732733A}"/>
              </a:ext>
            </a:extLst>
          </p:cNvPr>
          <p:cNvSpPr txBox="1"/>
          <p:nvPr/>
        </p:nvSpPr>
        <p:spPr>
          <a:xfrm>
            <a:off x="130516" y="982612"/>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9" name="TextBox 8">
            <a:extLst>
              <a:ext uri="{FF2B5EF4-FFF2-40B4-BE49-F238E27FC236}">
                <a16:creationId xmlns:a16="http://schemas.microsoft.com/office/drawing/2014/main" id="{099AFB70-EDCE-06B2-AFD0-6B40B8310271}"/>
              </a:ext>
            </a:extLst>
          </p:cNvPr>
          <p:cNvSpPr txBox="1"/>
          <p:nvPr/>
        </p:nvSpPr>
        <p:spPr>
          <a:xfrm>
            <a:off x="1752355" y="982612"/>
            <a:ext cx="8013437"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GB" sz="1400"/>
          </a:p>
        </p:txBody>
      </p:sp>
      <p:sp>
        <p:nvSpPr>
          <p:cNvPr id="10" name="TextBox 9">
            <a:extLst>
              <a:ext uri="{FF2B5EF4-FFF2-40B4-BE49-F238E27FC236}">
                <a16:creationId xmlns:a16="http://schemas.microsoft.com/office/drawing/2014/main" id="{F213B97E-CCC0-4778-DB32-1DF6FE8629C8}"/>
              </a:ext>
            </a:extLst>
          </p:cNvPr>
          <p:cNvSpPr txBox="1"/>
          <p:nvPr/>
        </p:nvSpPr>
        <p:spPr>
          <a:xfrm>
            <a:off x="180943" y="1497802"/>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1" name="TextBox 10">
            <a:extLst>
              <a:ext uri="{FF2B5EF4-FFF2-40B4-BE49-F238E27FC236}">
                <a16:creationId xmlns:a16="http://schemas.microsoft.com/office/drawing/2014/main" id="{EF019FA1-4E20-6D7D-F820-6E9B0F516C02}"/>
              </a:ext>
            </a:extLst>
          </p:cNvPr>
          <p:cNvSpPr txBox="1"/>
          <p:nvPr/>
        </p:nvSpPr>
        <p:spPr>
          <a:xfrm>
            <a:off x="2064192" y="1854313"/>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A)    B)</a:t>
            </a:r>
          </a:p>
        </p:txBody>
      </p:sp>
      <p:sp>
        <p:nvSpPr>
          <p:cNvPr id="12" name="TextBox 11">
            <a:extLst>
              <a:ext uri="{FF2B5EF4-FFF2-40B4-BE49-F238E27FC236}">
                <a16:creationId xmlns:a16="http://schemas.microsoft.com/office/drawing/2014/main" id="{8D050EE4-5CA5-071F-1C1A-6A2F5F171392}"/>
              </a:ext>
            </a:extLst>
          </p:cNvPr>
          <p:cNvSpPr txBox="1"/>
          <p:nvPr/>
        </p:nvSpPr>
        <p:spPr>
          <a:xfrm>
            <a:off x="180943" y="185431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3" name="TextBox 12">
            <a:extLst>
              <a:ext uri="{FF2B5EF4-FFF2-40B4-BE49-F238E27FC236}">
                <a16:creationId xmlns:a16="http://schemas.microsoft.com/office/drawing/2014/main" id="{2EAEDA3E-0654-39EB-B674-E157272C21B3}"/>
              </a:ext>
            </a:extLst>
          </p:cNvPr>
          <p:cNvSpPr txBox="1"/>
          <p:nvPr/>
        </p:nvSpPr>
        <p:spPr>
          <a:xfrm>
            <a:off x="2064192" y="2210824"/>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N/A</a:t>
            </a:r>
          </a:p>
        </p:txBody>
      </p:sp>
      <p:sp>
        <p:nvSpPr>
          <p:cNvPr id="14" name="TextBox 13">
            <a:extLst>
              <a:ext uri="{FF2B5EF4-FFF2-40B4-BE49-F238E27FC236}">
                <a16:creationId xmlns:a16="http://schemas.microsoft.com/office/drawing/2014/main" id="{3A41D8B6-EC11-5998-B66C-1651DE108694}"/>
              </a:ext>
            </a:extLst>
          </p:cNvPr>
          <p:cNvSpPr txBox="1"/>
          <p:nvPr/>
        </p:nvSpPr>
        <p:spPr>
          <a:xfrm>
            <a:off x="180943" y="2210826"/>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5" name="TextBox 14">
            <a:extLst>
              <a:ext uri="{FF2B5EF4-FFF2-40B4-BE49-F238E27FC236}">
                <a16:creationId xmlns:a16="http://schemas.microsoft.com/office/drawing/2014/main" id="{00044866-24C9-CA3F-E7EB-496A35E8739C}"/>
              </a:ext>
            </a:extLst>
          </p:cNvPr>
          <p:cNvSpPr txBox="1"/>
          <p:nvPr/>
        </p:nvSpPr>
        <p:spPr>
          <a:xfrm>
            <a:off x="2064193" y="1497802"/>
            <a:ext cx="3913911"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October 2025</a:t>
            </a:r>
          </a:p>
        </p:txBody>
      </p:sp>
      <p:sp>
        <p:nvSpPr>
          <p:cNvPr id="16" name="Rectangle 15">
            <a:extLst>
              <a:ext uri="{FF2B5EF4-FFF2-40B4-BE49-F238E27FC236}">
                <a16:creationId xmlns:a16="http://schemas.microsoft.com/office/drawing/2014/main" id="{60E2265A-0EAD-D488-0C0E-B02582157CEC}"/>
              </a:ext>
            </a:extLst>
          </p:cNvPr>
          <p:cNvSpPr/>
          <p:nvPr/>
        </p:nvSpPr>
        <p:spPr>
          <a:xfrm>
            <a:off x="104957" y="1404516"/>
            <a:ext cx="5956398" cy="1217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E09051-62DC-A0CA-60B1-401573D7A9BE}"/>
              </a:ext>
            </a:extLst>
          </p:cNvPr>
          <p:cNvSpPr/>
          <p:nvPr/>
        </p:nvSpPr>
        <p:spPr>
          <a:xfrm>
            <a:off x="104956" y="2622430"/>
            <a:ext cx="5956397" cy="3733920"/>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99F9EE4C-0534-896D-DB82-9764B7FFC969}"/>
              </a:ext>
            </a:extLst>
          </p:cNvPr>
          <p:cNvGraphicFramePr>
            <a:graphicFrameLocks noGrp="1"/>
          </p:cNvGraphicFramePr>
          <p:nvPr/>
        </p:nvGraphicFramePr>
        <p:xfrm>
          <a:off x="6060335" y="1288178"/>
          <a:ext cx="6056956" cy="5387124"/>
        </p:xfrm>
        <a:graphic>
          <a:graphicData uri="http://schemas.openxmlformats.org/drawingml/2006/table">
            <a:tbl>
              <a:tblPr firstRow="1" bandRow="1">
                <a:tableStyleId>{5C22544A-7EE6-4342-B048-85BDC9FD1C3A}</a:tableStyleId>
              </a:tblPr>
              <a:tblGrid>
                <a:gridCol w="6056956">
                  <a:extLst>
                    <a:ext uri="{9D8B030D-6E8A-4147-A177-3AD203B41FA5}">
                      <a16:colId xmlns:a16="http://schemas.microsoft.com/office/drawing/2014/main" val="4127188983"/>
                    </a:ext>
                  </a:extLst>
                </a:gridCol>
              </a:tblGrid>
              <a:tr h="242248">
                <a:tc>
                  <a:txBody>
                    <a:bodyPr/>
                    <a:lstStyle/>
                    <a:p>
                      <a:r>
                        <a:rPr lang="en-GB" sz="1100">
                          <a:solidFill>
                            <a:sysClr val="windowText" lastClr="000000"/>
                          </a:solidFill>
                        </a:rPr>
                        <a:t>What are the charts showing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3663463398"/>
                  </a:ext>
                </a:extLst>
              </a:tr>
              <a:tr h="1251619">
                <a:tc>
                  <a:txBody>
                    <a:bodyPr/>
                    <a:lstStyle/>
                    <a:p>
                      <a:pPr marL="171450" marR="0" lvl="0" indent="-171450" algn="l">
                        <a:lnSpc>
                          <a:spcPct val="100000"/>
                        </a:lnSpc>
                        <a:spcBef>
                          <a:spcPts val="0"/>
                        </a:spcBef>
                        <a:spcAft>
                          <a:spcPts val="0"/>
                        </a:spcAft>
                        <a:buClr>
                          <a:srgbClr val="000000"/>
                        </a:buClr>
                        <a:buFont typeface="Arial,Sans-Serif"/>
                        <a:buChar char="•"/>
                      </a:pPr>
                      <a:r>
                        <a:rPr lang="en-GB" sz="900">
                          <a:latin typeface="Arial"/>
                        </a:rPr>
                        <a:t>Safe staffing % and CHPPD remains roughly the same for October compared to September.</a:t>
                      </a:r>
                    </a:p>
                    <a:p>
                      <a:pPr marL="171450" marR="0" lvl="0" indent="-171450" algn="l">
                        <a:lnSpc>
                          <a:spcPct val="100000"/>
                        </a:lnSpc>
                        <a:spcBef>
                          <a:spcPts val="0"/>
                        </a:spcBef>
                        <a:spcAft>
                          <a:spcPts val="0"/>
                        </a:spcAft>
                        <a:buClr>
                          <a:srgbClr val="000000"/>
                        </a:buClr>
                        <a:buFont typeface="Arial,Sans-Serif"/>
                        <a:buChar char="•"/>
                      </a:pPr>
                      <a:r>
                        <a:rPr lang="en-GB" sz="900">
                          <a:latin typeface="Arial"/>
                        </a:rPr>
                        <a:t>Comparing the CHPPD with peers based on the Model hospital </a:t>
                      </a:r>
                      <a:endParaRPr lang="en-US" sz="900">
                        <a:latin typeface="Arial"/>
                      </a:endParaRPr>
                    </a:p>
                    <a:p>
                      <a:pPr marL="171450" marR="0" lvl="0" indent="-171450" algn="l">
                        <a:lnSpc>
                          <a:spcPct val="100000"/>
                        </a:lnSpc>
                        <a:spcBef>
                          <a:spcPts val="0"/>
                        </a:spcBef>
                        <a:spcAft>
                          <a:spcPts val="0"/>
                        </a:spcAft>
                        <a:buClr>
                          <a:srgbClr val="000000"/>
                        </a:buClr>
                        <a:buFont typeface="Arial,Sans-Serif"/>
                        <a:buChar char="•"/>
                      </a:pPr>
                      <a:r>
                        <a:rPr lang="en-GB" sz="900">
                          <a:latin typeface="Arial"/>
                        </a:rPr>
                        <a:t>August 25 data – Nursing/Midwifery - Trust median– 4.8/ peers 4.7, Care support worker – Trust 3.6 /peers 3.9</a:t>
                      </a:r>
                      <a:endParaRPr lang="en-US" sz="900">
                        <a:latin typeface="Arial"/>
                      </a:endParaRPr>
                    </a:p>
                    <a:p>
                      <a:pPr marL="171450" marR="0" lvl="0" indent="-171450" algn="l">
                        <a:lnSpc>
                          <a:spcPct val="100000"/>
                        </a:lnSpc>
                        <a:spcBef>
                          <a:spcPts val="0"/>
                        </a:spcBef>
                        <a:spcAft>
                          <a:spcPts val="0"/>
                        </a:spcAft>
                        <a:buClr>
                          <a:srgbClr val="000000"/>
                        </a:buClr>
                        <a:buFont typeface="Arial,Sans-Serif"/>
                        <a:buChar char="•"/>
                      </a:pPr>
                      <a:endParaRPr lang="en-GB" sz="900" b="0" i="0" u="none" strike="noStrike" kern="1200" noProof="0">
                        <a:solidFill>
                          <a:srgbClr val="000000"/>
                        </a:solidFill>
                        <a:effectLst/>
                        <a:latin typeface="Arial"/>
                      </a:endParaRPr>
                    </a:p>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a:solidFill>
                            <a:schemeClr val="tx1"/>
                          </a:solidFill>
                          <a:effectLst/>
                          <a:latin typeface="Arial"/>
                        </a:rPr>
                        <a:t>Chart A – shows the bank usage remains the same for both RN's and CSW's even with and Matron's increasing  clinical time and corporate teams undertaking a clinical shift per week </a:t>
                      </a:r>
                      <a:endParaRPr lang="en-GB" sz="900" b="0" i="0" u="none" strike="noStrike" kern="1200" noProof="0">
                        <a:solidFill>
                          <a:srgbClr val="000000"/>
                        </a:solidFill>
                        <a:effectLst/>
                        <a:latin typeface="Arial"/>
                      </a:endParaRPr>
                    </a:p>
                    <a:p>
                      <a:pPr marL="171450" marR="0" lvl="0" indent="-171450" algn="l">
                        <a:lnSpc>
                          <a:spcPct val="100000"/>
                        </a:lnSpc>
                        <a:spcBef>
                          <a:spcPts val="0"/>
                        </a:spcBef>
                        <a:spcAft>
                          <a:spcPts val="0"/>
                        </a:spcAft>
                        <a:buClr>
                          <a:srgbClr val="000000"/>
                        </a:buClr>
                        <a:buFont typeface="Arial"/>
                        <a:buChar char="•"/>
                      </a:pPr>
                      <a:r>
                        <a:rPr lang="en-GB" sz="900" b="0" i="0" u="none" strike="noStrike" kern="1200" noProof="0">
                          <a:solidFill>
                            <a:schemeClr val="tx1"/>
                          </a:solidFill>
                          <a:effectLst/>
                          <a:latin typeface="Arial"/>
                        </a:rPr>
                        <a:t>Table B -  still shows areas of high bank use to cover maternity leave and areas with vacancies or wating for new starters to commence the trust</a:t>
                      </a:r>
                    </a:p>
                    <a:p>
                      <a:pPr marL="171450" marR="0" lvl="0" indent="-171450" algn="l">
                        <a:lnSpc>
                          <a:spcPct val="100000"/>
                        </a:lnSpc>
                        <a:spcBef>
                          <a:spcPts val="0"/>
                        </a:spcBef>
                        <a:spcAft>
                          <a:spcPts val="0"/>
                        </a:spcAft>
                        <a:buClr>
                          <a:srgbClr val="000000"/>
                        </a:buClr>
                        <a:buFont typeface="Arial"/>
                        <a:buChar char="•"/>
                      </a:pPr>
                      <a:endParaRPr lang="en-GB" sz="900" b="0" i="0" u="none" strike="noStrike" kern="1200" noProof="0">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507716"/>
                  </a:ext>
                </a:extLst>
              </a:tr>
              <a:tr h="218024">
                <a:tc>
                  <a:txBody>
                    <a:bodyPr/>
                    <a:lstStyle/>
                    <a:p>
                      <a:r>
                        <a:rPr lang="en-GB" sz="900" b="1" kern="1200">
                          <a:solidFill>
                            <a:sysClr val="windowText" lastClr="000000"/>
                          </a:solidFill>
                          <a:latin typeface="Arial"/>
                          <a:ea typeface="+mn-ea"/>
                          <a:cs typeface="+mn-cs"/>
                        </a:rPr>
                        <a:t>Areas Impacting 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2869092109"/>
                  </a:ext>
                </a:extLst>
              </a:tr>
              <a:tr h="234173">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effectLst/>
                          <a:latin typeface="Arial"/>
                          <a:ea typeface="+mn-ea"/>
                          <a:cs typeface="+mn-cs"/>
                        </a:rPr>
                        <a:t>Unfunded additional capacity in AMU 1&amp;2 with 10 additional beds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273347"/>
                  </a:ext>
                </a:extLst>
              </a:tr>
              <a:tr h="218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Mitigations / Timescales /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1660444806"/>
                  </a:ext>
                </a:extLst>
              </a:tr>
              <a:tr h="218024">
                <a:tc>
                  <a:txBody>
                    <a:bodyPr/>
                    <a:lstStyle/>
                    <a:p>
                      <a:pPr marL="0" marR="0" lvl="0" indent="0" algn="l" rtl="0" eaLnBrk="1" fontAlgn="auto" latinLnBrk="0" hangingPunct="1">
                        <a:lnSpc>
                          <a:spcPct val="100000"/>
                        </a:lnSpc>
                        <a:spcBef>
                          <a:spcPts val="0"/>
                        </a:spcBef>
                        <a:spcAft>
                          <a:spcPts val="0"/>
                        </a:spcAft>
                        <a:buClrTx/>
                        <a:buSzTx/>
                        <a:buFontTx/>
                        <a:buNone/>
                      </a:pPr>
                      <a:r>
                        <a:rPr lang="en-GB" sz="900" b="0" i="0" u="none" strike="noStrike" kern="1200" noProof="0">
                          <a:solidFill>
                            <a:schemeClr val="tx1"/>
                          </a:solidFill>
                          <a:effectLst/>
                          <a:latin typeface="Arial"/>
                        </a:rPr>
                        <a:t>ED corridor is being utilised regularly due to high capacity and approved by execs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398250"/>
                  </a:ext>
                </a:extLst>
              </a:tr>
              <a:tr h="218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Risk Register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534495149"/>
                  </a:ext>
                </a:extLst>
              </a:tr>
              <a:tr h="218024">
                <a:tc>
                  <a:txBody>
                    <a:bodyPr/>
                    <a:lstStyle/>
                    <a:p>
                      <a:endParaRPr lang="en-GB" sz="90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456104"/>
                  </a:ext>
                </a:extLst>
              </a:tr>
              <a:tr h="218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Key Points to 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4171584389"/>
                  </a:ext>
                </a:extLst>
              </a:tr>
              <a:tr h="2196391">
                <a:tc>
                  <a:txBody>
                    <a:bodyPr/>
                    <a:lstStyle/>
                    <a:p>
                      <a:pPr marL="0" marR="0" lvl="0" indent="0" algn="l">
                        <a:lnSpc>
                          <a:spcPct val="100000"/>
                        </a:lnSpc>
                        <a:spcBef>
                          <a:spcPts val="0"/>
                        </a:spcBef>
                        <a:spcAft>
                          <a:spcPts val="0"/>
                        </a:spcAft>
                        <a:buClr>
                          <a:srgbClr val="000000"/>
                        </a:buClr>
                        <a:buNone/>
                      </a:pPr>
                      <a:endParaRPr lang="en-US" sz="900" b="0" i="0" u="none" strike="noStrike" kern="1200" noProof="0">
                        <a:solidFill>
                          <a:schemeClr val="tx1"/>
                        </a:solidFill>
                        <a:effectLst/>
                        <a:latin typeface="Arial"/>
                      </a:endParaRPr>
                    </a:p>
                    <a:p>
                      <a:pPr marL="0" marR="0" lvl="0" indent="0" algn="l">
                        <a:lnSpc>
                          <a:spcPct val="100000"/>
                        </a:lnSpc>
                        <a:spcBef>
                          <a:spcPts val="0"/>
                        </a:spcBef>
                        <a:spcAft>
                          <a:spcPts val="0"/>
                        </a:spcAft>
                        <a:buClrTx/>
                        <a:buSzTx/>
                        <a:buFont typeface="Arial"/>
                        <a:buNone/>
                      </a:pPr>
                      <a:r>
                        <a:rPr lang="en-GB" sz="900" b="1" i="0" kern="1200">
                          <a:solidFill>
                            <a:schemeClr val="tx1"/>
                          </a:solidFill>
                          <a:effectLst/>
                          <a:latin typeface="Arial"/>
                          <a:ea typeface="+mn-ea"/>
                          <a:cs typeface="+mn-cs"/>
                        </a:rPr>
                        <a:t>Recruitment and Retention of staff –</a:t>
                      </a:r>
                    </a:p>
                    <a:p>
                      <a:pPr lvl="0" algn="l">
                        <a:lnSpc>
                          <a:spcPct val="100000"/>
                        </a:lnSpc>
                        <a:spcBef>
                          <a:spcPts val="0"/>
                        </a:spcBef>
                        <a:spcAft>
                          <a:spcPts val="0"/>
                        </a:spcAft>
                        <a:buClrTx/>
                        <a:buSzTx/>
                        <a:buFont typeface="Arial"/>
                        <a:buNone/>
                      </a:pPr>
                      <a:r>
                        <a:rPr lang="en-GB" sz="900" b="0" i="0" u="none" strike="noStrike" kern="1200" noProof="0">
                          <a:solidFill>
                            <a:srgbClr val="242424"/>
                          </a:solidFill>
                          <a:effectLst/>
                          <a:latin typeface="Arial"/>
                        </a:rPr>
                        <a:t>135 Nursing students qualified in 2025 and 47 are still looking for jobs with us as a trust. The potential plan is to offer fixed term contracts to cover maternity leave and to reduce bank spend.  This also gives the new graduates an opportunity to complete their preceptorship period and potential of securing a substantive post in the trust.</a:t>
                      </a:r>
                    </a:p>
                    <a:p>
                      <a:pPr lvl="0" algn="l">
                        <a:lnSpc>
                          <a:spcPct val="100000"/>
                        </a:lnSpc>
                        <a:spcBef>
                          <a:spcPts val="0"/>
                        </a:spcBef>
                        <a:spcAft>
                          <a:spcPts val="0"/>
                        </a:spcAft>
                        <a:buNone/>
                      </a:pPr>
                      <a:r>
                        <a:rPr lang="en-GB" sz="900" b="0" i="0" u="none" strike="noStrike" kern="1200" noProof="0">
                          <a:solidFill>
                            <a:srgbClr val="242424"/>
                          </a:solidFill>
                          <a:effectLst/>
                          <a:latin typeface="Arial"/>
                        </a:rPr>
                        <a:t>Internationally recruited staff still has a retention rate of 92.8%. </a:t>
                      </a:r>
                      <a:endParaRPr lang="en-GB" sz="900">
                        <a:latin typeface="Arial"/>
                      </a:endParaRPr>
                    </a:p>
                    <a:p>
                      <a:pPr lvl="0" algn="l">
                        <a:lnSpc>
                          <a:spcPct val="100000"/>
                        </a:lnSpc>
                        <a:spcBef>
                          <a:spcPts val="0"/>
                        </a:spcBef>
                        <a:spcAft>
                          <a:spcPts val="0"/>
                        </a:spcAft>
                        <a:buNone/>
                      </a:pPr>
                      <a:endParaRPr lang="en-GB" sz="900" b="0" i="0" u="none" strike="noStrike" kern="1200" noProof="0">
                        <a:solidFill>
                          <a:srgbClr val="242424"/>
                        </a:solidFill>
                        <a:effectLst/>
                        <a:latin typeface="Arial"/>
                      </a:endParaRPr>
                    </a:p>
                    <a:p>
                      <a:pPr lvl="0" algn="l">
                        <a:lnSpc>
                          <a:spcPct val="100000"/>
                        </a:lnSpc>
                        <a:spcBef>
                          <a:spcPts val="0"/>
                        </a:spcBef>
                        <a:spcAft>
                          <a:spcPts val="0"/>
                        </a:spcAft>
                        <a:buNone/>
                      </a:pPr>
                      <a:r>
                        <a:rPr lang="en-GB" sz="900" b="1" i="0" u="none" strike="noStrike" kern="1200" noProof="0">
                          <a:solidFill>
                            <a:srgbClr val="242424"/>
                          </a:solidFill>
                          <a:effectLst/>
                          <a:latin typeface="Arial"/>
                        </a:rPr>
                        <a:t>Safer staffing</a:t>
                      </a:r>
                    </a:p>
                    <a:p>
                      <a:pPr marL="0" marR="0" lvl="0" indent="0" algn="l">
                        <a:lnSpc>
                          <a:spcPct val="100000"/>
                        </a:lnSpc>
                        <a:spcBef>
                          <a:spcPts val="0"/>
                        </a:spcBef>
                        <a:spcAft>
                          <a:spcPts val="0"/>
                        </a:spcAft>
                        <a:buClr>
                          <a:srgbClr val="000000"/>
                        </a:buClr>
                        <a:buNone/>
                      </a:pPr>
                      <a:r>
                        <a:rPr lang="en-US" sz="900" b="0" i="0" u="none" strike="noStrike" kern="1200" noProof="0">
                          <a:solidFill>
                            <a:schemeClr val="tx1"/>
                          </a:solidFill>
                          <a:effectLst/>
                          <a:latin typeface="Arial"/>
                        </a:rPr>
                        <a:t>Safer staffing in community was completed in September using the recognized Community Nurse safer staffing tool (CNSST)</a:t>
                      </a:r>
                      <a:r>
                        <a:rPr lang="en-US" sz="900" b="0" i="0" u="none" strike="noStrike" kern="1200" noProof="0">
                          <a:solidFill>
                            <a:srgbClr val="000000"/>
                          </a:solidFill>
                          <a:effectLst/>
                          <a:latin typeface="Arial"/>
                        </a:rPr>
                        <a:t>, the establishments within the District nurse teams  are in a positive position to maintain the provision and delivery of safe, effective, high-quality care. Work is to be undertaken to review the geographic areas of the teams to ensure a fair share of allocated caseloads.</a:t>
                      </a:r>
                    </a:p>
                    <a:p>
                      <a:pPr lvl="0" algn="l">
                        <a:lnSpc>
                          <a:spcPct val="100000"/>
                        </a:lnSpc>
                        <a:spcBef>
                          <a:spcPts val="0"/>
                        </a:spcBef>
                        <a:spcAft>
                          <a:spcPts val="0"/>
                        </a:spcAft>
                        <a:buClrTx/>
                        <a:buSzTx/>
                        <a:buFont typeface="Arial"/>
                        <a:buNone/>
                      </a:pP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004965"/>
                  </a:ext>
                </a:extLst>
              </a:tr>
            </a:tbl>
          </a:graphicData>
        </a:graphic>
      </p:graphicFrame>
      <p:sp>
        <p:nvSpPr>
          <p:cNvPr id="19" name="Footer Placeholder 18">
            <a:extLst>
              <a:ext uri="{FF2B5EF4-FFF2-40B4-BE49-F238E27FC236}">
                <a16:creationId xmlns:a16="http://schemas.microsoft.com/office/drawing/2014/main" id="{92F4D8B1-185B-2E48-3A7D-A3564007317F}"/>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20" name="Slide Number Placeholder 19">
            <a:extLst>
              <a:ext uri="{FF2B5EF4-FFF2-40B4-BE49-F238E27FC236}">
                <a16:creationId xmlns:a16="http://schemas.microsoft.com/office/drawing/2014/main" id="{72B9781F-9E8E-336A-6B40-C74D5139142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23</a:t>
            </a:fld>
            <a:endParaRPr lang="en-GB"/>
          </a:p>
        </p:txBody>
      </p:sp>
      <p:sp>
        <p:nvSpPr>
          <p:cNvPr id="2" name="TextBox 1">
            <a:extLst>
              <a:ext uri="{FF2B5EF4-FFF2-40B4-BE49-F238E27FC236}">
                <a16:creationId xmlns:a16="http://schemas.microsoft.com/office/drawing/2014/main" id="{8DD64B4E-AC15-E6F4-041F-BC5BD764BC01}"/>
              </a:ext>
            </a:extLst>
          </p:cNvPr>
          <p:cNvSpPr txBox="1"/>
          <p:nvPr/>
        </p:nvSpPr>
        <p:spPr>
          <a:xfrm>
            <a:off x="4183180" y="2701940"/>
            <a:ext cx="1330582" cy="253916"/>
          </a:xfrm>
          <a:prstGeom prst="rect">
            <a:avLst/>
          </a:prstGeom>
          <a:noFill/>
          <a:ln w="19050">
            <a:solidFill>
              <a:srgbClr val="338DCD"/>
            </a:solidFill>
          </a:ln>
        </p:spPr>
        <p:txBody>
          <a:bodyPr wrap="square" rtlCol="0">
            <a:spAutoFit/>
          </a:bodyPr>
          <a:lstStyle/>
          <a:p>
            <a:pPr algn="ctr"/>
            <a:r>
              <a:rPr lang="en-GB" sz="1050" b="1"/>
              <a:t>A - Bank Usage</a:t>
            </a:r>
          </a:p>
        </p:txBody>
      </p:sp>
      <p:sp>
        <p:nvSpPr>
          <p:cNvPr id="4" name="TextBox 3">
            <a:extLst>
              <a:ext uri="{FF2B5EF4-FFF2-40B4-BE49-F238E27FC236}">
                <a16:creationId xmlns:a16="http://schemas.microsoft.com/office/drawing/2014/main" id="{47B34C1A-C43B-C61D-E269-A2B86941979C}"/>
              </a:ext>
            </a:extLst>
          </p:cNvPr>
          <p:cNvSpPr txBox="1"/>
          <p:nvPr/>
        </p:nvSpPr>
        <p:spPr>
          <a:xfrm>
            <a:off x="4406774" y="3804993"/>
            <a:ext cx="1434166" cy="738664"/>
          </a:xfrm>
          <a:prstGeom prst="rect">
            <a:avLst/>
          </a:prstGeom>
          <a:noFill/>
          <a:ln w="19050">
            <a:solidFill>
              <a:srgbClr val="338DCD"/>
            </a:solidFill>
          </a:ln>
        </p:spPr>
        <p:txBody>
          <a:bodyPr wrap="square" lIns="91440" tIns="45720" rIns="91440" bIns="45720" rtlCol="0" anchor="t">
            <a:spAutoFit/>
          </a:bodyPr>
          <a:lstStyle/>
          <a:p>
            <a:pPr algn="ctr"/>
            <a:r>
              <a:rPr lang="en-GB" sz="1050" b="1"/>
              <a:t>B – Top 10 depts. using Bank &amp; Agency, October 2025</a:t>
            </a:r>
          </a:p>
        </p:txBody>
      </p:sp>
      <p:pic>
        <p:nvPicPr>
          <p:cNvPr id="21" name="Picture 20">
            <a:extLst>
              <a:ext uri="{FF2B5EF4-FFF2-40B4-BE49-F238E27FC236}">
                <a16:creationId xmlns:a16="http://schemas.microsoft.com/office/drawing/2014/main" id="{F6A2F8F5-F23A-BEAE-9D4E-30E932947B26}"/>
              </a:ext>
            </a:extLst>
          </p:cNvPr>
          <p:cNvPicPr>
            <a:picLocks noChangeAspect="1"/>
          </p:cNvPicPr>
          <p:nvPr/>
        </p:nvPicPr>
        <p:blipFill>
          <a:blip r:embed="rId4"/>
          <a:stretch>
            <a:fillRect/>
          </a:stretch>
        </p:blipFill>
        <p:spPr>
          <a:xfrm>
            <a:off x="119975" y="2645268"/>
            <a:ext cx="3988495" cy="1951775"/>
          </a:xfrm>
          <a:prstGeom prst="rect">
            <a:avLst/>
          </a:prstGeom>
          <a:ln w="12700">
            <a:solidFill>
              <a:srgbClr val="0070C0"/>
            </a:solidFill>
          </a:ln>
        </p:spPr>
      </p:pic>
      <p:pic>
        <p:nvPicPr>
          <p:cNvPr id="24" name="Picture 23">
            <a:extLst>
              <a:ext uri="{FF2B5EF4-FFF2-40B4-BE49-F238E27FC236}">
                <a16:creationId xmlns:a16="http://schemas.microsoft.com/office/drawing/2014/main" id="{8CA651B3-C4C8-C1C8-4FBE-0385A617352D}"/>
              </a:ext>
            </a:extLst>
          </p:cNvPr>
          <p:cNvPicPr>
            <a:picLocks noChangeAspect="1"/>
          </p:cNvPicPr>
          <p:nvPr/>
        </p:nvPicPr>
        <p:blipFill>
          <a:blip r:embed="rId5"/>
          <a:stretch>
            <a:fillRect/>
          </a:stretch>
        </p:blipFill>
        <p:spPr>
          <a:xfrm>
            <a:off x="143723" y="4658265"/>
            <a:ext cx="5860191" cy="1650091"/>
          </a:xfrm>
          <a:prstGeom prst="rect">
            <a:avLst/>
          </a:prstGeom>
        </p:spPr>
      </p:pic>
    </p:spTree>
    <p:extLst>
      <p:ext uri="{BB962C8B-B14F-4D97-AF65-F5344CB8AC3E}">
        <p14:creationId xmlns:p14="http://schemas.microsoft.com/office/powerpoint/2010/main" val="24983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9B6-F38C-F115-CCBD-B82066933F0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1384C76-1B62-CEF7-2CF2-94BF765188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E453E4-63A2-6B4B-2078-A2BF55C5BB3C}"/>
              </a:ext>
            </a:extLst>
          </p:cNvPr>
          <p:cNvSpPr txBox="1"/>
          <p:nvPr/>
        </p:nvSpPr>
        <p:spPr>
          <a:xfrm>
            <a:off x="1631333" y="174237"/>
            <a:ext cx="9122011" cy="646331"/>
          </a:xfrm>
          <a:prstGeom prst="rect">
            <a:avLst/>
          </a:prstGeom>
          <a:noFill/>
        </p:spPr>
        <p:txBody>
          <a:bodyPr wrap="square" rtlCol="0">
            <a:spAutoFit/>
          </a:bodyPr>
          <a:lstStyle/>
          <a:p>
            <a:r>
              <a:rPr lang="en-GB" sz="3600" b="1" dirty="0">
                <a:solidFill>
                  <a:srgbClr val="0070C0"/>
                </a:solidFill>
              </a:rPr>
              <a:t>Safer Staffing – Dashboard November 2025</a:t>
            </a:r>
          </a:p>
        </p:txBody>
      </p:sp>
      <p:sp>
        <p:nvSpPr>
          <p:cNvPr id="12" name="Footer Placeholder 11">
            <a:extLst>
              <a:ext uri="{FF2B5EF4-FFF2-40B4-BE49-F238E27FC236}">
                <a16:creationId xmlns:a16="http://schemas.microsoft.com/office/drawing/2014/main" id="{8AC2E6C3-92CF-2D8C-0898-E3F8BBD4E670}"/>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13" name="Slide Number Placeholder 12">
            <a:extLst>
              <a:ext uri="{FF2B5EF4-FFF2-40B4-BE49-F238E27FC236}">
                <a16:creationId xmlns:a16="http://schemas.microsoft.com/office/drawing/2014/main" id="{C5620275-F668-79B7-98E5-F657F9871222}"/>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24</a:t>
            </a:fld>
            <a:endParaRPr lang="en-GB"/>
          </a:p>
        </p:txBody>
      </p:sp>
      <p:sp>
        <p:nvSpPr>
          <p:cNvPr id="2" name="TextBox 1">
            <a:extLst>
              <a:ext uri="{FF2B5EF4-FFF2-40B4-BE49-F238E27FC236}">
                <a16:creationId xmlns:a16="http://schemas.microsoft.com/office/drawing/2014/main" id="{9CA2044D-A150-C481-ABDF-CF6FA94B24EE}"/>
              </a:ext>
            </a:extLst>
          </p:cNvPr>
          <p:cNvSpPr txBox="1"/>
          <p:nvPr/>
        </p:nvSpPr>
        <p:spPr>
          <a:xfrm>
            <a:off x="164858" y="1080204"/>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5" name="TextBox 4">
            <a:extLst>
              <a:ext uri="{FF2B5EF4-FFF2-40B4-BE49-F238E27FC236}">
                <a16:creationId xmlns:a16="http://schemas.microsoft.com/office/drawing/2014/main" id="{39EFFF39-8136-081E-8CDD-9858FD8B8668}"/>
              </a:ext>
            </a:extLst>
          </p:cNvPr>
          <p:cNvSpPr txBox="1"/>
          <p:nvPr/>
        </p:nvSpPr>
        <p:spPr>
          <a:xfrm>
            <a:off x="2060815" y="1080203"/>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November 2025</a:t>
            </a:r>
          </a:p>
        </p:txBody>
      </p:sp>
      <p:pic>
        <p:nvPicPr>
          <p:cNvPr id="8" name="Picture 7">
            <a:extLst>
              <a:ext uri="{FF2B5EF4-FFF2-40B4-BE49-F238E27FC236}">
                <a16:creationId xmlns:a16="http://schemas.microsoft.com/office/drawing/2014/main" id="{61B9441D-19F7-E2A2-6E20-9BF9B4C36B03}"/>
              </a:ext>
            </a:extLst>
          </p:cNvPr>
          <p:cNvPicPr>
            <a:picLocks noChangeAspect="1"/>
          </p:cNvPicPr>
          <p:nvPr/>
        </p:nvPicPr>
        <p:blipFill>
          <a:blip r:embed="rId4"/>
          <a:stretch>
            <a:fillRect/>
          </a:stretch>
        </p:blipFill>
        <p:spPr>
          <a:xfrm>
            <a:off x="96328" y="1514646"/>
            <a:ext cx="12001184" cy="4722191"/>
          </a:xfrm>
          <a:prstGeom prst="rect">
            <a:avLst/>
          </a:prstGeom>
        </p:spPr>
      </p:pic>
    </p:spTree>
    <p:extLst>
      <p:ext uri="{BB962C8B-B14F-4D97-AF65-F5344CB8AC3E}">
        <p14:creationId xmlns:p14="http://schemas.microsoft.com/office/powerpoint/2010/main" val="272807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3B09-9870-6730-407E-C56A34474C1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4BBC60-3D43-7402-4131-5CD9690D56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7" name="TextBox 6">
            <a:extLst>
              <a:ext uri="{FF2B5EF4-FFF2-40B4-BE49-F238E27FC236}">
                <a16:creationId xmlns:a16="http://schemas.microsoft.com/office/drawing/2014/main" id="{184DD66F-8183-61A5-A275-34817D163033}"/>
              </a:ext>
            </a:extLst>
          </p:cNvPr>
          <p:cNvSpPr txBox="1"/>
          <p:nvPr/>
        </p:nvSpPr>
        <p:spPr>
          <a:xfrm>
            <a:off x="1511046" y="223964"/>
            <a:ext cx="8254746" cy="646331"/>
          </a:xfrm>
          <a:prstGeom prst="rect">
            <a:avLst/>
          </a:prstGeom>
          <a:noFill/>
        </p:spPr>
        <p:txBody>
          <a:bodyPr wrap="square">
            <a:spAutoFit/>
          </a:bodyPr>
          <a:lstStyle/>
          <a:p>
            <a:r>
              <a:rPr lang="en-GB" sz="3600" b="1">
                <a:solidFill>
                  <a:srgbClr val="0070C0"/>
                </a:solidFill>
              </a:rPr>
              <a:t>Safer Staffing</a:t>
            </a:r>
          </a:p>
        </p:txBody>
      </p:sp>
      <p:sp>
        <p:nvSpPr>
          <p:cNvPr id="8" name="TextBox 7">
            <a:extLst>
              <a:ext uri="{FF2B5EF4-FFF2-40B4-BE49-F238E27FC236}">
                <a16:creationId xmlns:a16="http://schemas.microsoft.com/office/drawing/2014/main" id="{01172B53-853D-8114-1E11-46F84732733A}"/>
              </a:ext>
            </a:extLst>
          </p:cNvPr>
          <p:cNvSpPr txBox="1"/>
          <p:nvPr/>
        </p:nvSpPr>
        <p:spPr>
          <a:xfrm>
            <a:off x="122578" y="871487"/>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9" name="TextBox 8">
            <a:extLst>
              <a:ext uri="{FF2B5EF4-FFF2-40B4-BE49-F238E27FC236}">
                <a16:creationId xmlns:a16="http://schemas.microsoft.com/office/drawing/2014/main" id="{099AFB70-EDCE-06B2-AFD0-6B40B8310271}"/>
              </a:ext>
            </a:extLst>
          </p:cNvPr>
          <p:cNvSpPr txBox="1"/>
          <p:nvPr/>
        </p:nvSpPr>
        <p:spPr>
          <a:xfrm>
            <a:off x="1760292" y="871487"/>
            <a:ext cx="8013437"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GB" sz="1400"/>
          </a:p>
        </p:txBody>
      </p:sp>
      <p:sp>
        <p:nvSpPr>
          <p:cNvPr id="10" name="TextBox 9">
            <a:extLst>
              <a:ext uri="{FF2B5EF4-FFF2-40B4-BE49-F238E27FC236}">
                <a16:creationId xmlns:a16="http://schemas.microsoft.com/office/drawing/2014/main" id="{F213B97E-CCC0-4778-DB32-1DF6FE8629C8}"/>
              </a:ext>
            </a:extLst>
          </p:cNvPr>
          <p:cNvSpPr txBox="1"/>
          <p:nvPr/>
        </p:nvSpPr>
        <p:spPr>
          <a:xfrm>
            <a:off x="180943" y="1323177"/>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1" name="TextBox 10">
            <a:extLst>
              <a:ext uri="{FF2B5EF4-FFF2-40B4-BE49-F238E27FC236}">
                <a16:creationId xmlns:a16="http://schemas.microsoft.com/office/drawing/2014/main" id="{EF019FA1-4E20-6D7D-F820-6E9B0F516C02}"/>
              </a:ext>
            </a:extLst>
          </p:cNvPr>
          <p:cNvSpPr txBox="1"/>
          <p:nvPr/>
        </p:nvSpPr>
        <p:spPr>
          <a:xfrm>
            <a:off x="2064192" y="1711438"/>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A)    B)</a:t>
            </a:r>
          </a:p>
        </p:txBody>
      </p:sp>
      <p:sp>
        <p:nvSpPr>
          <p:cNvPr id="12" name="TextBox 11">
            <a:extLst>
              <a:ext uri="{FF2B5EF4-FFF2-40B4-BE49-F238E27FC236}">
                <a16:creationId xmlns:a16="http://schemas.microsoft.com/office/drawing/2014/main" id="{8D050EE4-5CA5-071F-1C1A-6A2F5F171392}"/>
              </a:ext>
            </a:extLst>
          </p:cNvPr>
          <p:cNvSpPr txBox="1"/>
          <p:nvPr/>
        </p:nvSpPr>
        <p:spPr>
          <a:xfrm>
            <a:off x="180943" y="1711439"/>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3" name="TextBox 12">
            <a:extLst>
              <a:ext uri="{FF2B5EF4-FFF2-40B4-BE49-F238E27FC236}">
                <a16:creationId xmlns:a16="http://schemas.microsoft.com/office/drawing/2014/main" id="{2EAEDA3E-0654-39EB-B674-E157272C21B3}"/>
              </a:ext>
            </a:extLst>
          </p:cNvPr>
          <p:cNvSpPr txBox="1"/>
          <p:nvPr/>
        </p:nvSpPr>
        <p:spPr>
          <a:xfrm>
            <a:off x="2064192" y="2131449"/>
            <a:ext cx="3913912"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N/A</a:t>
            </a:r>
          </a:p>
        </p:txBody>
      </p:sp>
      <p:sp>
        <p:nvSpPr>
          <p:cNvPr id="14" name="TextBox 13">
            <a:extLst>
              <a:ext uri="{FF2B5EF4-FFF2-40B4-BE49-F238E27FC236}">
                <a16:creationId xmlns:a16="http://schemas.microsoft.com/office/drawing/2014/main" id="{3A41D8B6-EC11-5998-B66C-1651DE108694}"/>
              </a:ext>
            </a:extLst>
          </p:cNvPr>
          <p:cNvSpPr txBox="1"/>
          <p:nvPr/>
        </p:nvSpPr>
        <p:spPr>
          <a:xfrm>
            <a:off x="180943" y="2131451"/>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5" name="TextBox 14">
            <a:extLst>
              <a:ext uri="{FF2B5EF4-FFF2-40B4-BE49-F238E27FC236}">
                <a16:creationId xmlns:a16="http://schemas.microsoft.com/office/drawing/2014/main" id="{00044866-24C9-CA3F-E7EB-496A35E8739C}"/>
              </a:ext>
            </a:extLst>
          </p:cNvPr>
          <p:cNvSpPr txBox="1"/>
          <p:nvPr/>
        </p:nvSpPr>
        <p:spPr>
          <a:xfrm>
            <a:off x="2064193" y="1323177"/>
            <a:ext cx="3913911" cy="276999"/>
          </a:xfrm>
          <a:prstGeom prst="rect">
            <a:avLst/>
          </a:prstGeom>
          <a:solidFill>
            <a:schemeClr val="bg1"/>
          </a:solidFill>
          <a:ln w="63500" cmpd="dbl">
            <a:solidFill>
              <a:schemeClr val="accent1">
                <a:lumMod val="40000"/>
                <a:lumOff val="60000"/>
              </a:schemeClr>
            </a:solidFill>
          </a:ln>
        </p:spPr>
        <p:txBody>
          <a:bodyPr wrap="square" rtlCol="0">
            <a:spAutoFit/>
          </a:bodyPr>
          <a:lstStyle/>
          <a:p>
            <a:r>
              <a:rPr lang="en-GB" sz="1200"/>
              <a:t>November 2025</a:t>
            </a:r>
          </a:p>
        </p:txBody>
      </p:sp>
      <p:sp>
        <p:nvSpPr>
          <p:cNvPr id="16" name="Rectangle 15">
            <a:extLst>
              <a:ext uri="{FF2B5EF4-FFF2-40B4-BE49-F238E27FC236}">
                <a16:creationId xmlns:a16="http://schemas.microsoft.com/office/drawing/2014/main" id="{60E2265A-0EAD-D488-0C0E-B02582157CEC}"/>
              </a:ext>
            </a:extLst>
          </p:cNvPr>
          <p:cNvSpPr/>
          <p:nvPr/>
        </p:nvSpPr>
        <p:spPr>
          <a:xfrm>
            <a:off x="104957" y="1245766"/>
            <a:ext cx="5956398" cy="1217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E09051-62DC-A0CA-60B1-401573D7A9BE}"/>
              </a:ext>
            </a:extLst>
          </p:cNvPr>
          <p:cNvSpPr/>
          <p:nvPr/>
        </p:nvSpPr>
        <p:spPr>
          <a:xfrm>
            <a:off x="104956" y="2622430"/>
            <a:ext cx="5956397" cy="3733920"/>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99F9EE4C-0534-896D-DB82-9764B7FFC969}"/>
              </a:ext>
            </a:extLst>
          </p:cNvPr>
          <p:cNvGraphicFramePr>
            <a:graphicFrameLocks noGrp="1"/>
          </p:cNvGraphicFramePr>
          <p:nvPr/>
        </p:nvGraphicFramePr>
        <p:xfrm>
          <a:off x="6068272" y="1243956"/>
          <a:ext cx="6056956" cy="5084430"/>
        </p:xfrm>
        <a:graphic>
          <a:graphicData uri="http://schemas.openxmlformats.org/drawingml/2006/table">
            <a:tbl>
              <a:tblPr firstRow="1" bandRow="1">
                <a:tableStyleId>{5C22544A-7EE6-4342-B048-85BDC9FD1C3A}</a:tableStyleId>
              </a:tblPr>
              <a:tblGrid>
                <a:gridCol w="6056956">
                  <a:extLst>
                    <a:ext uri="{9D8B030D-6E8A-4147-A177-3AD203B41FA5}">
                      <a16:colId xmlns:a16="http://schemas.microsoft.com/office/drawing/2014/main" val="4127188983"/>
                    </a:ext>
                  </a:extLst>
                </a:gridCol>
              </a:tblGrid>
              <a:tr h="221333">
                <a:tc>
                  <a:txBody>
                    <a:bodyPr/>
                    <a:lstStyle/>
                    <a:p>
                      <a:r>
                        <a:rPr lang="en-GB" sz="1100">
                          <a:solidFill>
                            <a:sysClr val="windowText" lastClr="000000"/>
                          </a:solidFill>
                        </a:rPr>
                        <a:t>What are the charts showing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3663463398"/>
                  </a:ext>
                </a:extLst>
              </a:tr>
              <a:tr h="1872826">
                <a:tc>
                  <a:txBody>
                    <a:bodyPr/>
                    <a:lstStyle/>
                    <a:p>
                      <a:pPr marL="0" marR="0" lvl="0" indent="0" algn="l">
                        <a:lnSpc>
                          <a:spcPct val="100000"/>
                        </a:lnSpc>
                        <a:spcBef>
                          <a:spcPts val="0"/>
                        </a:spcBef>
                        <a:spcAft>
                          <a:spcPts val="0"/>
                        </a:spcAft>
                        <a:buClr>
                          <a:srgbClr val="000000"/>
                        </a:buClr>
                        <a:buFont typeface="Arial"/>
                        <a:buChar char="•"/>
                      </a:pPr>
                      <a:r>
                        <a:rPr lang="en-GB" sz="1000" b="1" i="0" u="none" strike="noStrike" noProof="0">
                          <a:latin typeface="Aptos"/>
                        </a:rPr>
                        <a:t>Safe Staffing and CHPPD Overview</a:t>
                      </a:r>
                      <a:br>
                        <a:rPr lang="en-GB" sz="1000" b="1" i="0" u="none" strike="noStrike" noProof="0">
                          <a:latin typeface="Aptos"/>
                        </a:rPr>
                      </a:br>
                      <a:r>
                        <a:rPr lang="en-GB" sz="1000" b="1" i="0" u="none" strike="noStrike" noProof="0">
                          <a:latin typeface="Aptos"/>
                        </a:rPr>
                        <a:t> </a:t>
                      </a:r>
                      <a:r>
                        <a:rPr lang="en-GB" sz="1000" b="0" i="0" u="none" strike="noStrike" noProof="0">
                          <a:latin typeface="Aptos"/>
                        </a:rPr>
                        <a:t>Safe staffing percentages and CHPPD remained broadly consistent in November compared to October (RN 4.9 &amp; CSW 3.39)</a:t>
                      </a:r>
                      <a:endParaRPr lang="en-GB" sz="1000" b="0">
                        <a:latin typeface="Aptos"/>
                      </a:endParaRPr>
                    </a:p>
                    <a:p>
                      <a:pPr marL="0" lvl="0" indent="0" algn="l">
                        <a:lnSpc>
                          <a:spcPct val="100000"/>
                        </a:lnSpc>
                        <a:spcBef>
                          <a:spcPts val="0"/>
                        </a:spcBef>
                        <a:spcAft>
                          <a:spcPts val="0"/>
                        </a:spcAft>
                        <a:buClr>
                          <a:srgbClr val="000000"/>
                        </a:buClr>
                        <a:buFont typeface="Arial"/>
                        <a:buChar char="•"/>
                      </a:pPr>
                      <a:r>
                        <a:rPr lang="en-GB" sz="1000" b="1" i="0" u="none" strike="noStrike" noProof="0">
                          <a:latin typeface="Aptos"/>
                        </a:rPr>
                        <a:t>CHPPD Benchmarking (Model Hospital Data) September 2025</a:t>
                      </a:r>
                      <a:r>
                        <a:rPr lang="en-GB" sz="1000" b="0" i="0" u="none" strike="noStrike" noProof="0">
                          <a:latin typeface="Aptos"/>
                        </a:rPr>
                        <a:t>: </a:t>
                      </a:r>
                      <a:endParaRPr lang="en-GB" sz="1000">
                        <a:latin typeface="Aptos"/>
                      </a:endParaRPr>
                    </a:p>
                    <a:p>
                      <a:pPr marL="457200" lvl="1" indent="0" algn="l">
                        <a:lnSpc>
                          <a:spcPct val="100000"/>
                        </a:lnSpc>
                        <a:spcBef>
                          <a:spcPts val="0"/>
                        </a:spcBef>
                        <a:spcAft>
                          <a:spcPts val="0"/>
                        </a:spcAft>
                        <a:buFont typeface="Arial"/>
                        <a:buChar char="•"/>
                      </a:pPr>
                      <a:r>
                        <a:rPr lang="en-GB" sz="1000" b="0" i="0" u="none" strike="noStrike" noProof="0">
                          <a:latin typeface="Aptos"/>
                        </a:rPr>
                        <a:t>Nursing/Midwifery: Trust median – 5.1 vs peers – 4.7</a:t>
                      </a:r>
                      <a:endParaRPr lang="en-GB" sz="1000">
                        <a:latin typeface="Aptos"/>
                      </a:endParaRPr>
                    </a:p>
                    <a:p>
                      <a:pPr marL="457200" lvl="1" indent="0" algn="l">
                        <a:lnSpc>
                          <a:spcPct val="100000"/>
                        </a:lnSpc>
                        <a:spcBef>
                          <a:spcPts val="0"/>
                        </a:spcBef>
                        <a:spcAft>
                          <a:spcPts val="0"/>
                        </a:spcAft>
                        <a:buFont typeface="Arial"/>
                        <a:buChar char="•"/>
                      </a:pPr>
                      <a:r>
                        <a:rPr lang="en-GB" sz="1000" b="0" i="0" u="none" strike="noStrike" noProof="0">
                          <a:latin typeface="Aptos"/>
                        </a:rPr>
                        <a:t>Care Support Worker: Trust – 3.3 vs peers – 3.7</a:t>
                      </a:r>
                      <a:endParaRPr lang="en-GB" sz="1000">
                        <a:latin typeface="Aptos"/>
                      </a:endParaRPr>
                    </a:p>
                    <a:p>
                      <a:pPr marL="0" lvl="0" indent="0" algn="l">
                        <a:lnSpc>
                          <a:spcPct val="100000"/>
                        </a:lnSpc>
                        <a:spcBef>
                          <a:spcPts val="0"/>
                        </a:spcBef>
                        <a:spcAft>
                          <a:spcPts val="0"/>
                        </a:spcAft>
                        <a:buNone/>
                      </a:pPr>
                      <a:r>
                        <a:rPr lang="en-GB" sz="1000" b="1" i="0" u="none" strike="noStrike" noProof="0">
                          <a:latin typeface="Aptos"/>
                        </a:rPr>
                        <a:t>Chart A</a:t>
                      </a:r>
                      <a:br>
                        <a:rPr lang="en-GB" sz="1000" b="1" i="0" u="none" strike="noStrike" noProof="0">
                          <a:latin typeface="Aptos"/>
                        </a:rPr>
                      </a:br>
                      <a:r>
                        <a:rPr lang="en-GB" sz="1000" b="0" i="0" u="none" strike="noStrike" noProof="0">
                          <a:latin typeface="Aptos"/>
                        </a:rPr>
                        <a:t>Bank usage has increased for both Registered Nurses (RNs) and Care Support Workers (CSWs), despite Leads and Matrons increasing clinical time and corporate teams undertaking one clinical shift per week. This may be attributed to higher patient acuity, including increased requirements for 1:1 care, which cannot be managed within current ward establishments.</a:t>
                      </a:r>
                      <a:endParaRPr lang="en-GB" sz="1000" b="0">
                        <a:latin typeface="Aptos"/>
                      </a:endParaRPr>
                    </a:p>
                    <a:p>
                      <a:pPr marL="0" lvl="0" indent="0" algn="l">
                        <a:lnSpc>
                          <a:spcPct val="100000"/>
                        </a:lnSpc>
                        <a:spcBef>
                          <a:spcPts val="0"/>
                        </a:spcBef>
                        <a:spcAft>
                          <a:spcPts val="0"/>
                        </a:spcAft>
                        <a:buNone/>
                      </a:pPr>
                      <a:r>
                        <a:rPr lang="en-GB" sz="1000" b="1" i="0" u="none" strike="noStrike" noProof="0">
                          <a:latin typeface="Aptos"/>
                        </a:rPr>
                        <a:t>Table B</a:t>
                      </a:r>
                      <a:br>
                        <a:rPr lang="en-GB" sz="1000" b="1" i="0" u="none" strike="noStrike" noProof="0">
                          <a:latin typeface="Aptos"/>
                        </a:rPr>
                      </a:br>
                      <a:r>
                        <a:rPr lang="en-GB" sz="1000" b="0" i="0" u="none" strike="noStrike" noProof="0">
                          <a:latin typeface="Aptos"/>
                        </a:rPr>
                        <a:t>Continues to highlight areas of high bank usage, primarily to cover maternity leave and vacancies, as well as wards awaiting commencement of new starters.</a:t>
                      </a:r>
                      <a:endParaRPr lang="en-GB" sz="1000" b="0">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507716"/>
                  </a:ext>
                </a:extLst>
              </a:tr>
              <a:tr h="195795">
                <a:tc>
                  <a:txBody>
                    <a:bodyPr/>
                    <a:lstStyle/>
                    <a:p>
                      <a:r>
                        <a:rPr lang="en-GB" sz="900" b="1" kern="1200">
                          <a:solidFill>
                            <a:sysClr val="windowText" lastClr="000000"/>
                          </a:solidFill>
                          <a:latin typeface="Arial"/>
                          <a:ea typeface="+mn-ea"/>
                          <a:cs typeface="+mn-cs"/>
                        </a:rPr>
                        <a:t>Areas Impacting 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2869092109"/>
                  </a:ext>
                </a:extLst>
              </a:tr>
              <a:tr h="204307">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a:solidFill>
                            <a:schemeClr val="tx1"/>
                          </a:solidFill>
                          <a:effectLst/>
                          <a:latin typeface="Aptos"/>
                          <a:ea typeface="+mn-ea"/>
                          <a:cs typeface="+mn-cs"/>
                        </a:rPr>
                        <a:t>Unfunded additional capacity in AMU 1&amp;2 with 10 additional bed.</a:t>
                      </a:r>
                      <a:endParaRPr lang="en-US" sz="1000">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273347"/>
                  </a:ext>
                </a:extLst>
              </a:tr>
              <a:tr h="19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Mitigations / Timescales /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1660444806"/>
                  </a:ext>
                </a:extLst>
              </a:tr>
              <a:tr h="332000">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noProof="0">
                          <a:solidFill>
                            <a:schemeClr val="tx1"/>
                          </a:solidFill>
                          <a:effectLst/>
                          <a:latin typeface="Aptos"/>
                        </a:rPr>
                        <a:t>ED corridor is being utilised regularly due to high capacity and approved by execs. November also saw an increase of additional patients in most ward areas per day.</a:t>
                      </a:r>
                      <a:endParaRPr lang="en-GB" sz="1000" b="0" i="0" u="none" strike="noStrike" kern="1200" noProof="0">
                        <a:solidFill>
                          <a:srgbClr val="000000"/>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398250"/>
                  </a:ext>
                </a:extLst>
              </a:tr>
              <a:tr h="19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Risk Register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534495149"/>
                  </a:ext>
                </a:extLst>
              </a:tr>
              <a:tr h="195795">
                <a:tc>
                  <a:txBody>
                    <a:bodyPr/>
                    <a:lstStyle/>
                    <a:p>
                      <a:endParaRPr lang="en-GB" sz="90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456104"/>
                  </a:ext>
                </a:extLst>
              </a:tr>
              <a:tr h="19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ysClr val="windowText" lastClr="000000"/>
                          </a:solidFill>
                          <a:latin typeface="Arial"/>
                          <a:ea typeface="+mn-ea"/>
                          <a:cs typeface="+mn-cs"/>
                        </a:rPr>
                        <a:t>Key Points to 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BEB"/>
                    </a:solidFill>
                  </a:tcPr>
                </a:tc>
                <a:extLst>
                  <a:ext uri="{0D108BD9-81ED-4DB2-BD59-A6C34878D82A}">
                    <a16:rowId xmlns:a16="http://schemas.microsoft.com/office/drawing/2014/main" val="4171584389"/>
                  </a:ext>
                </a:extLst>
              </a:tr>
              <a:tr h="817230">
                <a:tc>
                  <a:txBody>
                    <a:bodyPr/>
                    <a:lstStyle/>
                    <a:p>
                      <a:pPr marL="0" marR="0" lvl="0" indent="0" algn="l">
                        <a:lnSpc>
                          <a:spcPct val="100000"/>
                        </a:lnSpc>
                        <a:spcBef>
                          <a:spcPts val="0"/>
                        </a:spcBef>
                        <a:spcAft>
                          <a:spcPts val="0"/>
                        </a:spcAft>
                        <a:buNone/>
                      </a:pPr>
                      <a:r>
                        <a:rPr lang="en-GB" sz="900" b="1" i="0" u="none" strike="noStrike" kern="1200" noProof="0">
                          <a:solidFill>
                            <a:schemeClr val="tx1"/>
                          </a:solidFill>
                          <a:effectLst/>
                          <a:latin typeface="Aptos"/>
                        </a:rPr>
                        <a:t>Recruitment and Retention of staff –</a:t>
                      </a:r>
                      <a:endParaRPr lang="en-US" sz="900" b="0" i="0" u="none" strike="noStrike" kern="1200" noProof="0">
                        <a:solidFill>
                          <a:srgbClr val="000000"/>
                        </a:solidFill>
                        <a:effectLst/>
                        <a:latin typeface="Aptos"/>
                      </a:endParaRPr>
                    </a:p>
                    <a:p>
                      <a:pPr lvl="0" algn="l">
                        <a:lnSpc>
                          <a:spcPct val="100000"/>
                        </a:lnSpc>
                        <a:spcBef>
                          <a:spcPts val="0"/>
                        </a:spcBef>
                        <a:spcAft>
                          <a:spcPts val="0"/>
                        </a:spcAft>
                        <a:buNone/>
                      </a:pPr>
                      <a:r>
                        <a:rPr lang="en-GB" sz="900" b="0" i="0" u="none" strike="noStrike" kern="1200" noProof="0">
                          <a:solidFill>
                            <a:srgbClr val="242424"/>
                          </a:solidFill>
                          <a:effectLst/>
                          <a:latin typeface="Aptos"/>
                        </a:rPr>
                        <a:t>135 Nursing students qualified in 2025 and 47 are still looking for jobs with us as a trust. The potential plan is to offer fixed term contracts to cover maternity leave and to reduce bank spend.  This also gives the new graduates an opportunity to complete their preceptorship period and potential of securing a substantive post in the trust.</a:t>
                      </a:r>
                      <a:endParaRPr lang="en-US" sz="900" b="0" i="0" u="none" strike="noStrike" kern="1200" noProof="0">
                        <a:solidFill>
                          <a:srgbClr val="000000"/>
                        </a:solidFill>
                        <a:effectLst/>
                        <a:latin typeface="Aptos"/>
                      </a:endParaRPr>
                    </a:p>
                    <a:p>
                      <a:pPr lvl="0" algn="l">
                        <a:lnSpc>
                          <a:spcPct val="100000"/>
                        </a:lnSpc>
                        <a:spcBef>
                          <a:spcPts val="0"/>
                        </a:spcBef>
                        <a:spcAft>
                          <a:spcPts val="0"/>
                        </a:spcAft>
                        <a:buNone/>
                      </a:pPr>
                      <a:r>
                        <a:rPr lang="en-GB" sz="900" b="0" i="0" u="none" strike="noStrike" kern="1200" noProof="0">
                          <a:solidFill>
                            <a:srgbClr val="242424"/>
                          </a:solidFill>
                          <a:effectLst/>
                          <a:latin typeface="Aptos"/>
                        </a:rPr>
                        <a:t>Internationally recruited staff still has a retention rate of 91%. </a:t>
                      </a:r>
                      <a:endParaRPr lang="en-GB" sz="900" b="0" i="0" u="none" strike="noStrike" kern="1200" noProof="0">
                        <a:solidFill>
                          <a:srgbClr val="000000"/>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004965"/>
                  </a:ext>
                </a:extLst>
              </a:tr>
            </a:tbl>
          </a:graphicData>
        </a:graphic>
      </p:graphicFrame>
      <p:sp>
        <p:nvSpPr>
          <p:cNvPr id="19" name="Footer Placeholder 18">
            <a:extLst>
              <a:ext uri="{FF2B5EF4-FFF2-40B4-BE49-F238E27FC236}">
                <a16:creationId xmlns:a16="http://schemas.microsoft.com/office/drawing/2014/main" id="{92F4D8B1-185B-2E48-3A7D-A3564007317F}"/>
              </a:ext>
            </a:extLst>
          </p:cNvPr>
          <p:cNvSpPr>
            <a:spLocks noGrp="1"/>
          </p:cNvSpPr>
          <p:nvPr>
            <p:ph type="ftr" sz="quarter" idx="3"/>
          </p:nvPr>
        </p:nvSpPr>
        <p:spPr>
          <a:xfrm>
            <a:off x="96328"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Board Report - Performance KPI's</a:t>
            </a:r>
          </a:p>
        </p:txBody>
      </p:sp>
      <p:sp>
        <p:nvSpPr>
          <p:cNvPr id="20" name="Slide Number Placeholder 19">
            <a:extLst>
              <a:ext uri="{FF2B5EF4-FFF2-40B4-BE49-F238E27FC236}">
                <a16:creationId xmlns:a16="http://schemas.microsoft.com/office/drawing/2014/main" id="{72B9781F-9E8E-336A-6B40-C74D5139142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E22F6-2E3D-4BA3-A9AA-7D6CB2A2906C}" type="slidenum">
              <a:rPr lang="en-GB" smtClean="0"/>
              <a:pPr/>
              <a:t>25</a:t>
            </a:fld>
            <a:endParaRPr lang="en-GB"/>
          </a:p>
        </p:txBody>
      </p:sp>
      <p:sp>
        <p:nvSpPr>
          <p:cNvPr id="2" name="TextBox 1">
            <a:extLst>
              <a:ext uri="{FF2B5EF4-FFF2-40B4-BE49-F238E27FC236}">
                <a16:creationId xmlns:a16="http://schemas.microsoft.com/office/drawing/2014/main" id="{8DD64B4E-AC15-E6F4-041F-BC5BD764BC01}"/>
              </a:ext>
            </a:extLst>
          </p:cNvPr>
          <p:cNvSpPr txBox="1"/>
          <p:nvPr/>
        </p:nvSpPr>
        <p:spPr>
          <a:xfrm>
            <a:off x="4191117" y="2622565"/>
            <a:ext cx="1330582" cy="253916"/>
          </a:xfrm>
          <a:prstGeom prst="rect">
            <a:avLst/>
          </a:prstGeom>
          <a:noFill/>
          <a:ln w="19050">
            <a:solidFill>
              <a:srgbClr val="338DCD"/>
            </a:solidFill>
          </a:ln>
        </p:spPr>
        <p:txBody>
          <a:bodyPr wrap="square" rtlCol="0">
            <a:spAutoFit/>
          </a:bodyPr>
          <a:lstStyle/>
          <a:p>
            <a:pPr algn="ctr"/>
            <a:r>
              <a:rPr lang="en-GB" sz="1050" b="1"/>
              <a:t>A - Bank Usage</a:t>
            </a:r>
          </a:p>
        </p:txBody>
      </p:sp>
      <p:sp>
        <p:nvSpPr>
          <p:cNvPr id="4" name="TextBox 3">
            <a:extLst>
              <a:ext uri="{FF2B5EF4-FFF2-40B4-BE49-F238E27FC236}">
                <a16:creationId xmlns:a16="http://schemas.microsoft.com/office/drawing/2014/main" id="{47B34C1A-C43B-C61D-E269-A2B86941979C}"/>
              </a:ext>
            </a:extLst>
          </p:cNvPr>
          <p:cNvSpPr txBox="1"/>
          <p:nvPr/>
        </p:nvSpPr>
        <p:spPr>
          <a:xfrm>
            <a:off x="4406774" y="3662118"/>
            <a:ext cx="1434166" cy="738664"/>
          </a:xfrm>
          <a:prstGeom prst="rect">
            <a:avLst/>
          </a:prstGeom>
          <a:noFill/>
          <a:ln w="19050">
            <a:solidFill>
              <a:srgbClr val="338DCD"/>
            </a:solidFill>
          </a:ln>
        </p:spPr>
        <p:txBody>
          <a:bodyPr wrap="square" lIns="91440" tIns="45720" rIns="91440" bIns="45720" rtlCol="0" anchor="t">
            <a:spAutoFit/>
          </a:bodyPr>
          <a:lstStyle/>
          <a:p>
            <a:pPr algn="ctr"/>
            <a:r>
              <a:rPr lang="en-GB" sz="1050" b="1"/>
              <a:t>B – Top 10 depts. using Bank &amp; Agency, November 2025</a:t>
            </a:r>
          </a:p>
        </p:txBody>
      </p:sp>
      <p:pic>
        <p:nvPicPr>
          <p:cNvPr id="6" name="Picture 5">
            <a:extLst>
              <a:ext uri="{FF2B5EF4-FFF2-40B4-BE49-F238E27FC236}">
                <a16:creationId xmlns:a16="http://schemas.microsoft.com/office/drawing/2014/main" id="{DAE883E9-9654-9324-3FE8-A5DF3485BBC7}"/>
              </a:ext>
            </a:extLst>
          </p:cNvPr>
          <p:cNvPicPr>
            <a:picLocks noChangeAspect="1"/>
          </p:cNvPicPr>
          <p:nvPr/>
        </p:nvPicPr>
        <p:blipFill>
          <a:blip r:embed="rId4"/>
          <a:stretch>
            <a:fillRect/>
          </a:stretch>
        </p:blipFill>
        <p:spPr>
          <a:xfrm>
            <a:off x="121372" y="2463723"/>
            <a:ext cx="3987099" cy="1930499"/>
          </a:xfrm>
          <a:prstGeom prst="rect">
            <a:avLst/>
          </a:prstGeom>
          <a:ln w="12700">
            <a:solidFill>
              <a:srgbClr val="0070C0"/>
            </a:solidFill>
          </a:ln>
        </p:spPr>
      </p:pic>
      <p:pic>
        <p:nvPicPr>
          <p:cNvPr id="23" name="Picture 22">
            <a:extLst>
              <a:ext uri="{FF2B5EF4-FFF2-40B4-BE49-F238E27FC236}">
                <a16:creationId xmlns:a16="http://schemas.microsoft.com/office/drawing/2014/main" id="{0C7F2BA1-9503-AEFC-2050-77479460B386}"/>
              </a:ext>
            </a:extLst>
          </p:cNvPr>
          <p:cNvPicPr>
            <a:picLocks noChangeAspect="1"/>
          </p:cNvPicPr>
          <p:nvPr/>
        </p:nvPicPr>
        <p:blipFill>
          <a:blip r:embed="rId5"/>
          <a:stretch>
            <a:fillRect/>
          </a:stretch>
        </p:blipFill>
        <p:spPr>
          <a:xfrm>
            <a:off x="157949" y="4492809"/>
            <a:ext cx="5855110" cy="1743269"/>
          </a:xfrm>
          <a:prstGeom prst="rect">
            <a:avLst/>
          </a:prstGeom>
        </p:spPr>
      </p:pic>
    </p:spTree>
    <p:extLst>
      <p:ext uri="{BB962C8B-B14F-4D97-AF65-F5344CB8AC3E}">
        <p14:creationId xmlns:p14="http://schemas.microsoft.com/office/powerpoint/2010/main" val="59110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342B-EE1A-FC5E-E4BF-A7BB038E37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D7DA7-D85C-0B1A-54A7-615A54B056C2}"/>
              </a:ext>
            </a:extLst>
          </p:cNvPr>
          <p:cNvSpPr>
            <a:spLocks noGrp="1"/>
          </p:cNvSpPr>
          <p:nvPr>
            <p:ph type="sldNum" sz="quarter" idx="12"/>
          </p:nvPr>
        </p:nvSpPr>
        <p:spPr/>
        <p:txBody>
          <a:bodyPr/>
          <a:lstStyle/>
          <a:p>
            <a:fld id="{C3EF42B0-13E1-47FA-A6EB-F204AA9B6E3D}" type="slidenum">
              <a:rPr lang="en-GB" smtClean="0"/>
              <a:pPr/>
              <a:t>3</a:t>
            </a:fld>
            <a:endParaRPr lang="en-GB"/>
          </a:p>
        </p:txBody>
      </p:sp>
      <p:sp>
        <p:nvSpPr>
          <p:cNvPr id="3" name="Title 1">
            <a:extLst>
              <a:ext uri="{FF2B5EF4-FFF2-40B4-BE49-F238E27FC236}">
                <a16:creationId xmlns:a16="http://schemas.microsoft.com/office/drawing/2014/main" id="{BF227F27-6A4A-030F-080C-554059593F44}"/>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rPr>
              <a:t>Safer Staffing</a:t>
            </a:r>
          </a:p>
        </p:txBody>
      </p:sp>
      <p:graphicFrame>
        <p:nvGraphicFramePr>
          <p:cNvPr id="4" name="Table 22">
            <a:extLst>
              <a:ext uri="{FF2B5EF4-FFF2-40B4-BE49-F238E27FC236}">
                <a16:creationId xmlns:a16="http://schemas.microsoft.com/office/drawing/2014/main" id="{A2D2915E-712B-D7C9-60AD-FE4BC8466395}"/>
              </a:ext>
            </a:extLst>
          </p:cNvPr>
          <p:cNvGraphicFramePr>
            <a:graphicFrameLocks noGrp="1"/>
          </p:cNvGraphicFramePr>
          <p:nvPr/>
        </p:nvGraphicFramePr>
        <p:xfrm>
          <a:off x="164858" y="1068141"/>
          <a:ext cx="5979962" cy="5305227"/>
        </p:xfrm>
        <a:graphic>
          <a:graphicData uri="http://schemas.openxmlformats.org/drawingml/2006/table">
            <a:tbl>
              <a:tblPr firstRow="1" bandRow="1">
                <a:tableStyleId>{5940675A-B579-460E-94D1-54222C63F5DA}</a:tableStyleId>
              </a:tblPr>
              <a:tblGrid>
                <a:gridCol w="5979962">
                  <a:extLst>
                    <a:ext uri="{9D8B030D-6E8A-4147-A177-3AD203B41FA5}">
                      <a16:colId xmlns:a16="http://schemas.microsoft.com/office/drawing/2014/main" val="3672158373"/>
                    </a:ext>
                  </a:extLst>
                </a:gridCol>
              </a:tblGrid>
              <a:tr h="1502787">
                <a:tc>
                  <a:txBody>
                    <a:bodyPr/>
                    <a:lstStyle/>
                    <a:p>
                      <a:endParaRPr lang="en-GB"/>
                    </a:p>
                    <a:p>
                      <a:endParaRPr lang="en-GB"/>
                    </a:p>
                    <a:p>
                      <a:endParaRPr lang="en-GB"/>
                    </a:p>
                    <a:p>
                      <a:endParaRPr lang="en-GB"/>
                    </a:p>
                    <a:p>
                      <a:endParaRPr lang="en-GB"/>
                    </a:p>
                  </a:txBody>
                  <a:tcPr/>
                </a:tc>
                <a:extLst>
                  <a:ext uri="{0D108BD9-81ED-4DB2-BD59-A6C34878D82A}">
                    <a16:rowId xmlns:a16="http://schemas.microsoft.com/office/drawing/2014/main" val="3888819796"/>
                  </a:ext>
                </a:extLst>
              </a:tr>
              <a:tr h="3802440">
                <a:tc>
                  <a:txBody>
                    <a:bodyPr/>
                    <a:lstStyle/>
                    <a:p>
                      <a:endParaRPr lang="en-GB"/>
                    </a:p>
                  </a:txBody>
                  <a:tcPr/>
                </a:tc>
                <a:extLst>
                  <a:ext uri="{0D108BD9-81ED-4DB2-BD59-A6C34878D82A}">
                    <a16:rowId xmlns:a16="http://schemas.microsoft.com/office/drawing/2014/main" val="221833700"/>
                  </a:ext>
                </a:extLst>
              </a:tr>
            </a:tbl>
          </a:graphicData>
        </a:graphic>
      </p:graphicFrame>
      <p:sp>
        <p:nvSpPr>
          <p:cNvPr id="5" name="TextBox 4">
            <a:extLst>
              <a:ext uri="{FF2B5EF4-FFF2-40B4-BE49-F238E27FC236}">
                <a16:creationId xmlns:a16="http://schemas.microsoft.com/office/drawing/2014/main" id="{2E03D6D5-BCAD-460F-6548-ABF910850049}"/>
              </a:ext>
            </a:extLst>
          </p:cNvPr>
          <p:cNvSpPr txBox="1"/>
          <p:nvPr/>
        </p:nvSpPr>
        <p:spPr>
          <a:xfrm>
            <a:off x="166889" y="621968"/>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6" name="TextBox 5">
            <a:extLst>
              <a:ext uri="{FF2B5EF4-FFF2-40B4-BE49-F238E27FC236}">
                <a16:creationId xmlns:a16="http://schemas.microsoft.com/office/drawing/2014/main" id="{061753A3-3B5B-344F-9970-A46FE3CE46D0}"/>
              </a:ext>
            </a:extLst>
          </p:cNvPr>
          <p:cNvSpPr txBox="1"/>
          <p:nvPr/>
        </p:nvSpPr>
        <p:spPr>
          <a:xfrm>
            <a:off x="1804113" y="621968"/>
            <a:ext cx="1023946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US" sz="1400"/>
          </a:p>
        </p:txBody>
      </p:sp>
      <p:graphicFrame>
        <p:nvGraphicFramePr>
          <p:cNvPr id="7" name="Table 21">
            <a:extLst>
              <a:ext uri="{FF2B5EF4-FFF2-40B4-BE49-F238E27FC236}">
                <a16:creationId xmlns:a16="http://schemas.microsoft.com/office/drawing/2014/main" id="{27045CB1-750F-C6D5-36C9-85E9795E18BE}"/>
              </a:ext>
            </a:extLst>
          </p:cNvPr>
          <p:cNvGraphicFramePr>
            <a:graphicFrameLocks noGrp="1"/>
          </p:cNvGraphicFramePr>
          <p:nvPr/>
        </p:nvGraphicFramePr>
        <p:xfrm>
          <a:off x="6146851" y="1065309"/>
          <a:ext cx="5896731" cy="5308059"/>
        </p:xfrm>
        <a:graphic>
          <a:graphicData uri="http://schemas.openxmlformats.org/drawingml/2006/table">
            <a:tbl>
              <a:tblPr bandCol="1">
                <a:tableStyleId>{5940675A-B579-460E-94D1-54222C63F5DA}</a:tableStyleId>
              </a:tblPr>
              <a:tblGrid>
                <a:gridCol w="5896731">
                  <a:extLst>
                    <a:ext uri="{9D8B030D-6E8A-4147-A177-3AD203B41FA5}">
                      <a16:colId xmlns:a16="http://schemas.microsoft.com/office/drawing/2014/main" val="347459449"/>
                    </a:ext>
                  </a:extLst>
                </a:gridCol>
              </a:tblGrid>
              <a:tr h="336760">
                <a:tc>
                  <a:txBody>
                    <a:bodyPr/>
                    <a:lstStyle/>
                    <a:p>
                      <a:r>
                        <a:rPr lang="en-GB" sz="1400" b="1">
                          <a:solidFill>
                            <a:schemeClr val="tx1"/>
                          </a:solidFill>
                        </a:rPr>
                        <a:t>What are the charts showing us</a:t>
                      </a:r>
                    </a:p>
                  </a:txBody>
                  <a:tcPr>
                    <a:solidFill>
                      <a:schemeClr val="accent1">
                        <a:lumMod val="40000"/>
                        <a:lumOff val="60000"/>
                      </a:schemeClr>
                    </a:solidFill>
                  </a:tcPr>
                </a:tc>
                <a:extLst>
                  <a:ext uri="{0D108BD9-81ED-4DB2-BD59-A6C34878D82A}">
                    <a16:rowId xmlns:a16="http://schemas.microsoft.com/office/drawing/2014/main" val="729472498"/>
                  </a:ext>
                </a:extLst>
              </a:tr>
              <a:tr h="1896905">
                <a:tc>
                  <a:txBody>
                    <a:bodyPr/>
                    <a:lstStyle/>
                    <a:p>
                      <a:pPr marL="0" marR="0" lvl="0" indent="0" algn="l" rtl="0" eaLnBrk="1" fontAlgn="auto" latinLnBrk="0" hangingPunct="1">
                        <a:lnSpc>
                          <a:spcPct val="100000"/>
                        </a:lnSpc>
                        <a:spcBef>
                          <a:spcPts val="0"/>
                        </a:spcBef>
                        <a:spcAft>
                          <a:spcPts val="0"/>
                        </a:spcAft>
                        <a:buClrTx/>
                        <a:buSzTx/>
                        <a:buFontTx/>
                        <a:buNone/>
                      </a:pPr>
                      <a:endParaRPr lang="en-US" sz="850" err="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mn-lt"/>
                          <a:ea typeface="+mn-ea"/>
                          <a:cs typeface="+mn-cs"/>
                        </a:rPr>
                        <a:t>Safe staffing % and CHPPD both down marginally compared to November 24 – Suspect this is to do with minimal staffing levels of Christmas &amp; New Year bank holidays.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mn-lt"/>
                          <a:ea typeface="+mn-ea"/>
                          <a:cs typeface="+mn-cs"/>
                        </a:rPr>
                        <a:t>Chart A - nursing bank &amp; agency cost by month over last year – note reduction in bank costs for registered nursing and support workers in Dec24 due to lower levels of bank engaged over Christmas &amp; new year period </a:t>
                      </a:r>
                    </a:p>
                    <a:p>
                      <a:pPr marL="171450" indent="-171450">
                        <a:buFont typeface="Arial" panose="020B0604020202020204" pitchFamily="34" charset="0"/>
                        <a:buChar char="•"/>
                      </a:pPr>
                      <a:r>
                        <a:rPr lang="en-GB" sz="1050" kern="1200">
                          <a:solidFill>
                            <a:schemeClr val="tx1"/>
                          </a:solidFill>
                          <a:effectLst/>
                          <a:latin typeface="+mn-lt"/>
                          <a:ea typeface="+mn-ea"/>
                          <a:cs typeface="+mn-cs"/>
                        </a:rPr>
                        <a:t>Table B - detail of Top 10 departments using bank &amp; agency in Dec24. Note Agency expenditure below relates to prior period usage (Jun24 on AMU &amp; Dec22 on B4). There remains no nursing agency being used in recent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850"/>
                    </a:p>
                  </a:txBody>
                  <a:tcPr/>
                </a:tc>
                <a:extLst>
                  <a:ext uri="{0D108BD9-81ED-4DB2-BD59-A6C34878D82A}">
                    <a16:rowId xmlns:a16="http://schemas.microsoft.com/office/drawing/2014/main" val="1319055502"/>
                  </a:ext>
                </a:extLst>
              </a:tr>
              <a:tr h="336760">
                <a:tc>
                  <a:txBody>
                    <a:bodyPr/>
                    <a:lstStyle/>
                    <a:p>
                      <a:r>
                        <a:rPr lang="en-GB" sz="1400" b="1">
                          <a:solidFill>
                            <a:schemeClr val="tx1"/>
                          </a:solidFill>
                        </a:rPr>
                        <a:t>Areas Impacting on Compliance</a:t>
                      </a:r>
                    </a:p>
                  </a:txBody>
                  <a:tcPr>
                    <a:solidFill>
                      <a:schemeClr val="accent1">
                        <a:lumMod val="40000"/>
                        <a:lumOff val="60000"/>
                      </a:schemeClr>
                    </a:solidFill>
                  </a:tcPr>
                </a:tc>
                <a:extLst>
                  <a:ext uri="{0D108BD9-81ED-4DB2-BD59-A6C34878D82A}">
                    <a16:rowId xmlns:a16="http://schemas.microsoft.com/office/drawing/2014/main" val="1767411667"/>
                  </a:ext>
                </a:extLst>
              </a:tr>
              <a:tr h="492562">
                <a:tc>
                  <a:txBody>
                    <a:bodyPr/>
                    <a:lstStyle/>
                    <a:p>
                      <a:pPr marL="0" marR="0" lvl="0" indent="0" algn="l" rtl="0">
                        <a:lnSpc>
                          <a:spcPct val="100000"/>
                        </a:lnSpc>
                        <a:spcBef>
                          <a:spcPts val="0"/>
                        </a:spcBef>
                        <a:spcAft>
                          <a:spcPts val="0"/>
                        </a:spcAft>
                        <a:buClrTx/>
                        <a:buSzTx/>
                        <a:buFontTx/>
                        <a:buNone/>
                      </a:pPr>
                      <a:r>
                        <a:rPr lang="en-GB" sz="850" kern="1200">
                          <a:solidFill>
                            <a:schemeClr val="tx1"/>
                          </a:solidFill>
                          <a:effectLst/>
                          <a:latin typeface="+mn-lt"/>
                          <a:ea typeface="+mn-ea"/>
                          <a:cs typeface="+mn-cs"/>
                        </a:rPr>
                        <a:t>Unfunded additional capacity in discharge lounge (fully bedded), super surge (26 beds), AMU 1&amp;2 10 additional beds. </a:t>
                      </a:r>
                    </a:p>
                    <a:p>
                      <a:pPr marL="0" marR="0" lvl="0" indent="0" algn="l">
                        <a:lnSpc>
                          <a:spcPct val="100000"/>
                        </a:lnSpc>
                        <a:spcBef>
                          <a:spcPts val="0"/>
                        </a:spcBef>
                        <a:spcAft>
                          <a:spcPts val="0"/>
                        </a:spcAft>
                        <a:buClrTx/>
                        <a:buSzTx/>
                        <a:buFontTx/>
                        <a:buNone/>
                      </a:pPr>
                      <a:r>
                        <a:rPr lang="en-GB" sz="850" kern="1200">
                          <a:solidFill>
                            <a:schemeClr val="tx1"/>
                          </a:solidFill>
                          <a:effectLst/>
                          <a:latin typeface="+mn-lt"/>
                          <a:ea typeface="+mn-ea"/>
                          <a:cs typeface="+mn-cs"/>
                        </a:rPr>
                        <a:t>In response to 45 minute ambulance handover, 4 additional beds open in ED Imaging.</a:t>
                      </a:r>
                    </a:p>
                  </a:txBody>
                  <a:tcPr/>
                </a:tc>
                <a:extLst>
                  <a:ext uri="{0D108BD9-81ED-4DB2-BD59-A6C34878D82A}">
                    <a16:rowId xmlns:a16="http://schemas.microsoft.com/office/drawing/2014/main" val="54519113"/>
                  </a:ext>
                </a:extLst>
              </a:tr>
              <a:tr h="336760">
                <a:tc>
                  <a:txBody>
                    <a:bodyPr/>
                    <a:lstStyle/>
                    <a:p>
                      <a:r>
                        <a:rPr lang="en-GB" sz="1400" b="1">
                          <a:solidFill>
                            <a:schemeClr val="tx1"/>
                          </a:solidFill>
                        </a:rPr>
                        <a:t>Mitigations / Timescales / Blockers</a:t>
                      </a:r>
                    </a:p>
                  </a:txBody>
                  <a:tcPr>
                    <a:solidFill>
                      <a:schemeClr val="accent1">
                        <a:lumMod val="40000"/>
                        <a:lumOff val="60000"/>
                      </a:schemeClr>
                    </a:solidFill>
                  </a:tcPr>
                </a:tc>
                <a:extLst>
                  <a:ext uri="{0D108BD9-81ED-4DB2-BD59-A6C34878D82A}">
                    <a16:rowId xmlns:a16="http://schemas.microsoft.com/office/drawing/2014/main" val="953919400"/>
                  </a:ext>
                </a:extLst>
              </a:tr>
              <a:tr h="477079">
                <a:tc>
                  <a:txBody>
                    <a:bodyPr/>
                    <a:lstStyle/>
                    <a:p>
                      <a:r>
                        <a:rPr lang="en-GB" sz="850" b="0" i="0" u="none" strike="noStrike" kern="1200" noProof="0">
                          <a:solidFill>
                            <a:schemeClr val="tx1"/>
                          </a:solidFill>
                          <a:effectLst/>
                          <a:latin typeface="Calibri"/>
                        </a:rPr>
                        <a:t>Aim to close additional beds by March 2025.</a:t>
                      </a:r>
                    </a:p>
                    <a:p>
                      <a:pPr lvl="0">
                        <a:buNone/>
                      </a:pPr>
                      <a:r>
                        <a:rPr lang="en-GB" sz="850" b="0" i="0" u="none" strike="noStrike" kern="1200" noProof="0">
                          <a:solidFill>
                            <a:schemeClr val="tx1"/>
                          </a:solidFill>
                          <a:effectLst/>
                          <a:latin typeface="Calibri"/>
                        </a:rPr>
                        <a:t>Trust wide rota to assist with staffing these areas.</a:t>
                      </a:r>
                    </a:p>
                    <a:p>
                      <a:pPr lvl="0">
                        <a:buNone/>
                      </a:pPr>
                      <a:r>
                        <a:rPr lang="en-GB" sz="850" b="0" i="0" u="none" strike="noStrike" kern="1200" noProof="0">
                          <a:solidFill>
                            <a:schemeClr val="tx1"/>
                          </a:solidFill>
                          <a:effectLst/>
                          <a:latin typeface="Calibri"/>
                        </a:rPr>
                        <a:t>Lack of social care to facilitate discharge of medically fit patients </a:t>
                      </a:r>
                    </a:p>
                  </a:txBody>
                  <a:tcPr marL="68580" marR="68580" marT="0" marB="0"/>
                </a:tc>
                <a:extLst>
                  <a:ext uri="{0D108BD9-81ED-4DB2-BD59-A6C34878D82A}">
                    <a16:rowId xmlns:a16="http://schemas.microsoft.com/office/drawing/2014/main" val="4153900680"/>
                  </a:ext>
                </a:extLst>
              </a:tr>
              <a:tr h="336760">
                <a:tc>
                  <a:txBody>
                    <a:bodyPr/>
                    <a:lstStyle/>
                    <a:p>
                      <a:r>
                        <a:rPr lang="en-GB" sz="1400" b="1">
                          <a:solidFill>
                            <a:schemeClr val="tx1"/>
                          </a:solidFill>
                        </a:rPr>
                        <a:t>Risk Register</a:t>
                      </a:r>
                    </a:p>
                  </a:txBody>
                  <a:tcPr>
                    <a:solidFill>
                      <a:schemeClr val="accent1">
                        <a:lumMod val="40000"/>
                        <a:lumOff val="60000"/>
                      </a:schemeClr>
                    </a:solidFill>
                  </a:tcPr>
                </a:tc>
                <a:extLst>
                  <a:ext uri="{0D108BD9-81ED-4DB2-BD59-A6C34878D82A}">
                    <a16:rowId xmlns:a16="http://schemas.microsoft.com/office/drawing/2014/main" val="1152525968"/>
                  </a:ext>
                </a:extLst>
              </a:tr>
              <a:tr h="280634">
                <a:tc>
                  <a:txBody>
                    <a:bodyPr/>
                    <a:lstStyle/>
                    <a:p>
                      <a:endParaRPr lang="en-GB" sz="1100" b="1">
                        <a:solidFill>
                          <a:schemeClr val="tx1"/>
                        </a:solidFill>
                      </a:endParaRPr>
                    </a:p>
                  </a:txBody>
                  <a:tcPr/>
                </a:tc>
                <a:extLst>
                  <a:ext uri="{0D108BD9-81ED-4DB2-BD59-A6C34878D82A}">
                    <a16:rowId xmlns:a16="http://schemas.microsoft.com/office/drawing/2014/main" val="1242730652"/>
                  </a:ext>
                </a:extLst>
              </a:tr>
              <a:tr h="336760">
                <a:tc>
                  <a:txBody>
                    <a:bodyPr/>
                    <a:lstStyle/>
                    <a:p>
                      <a:r>
                        <a:rPr lang="en-GB" sz="1400" b="1">
                          <a:solidFill>
                            <a:schemeClr val="tx1"/>
                          </a:solidFill>
                        </a:rPr>
                        <a:t>Key Points to Note</a:t>
                      </a:r>
                    </a:p>
                  </a:txBody>
                  <a:tcPr>
                    <a:solidFill>
                      <a:schemeClr val="accent1">
                        <a:lumMod val="40000"/>
                        <a:lumOff val="60000"/>
                      </a:schemeClr>
                    </a:solidFill>
                  </a:tcPr>
                </a:tc>
                <a:extLst>
                  <a:ext uri="{0D108BD9-81ED-4DB2-BD59-A6C34878D82A}">
                    <a16:rowId xmlns:a16="http://schemas.microsoft.com/office/drawing/2014/main" val="3023877703"/>
                  </a:ext>
                </a:extLst>
              </a:tr>
              <a:tr h="477079">
                <a:tc>
                  <a:txBody>
                    <a:bodyPr/>
                    <a:lstStyle/>
                    <a:p>
                      <a:pPr marL="0" marR="0" lvl="0" indent="0" algn="l" rtl="0" eaLnBrk="1" fontAlgn="auto" latinLnBrk="0" hangingPunct="1">
                        <a:lnSpc>
                          <a:spcPct val="100000"/>
                        </a:lnSpc>
                        <a:spcBef>
                          <a:spcPts val="0"/>
                        </a:spcBef>
                        <a:spcAft>
                          <a:spcPts val="0"/>
                        </a:spcAft>
                        <a:buClrTx/>
                        <a:buSzTx/>
                        <a:buFontTx/>
                        <a:buNone/>
                      </a:pPr>
                      <a:r>
                        <a:rPr lang="en-GB" sz="1100" i="0" kern="1200">
                          <a:solidFill>
                            <a:schemeClr val="tx1"/>
                          </a:solidFill>
                          <a:effectLst/>
                          <a:latin typeface="+mn-lt"/>
                          <a:ea typeface="+mn-ea"/>
                          <a:cs typeface="+mn-cs"/>
                        </a:rPr>
                        <a:t>Additional capacity impacting on Lead Nurses and Matrons having to work clinically 2 days per week.</a:t>
                      </a:r>
                    </a:p>
                  </a:txBody>
                  <a:tcPr/>
                </a:tc>
                <a:extLst>
                  <a:ext uri="{0D108BD9-81ED-4DB2-BD59-A6C34878D82A}">
                    <a16:rowId xmlns:a16="http://schemas.microsoft.com/office/drawing/2014/main" val="3658620738"/>
                  </a:ext>
                </a:extLst>
              </a:tr>
            </a:tbl>
          </a:graphicData>
        </a:graphic>
      </p:graphicFrame>
      <p:sp>
        <p:nvSpPr>
          <p:cNvPr id="8" name="TextBox 7">
            <a:extLst>
              <a:ext uri="{FF2B5EF4-FFF2-40B4-BE49-F238E27FC236}">
                <a16:creationId xmlns:a16="http://schemas.microsoft.com/office/drawing/2014/main" id="{8343B943-8AE7-59E8-773F-43919F5C0A89}"/>
              </a:ext>
            </a:extLst>
          </p:cNvPr>
          <p:cNvSpPr txBox="1"/>
          <p:nvPr/>
        </p:nvSpPr>
        <p:spPr>
          <a:xfrm>
            <a:off x="767540" y="1145218"/>
            <a:ext cx="500021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pPr algn="ctr"/>
            <a:r>
              <a:rPr lang="en-GB" sz="1200"/>
              <a:t>Performance</a:t>
            </a:r>
          </a:p>
        </p:txBody>
      </p:sp>
      <p:sp>
        <p:nvSpPr>
          <p:cNvPr id="9" name="TextBox 8">
            <a:extLst>
              <a:ext uri="{FF2B5EF4-FFF2-40B4-BE49-F238E27FC236}">
                <a16:creationId xmlns:a16="http://schemas.microsoft.com/office/drawing/2014/main" id="{73B5F479-A146-2A95-26FC-9E21F86AF785}"/>
              </a:ext>
            </a:extLst>
          </p:cNvPr>
          <p:cNvSpPr txBox="1"/>
          <p:nvPr/>
        </p:nvSpPr>
        <p:spPr>
          <a:xfrm>
            <a:off x="767539" y="1506855"/>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0" name="TextBox 9">
            <a:extLst>
              <a:ext uri="{FF2B5EF4-FFF2-40B4-BE49-F238E27FC236}">
                <a16:creationId xmlns:a16="http://schemas.microsoft.com/office/drawing/2014/main" id="{2FD988C5-FF2D-3CA8-306E-F20EF3DEF7FB}"/>
              </a:ext>
            </a:extLst>
          </p:cNvPr>
          <p:cNvSpPr txBox="1"/>
          <p:nvPr/>
        </p:nvSpPr>
        <p:spPr>
          <a:xfrm>
            <a:off x="767539" y="1850379"/>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1" name="TextBox 10">
            <a:extLst>
              <a:ext uri="{FF2B5EF4-FFF2-40B4-BE49-F238E27FC236}">
                <a16:creationId xmlns:a16="http://schemas.microsoft.com/office/drawing/2014/main" id="{BC9F9AC0-24EA-CF6D-B62F-FDEB6D7C51AC}"/>
              </a:ext>
            </a:extLst>
          </p:cNvPr>
          <p:cNvSpPr txBox="1"/>
          <p:nvPr/>
        </p:nvSpPr>
        <p:spPr>
          <a:xfrm>
            <a:off x="767539" y="2203823"/>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2" name="TextBox 11">
            <a:extLst>
              <a:ext uri="{FF2B5EF4-FFF2-40B4-BE49-F238E27FC236}">
                <a16:creationId xmlns:a16="http://schemas.microsoft.com/office/drawing/2014/main" id="{A5EB3848-4755-8FB9-B4EA-EBE765C4FE81}"/>
              </a:ext>
            </a:extLst>
          </p:cNvPr>
          <p:cNvSpPr txBox="1"/>
          <p:nvPr/>
        </p:nvSpPr>
        <p:spPr>
          <a:xfrm>
            <a:off x="2618599" y="1506855"/>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t>December 2024</a:t>
            </a:r>
            <a:endParaRPr lang="en-GB" sz="1200">
              <a:ea typeface="Calibri"/>
              <a:cs typeface="Calibri"/>
            </a:endParaRPr>
          </a:p>
        </p:txBody>
      </p:sp>
      <p:sp>
        <p:nvSpPr>
          <p:cNvPr id="13" name="TextBox 12">
            <a:extLst>
              <a:ext uri="{FF2B5EF4-FFF2-40B4-BE49-F238E27FC236}">
                <a16:creationId xmlns:a16="http://schemas.microsoft.com/office/drawing/2014/main" id="{D79B04EB-999A-51C6-5814-0455F7341249}"/>
              </a:ext>
            </a:extLst>
          </p:cNvPr>
          <p:cNvSpPr txBox="1"/>
          <p:nvPr/>
        </p:nvSpPr>
        <p:spPr>
          <a:xfrm>
            <a:off x="2643180" y="1850379"/>
            <a:ext cx="3124573"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A)    B)</a:t>
            </a:r>
          </a:p>
        </p:txBody>
      </p:sp>
      <p:sp>
        <p:nvSpPr>
          <p:cNvPr id="14" name="TextBox 13">
            <a:extLst>
              <a:ext uri="{FF2B5EF4-FFF2-40B4-BE49-F238E27FC236}">
                <a16:creationId xmlns:a16="http://schemas.microsoft.com/office/drawing/2014/main" id="{81D5ADF7-23FE-FE5D-F288-818D0A69AAA6}"/>
              </a:ext>
            </a:extLst>
          </p:cNvPr>
          <p:cNvSpPr txBox="1"/>
          <p:nvPr/>
        </p:nvSpPr>
        <p:spPr>
          <a:xfrm>
            <a:off x="2643180" y="2203823"/>
            <a:ext cx="3124573"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t>N/A</a:t>
            </a:r>
            <a:endParaRPr lang="en-GB" sz="1200">
              <a:ea typeface="Calibri"/>
              <a:cs typeface="Calibri"/>
            </a:endParaRPr>
          </a:p>
        </p:txBody>
      </p:sp>
      <p:pic>
        <p:nvPicPr>
          <p:cNvPr id="17" name="Picture 16">
            <a:extLst>
              <a:ext uri="{FF2B5EF4-FFF2-40B4-BE49-F238E27FC236}">
                <a16:creationId xmlns:a16="http://schemas.microsoft.com/office/drawing/2014/main" id="{86C82891-2791-EF51-D2A3-5277BF7732A1}"/>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pic>
        <p:nvPicPr>
          <p:cNvPr id="19" name="Picture 18" descr="A table with numbers and symbols&#10;&#10;Description automatically generated">
            <a:extLst>
              <a:ext uri="{FF2B5EF4-FFF2-40B4-BE49-F238E27FC236}">
                <a16:creationId xmlns:a16="http://schemas.microsoft.com/office/drawing/2014/main" id="{8FBB8029-5207-9EA1-BB4A-2AC85DB96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10" y="4517175"/>
            <a:ext cx="5641190" cy="1856193"/>
          </a:xfrm>
          <a:prstGeom prst="rect">
            <a:avLst/>
          </a:prstGeom>
          <a:ln w="12700">
            <a:solidFill>
              <a:srgbClr val="023F84"/>
            </a:solidFill>
          </a:ln>
        </p:spPr>
      </p:pic>
      <p:pic>
        <p:nvPicPr>
          <p:cNvPr id="21" name="Picture 20" descr="A graph of a number of people&#10;&#10;Description automatically generated with medium confidence">
            <a:extLst>
              <a:ext uri="{FF2B5EF4-FFF2-40B4-BE49-F238E27FC236}">
                <a16:creationId xmlns:a16="http://schemas.microsoft.com/office/drawing/2014/main" id="{136AA095-3B31-53CA-1B8C-943D3C5B6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4" y="2586650"/>
            <a:ext cx="4398262" cy="1908187"/>
          </a:xfrm>
          <a:prstGeom prst="rect">
            <a:avLst/>
          </a:prstGeom>
          <a:ln w="12700">
            <a:solidFill>
              <a:srgbClr val="023F84"/>
            </a:solidFill>
          </a:ln>
        </p:spPr>
      </p:pic>
      <p:sp>
        <p:nvSpPr>
          <p:cNvPr id="24" name="TextBox 23">
            <a:extLst>
              <a:ext uri="{FF2B5EF4-FFF2-40B4-BE49-F238E27FC236}">
                <a16:creationId xmlns:a16="http://schemas.microsoft.com/office/drawing/2014/main" id="{5BAC370B-5347-AA40-757F-9FEA3D6D84C0}"/>
              </a:ext>
            </a:extLst>
          </p:cNvPr>
          <p:cNvSpPr txBox="1"/>
          <p:nvPr/>
        </p:nvSpPr>
        <p:spPr>
          <a:xfrm>
            <a:off x="942743" y="2665700"/>
            <a:ext cx="266420" cy="253916"/>
          </a:xfrm>
          <a:prstGeom prst="rect">
            <a:avLst/>
          </a:prstGeom>
          <a:noFill/>
          <a:ln w="19050">
            <a:solidFill>
              <a:schemeClr val="accent1"/>
            </a:solidFill>
          </a:ln>
        </p:spPr>
        <p:txBody>
          <a:bodyPr wrap="none" rtlCol="0">
            <a:spAutoFit/>
          </a:bodyPr>
          <a:lstStyle/>
          <a:p>
            <a:r>
              <a:rPr lang="en-GB" sz="1050" b="1"/>
              <a:t>A</a:t>
            </a:r>
          </a:p>
        </p:txBody>
      </p:sp>
      <p:sp>
        <p:nvSpPr>
          <p:cNvPr id="27" name="TextBox 26">
            <a:extLst>
              <a:ext uri="{FF2B5EF4-FFF2-40B4-BE49-F238E27FC236}">
                <a16:creationId xmlns:a16="http://schemas.microsoft.com/office/drawing/2014/main" id="{29FC41CF-25BD-E2E3-5B36-F82B46846F29}"/>
              </a:ext>
            </a:extLst>
          </p:cNvPr>
          <p:cNvSpPr txBox="1"/>
          <p:nvPr/>
        </p:nvSpPr>
        <p:spPr>
          <a:xfrm>
            <a:off x="4711690" y="3866997"/>
            <a:ext cx="1357446" cy="577081"/>
          </a:xfrm>
          <a:prstGeom prst="rect">
            <a:avLst/>
          </a:prstGeom>
          <a:noFill/>
          <a:ln w="19050">
            <a:solidFill>
              <a:schemeClr val="accent1"/>
            </a:solidFill>
          </a:ln>
        </p:spPr>
        <p:txBody>
          <a:bodyPr wrap="square" rtlCol="0">
            <a:spAutoFit/>
          </a:bodyPr>
          <a:lstStyle/>
          <a:p>
            <a:pPr algn="ctr"/>
            <a:r>
              <a:rPr lang="en-GB" sz="1050" b="1"/>
              <a:t>B – Top 10 depts. using Bank &amp; Agency, Dec 2024</a:t>
            </a:r>
          </a:p>
        </p:txBody>
      </p:sp>
      <p:sp>
        <p:nvSpPr>
          <p:cNvPr id="22" name="TextBox 21">
            <a:extLst>
              <a:ext uri="{FF2B5EF4-FFF2-40B4-BE49-F238E27FC236}">
                <a16:creationId xmlns:a16="http://schemas.microsoft.com/office/drawing/2014/main" id="{99CF819F-0457-3A49-E96A-6B9FCE79410D}"/>
              </a:ext>
            </a:extLst>
          </p:cNvPr>
          <p:cNvSpPr txBox="1"/>
          <p:nvPr/>
        </p:nvSpPr>
        <p:spPr>
          <a:xfrm>
            <a:off x="4738554" y="2619218"/>
            <a:ext cx="1330582" cy="253916"/>
          </a:xfrm>
          <a:prstGeom prst="rect">
            <a:avLst/>
          </a:prstGeom>
          <a:noFill/>
          <a:ln w="19050">
            <a:solidFill>
              <a:schemeClr val="accent1"/>
            </a:solidFill>
          </a:ln>
        </p:spPr>
        <p:txBody>
          <a:bodyPr wrap="square" rtlCol="0">
            <a:spAutoFit/>
          </a:bodyPr>
          <a:lstStyle/>
          <a:p>
            <a:pPr algn="ctr"/>
            <a:r>
              <a:rPr lang="en-GB" sz="1050" b="1"/>
              <a:t>A - Bank Usage</a:t>
            </a:r>
          </a:p>
        </p:txBody>
      </p:sp>
    </p:spTree>
    <p:extLst>
      <p:ext uri="{BB962C8B-B14F-4D97-AF65-F5344CB8AC3E}">
        <p14:creationId xmlns:p14="http://schemas.microsoft.com/office/powerpoint/2010/main" val="24061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CE304-2C3B-2851-060E-5F0F3DBE5F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E6DAC1-ECC1-8EF3-8425-B3D568CDC894}"/>
              </a:ext>
            </a:extLst>
          </p:cNvPr>
          <p:cNvSpPr>
            <a:spLocks noGrp="1"/>
          </p:cNvSpPr>
          <p:nvPr>
            <p:ph type="sldNum" sz="quarter" idx="12"/>
          </p:nvPr>
        </p:nvSpPr>
        <p:spPr/>
        <p:txBody>
          <a:bodyPr/>
          <a:lstStyle/>
          <a:p>
            <a:fld id="{C3EF42B0-13E1-47FA-A6EB-F204AA9B6E3D}" type="slidenum">
              <a:rPr lang="en-GB" smtClean="0"/>
              <a:pPr/>
              <a:t>4</a:t>
            </a:fld>
            <a:endParaRPr lang="en-GB"/>
          </a:p>
        </p:txBody>
      </p:sp>
      <p:sp>
        <p:nvSpPr>
          <p:cNvPr id="3" name="Title 1">
            <a:extLst>
              <a:ext uri="{FF2B5EF4-FFF2-40B4-BE49-F238E27FC236}">
                <a16:creationId xmlns:a16="http://schemas.microsoft.com/office/drawing/2014/main" id="{0FB2FE5C-0638-2010-666D-3EBAB3356B08}"/>
              </a:ext>
            </a:extLst>
          </p:cNvPr>
          <p:cNvSpPr txBox="1">
            <a:spLocks/>
          </p:cNvSpPr>
          <p:nvPr/>
        </p:nvSpPr>
        <p:spPr>
          <a:xfrm>
            <a:off x="364036" y="85324"/>
            <a:ext cx="11951171" cy="376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solidFill>
              </a:rPr>
              <a:t>Safer Staffing – Dashboard January 2025</a:t>
            </a:r>
          </a:p>
        </p:txBody>
      </p:sp>
      <p:sp>
        <p:nvSpPr>
          <p:cNvPr id="12" name="TextBox 11">
            <a:extLst>
              <a:ext uri="{FF2B5EF4-FFF2-40B4-BE49-F238E27FC236}">
                <a16:creationId xmlns:a16="http://schemas.microsoft.com/office/drawing/2014/main" id="{7E04CBFC-67AC-94B5-98F1-6D524C0633AB}"/>
              </a:ext>
            </a:extLst>
          </p:cNvPr>
          <p:cNvSpPr txBox="1"/>
          <p:nvPr/>
        </p:nvSpPr>
        <p:spPr>
          <a:xfrm>
            <a:off x="2436794" y="841251"/>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January 2025</a:t>
            </a:r>
          </a:p>
        </p:txBody>
      </p:sp>
      <p:pic>
        <p:nvPicPr>
          <p:cNvPr id="17" name="Picture 16">
            <a:extLst>
              <a:ext uri="{FF2B5EF4-FFF2-40B4-BE49-F238E27FC236}">
                <a16:creationId xmlns:a16="http://schemas.microsoft.com/office/drawing/2014/main" id="{3A7D7A62-4A0A-5041-EE42-69C81A748660}"/>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18" name="TextBox 17">
            <a:extLst>
              <a:ext uri="{FF2B5EF4-FFF2-40B4-BE49-F238E27FC236}">
                <a16:creationId xmlns:a16="http://schemas.microsoft.com/office/drawing/2014/main" id="{A9FA60F8-87E0-DD10-24C0-24901047108D}"/>
              </a:ext>
            </a:extLst>
          </p:cNvPr>
          <p:cNvSpPr txBox="1"/>
          <p:nvPr/>
        </p:nvSpPr>
        <p:spPr>
          <a:xfrm>
            <a:off x="585216" y="841251"/>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pic>
        <p:nvPicPr>
          <p:cNvPr id="4" name="Picture 3">
            <a:extLst>
              <a:ext uri="{FF2B5EF4-FFF2-40B4-BE49-F238E27FC236}">
                <a16:creationId xmlns:a16="http://schemas.microsoft.com/office/drawing/2014/main" id="{01F621FA-9D15-DEA5-2E00-4AF479970E3D}"/>
              </a:ext>
            </a:extLst>
          </p:cNvPr>
          <p:cNvPicPr>
            <a:picLocks noChangeAspect="1"/>
          </p:cNvPicPr>
          <p:nvPr/>
        </p:nvPicPr>
        <p:blipFill>
          <a:blip r:embed="rId3"/>
          <a:stretch>
            <a:fillRect/>
          </a:stretch>
        </p:blipFill>
        <p:spPr>
          <a:xfrm>
            <a:off x="585216" y="1210258"/>
            <a:ext cx="11508813" cy="5103455"/>
          </a:xfrm>
          <a:prstGeom prst="rect">
            <a:avLst/>
          </a:prstGeom>
          <a:ln w="12700">
            <a:solidFill>
              <a:srgbClr val="023F84"/>
            </a:solidFill>
          </a:ln>
        </p:spPr>
      </p:pic>
    </p:spTree>
    <p:extLst>
      <p:ext uri="{BB962C8B-B14F-4D97-AF65-F5344CB8AC3E}">
        <p14:creationId xmlns:p14="http://schemas.microsoft.com/office/powerpoint/2010/main" val="268014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342B-EE1A-FC5E-E4BF-A7BB038E37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D7DA7-D85C-0B1A-54A7-615A54B056C2}"/>
              </a:ext>
            </a:extLst>
          </p:cNvPr>
          <p:cNvSpPr>
            <a:spLocks noGrp="1"/>
          </p:cNvSpPr>
          <p:nvPr>
            <p:ph type="sldNum" sz="quarter" idx="12"/>
          </p:nvPr>
        </p:nvSpPr>
        <p:spPr/>
        <p:txBody>
          <a:bodyPr/>
          <a:lstStyle/>
          <a:p>
            <a:fld id="{C3EF42B0-13E1-47FA-A6EB-F204AA9B6E3D}" type="slidenum">
              <a:rPr lang="en-GB" smtClean="0"/>
              <a:pPr/>
              <a:t>5</a:t>
            </a:fld>
            <a:endParaRPr lang="en-GB"/>
          </a:p>
        </p:txBody>
      </p:sp>
      <p:sp>
        <p:nvSpPr>
          <p:cNvPr id="3" name="Title 1">
            <a:extLst>
              <a:ext uri="{FF2B5EF4-FFF2-40B4-BE49-F238E27FC236}">
                <a16:creationId xmlns:a16="http://schemas.microsoft.com/office/drawing/2014/main" id="{BF227F27-6A4A-030F-080C-554059593F44}"/>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rPr>
              <a:t>Safer Staffing</a:t>
            </a:r>
          </a:p>
        </p:txBody>
      </p:sp>
      <p:graphicFrame>
        <p:nvGraphicFramePr>
          <p:cNvPr id="4" name="Table 22">
            <a:extLst>
              <a:ext uri="{FF2B5EF4-FFF2-40B4-BE49-F238E27FC236}">
                <a16:creationId xmlns:a16="http://schemas.microsoft.com/office/drawing/2014/main" id="{A2D2915E-712B-D7C9-60AD-FE4BC8466395}"/>
              </a:ext>
            </a:extLst>
          </p:cNvPr>
          <p:cNvGraphicFramePr>
            <a:graphicFrameLocks noGrp="1"/>
          </p:cNvGraphicFramePr>
          <p:nvPr/>
        </p:nvGraphicFramePr>
        <p:xfrm>
          <a:off x="164858" y="1068141"/>
          <a:ext cx="5979962" cy="5305227"/>
        </p:xfrm>
        <a:graphic>
          <a:graphicData uri="http://schemas.openxmlformats.org/drawingml/2006/table">
            <a:tbl>
              <a:tblPr firstRow="1" bandRow="1">
                <a:tableStyleId>{5940675A-B579-460E-94D1-54222C63F5DA}</a:tableStyleId>
              </a:tblPr>
              <a:tblGrid>
                <a:gridCol w="5979962">
                  <a:extLst>
                    <a:ext uri="{9D8B030D-6E8A-4147-A177-3AD203B41FA5}">
                      <a16:colId xmlns:a16="http://schemas.microsoft.com/office/drawing/2014/main" val="3672158373"/>
                    </a:ext>
                  </a:extLst>
                </a:gridCol>
              </a:tblGrid>
              <a:tr h="1502787">
                <a:tc>
                  <a:txBody>
                    <a:bodyPr/>
                    <a:lstStyle/>
                    <a:p>
                      <a:endParaRPr lang="en-GB"/>
                    </a:p>
                    <a:p>
                      <a:endParaRPr lang="en-GB"/>
                    </a:p>
                    <a:p>
                      <a:endParaRPr lang="en-GB"/>
                    </a:p>
                    <a:p>
                      <a:endParaRPr lang="en-GB"/>
                    </a:p>
                    <a:p>
                      <a:endParaRPr lang="en-GB"/>
                    </a:p>
                  </a:txBody>
                  <a:tcPr/>
                </a:tc>
                <a:extLst>
                  <a:ext uri="{0D108BD9-81ED-4DB2-BD59-A6C34878D82A}">
                    <a16:rowId xmlns:a16="http://schemas.microsoft.com/office/drawing/2014/main" val="3888819796"/>
                  </a:ext>
                </a:extLst>
              </a:tr>
              <a:tr h="3802440">
                <a:tc>
                  <a:txBody>
                    <a:bodyPr/>
                    <a:lstStyle/>
                    <a:p>
                      <a:endParaRPr lang="en-GB"/>
                    </a:p>
                  </a:txBody>
                  <a:tcPr/>
                </a:tc>
                <a:extLst>
                  <a:ext uri="{0D108BD9-81ED-4DB2-BD59-A6C34878D82A}">
                    <a16:rowId xmlns:a16="http://schemas.microsoft.com/office/drawing/2014/main" val="221833700"/>
                  </a:ext>
                </a:extLst>
              </a:tr>
            </a:tbl>
          </a:graphicData>
        </a:graphic>
      </p:graphicFrame>
      <p:sp>
        <p:nvSpPr>
          <p:cNvPr id="5" name="TextBox 4">
            <a:extLst>
              <a:ext uri="{FF2B5EF4-FFF2-40B4-BE49-F238E27FC236}">
                <a16:creationId xmlns:a16="http://schemas.microsoft.com/office/drawing/2014/main" id="{2E03D6D5-BCAD-460F-6548-ABF910850049}"/>
              </a:ext>
            </a:extLst>
          </p:cNvPr>
          <p:cNvSpPr txBox="1"/>
          <p:nvPr/>
        </p:nvSpPr>
        <p:spPr>
          <a:xfrm>
            <a:off x="166889" y="621968"/>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6" name="TextBox 5">
            <a:extLst>
              <a:ext uri="{FF2B5EF4-FFF2-40B4-BE49-F238E27FC236}">
                <a16:creationId xmlns:a16="http://schemas.microsoft.com/office/drawing/2014/main" id="{061753A3-3B5B-344F-9970-A46FE3CE46D0}"/>
              </a:ext>
            </a:extLst>
          </p:cNvPr>
          <p:cNvSpPr txBox="1"/>
          <p:nvPr/>
        </p:nvSpPr>
        <p:spPr>
          <a:xfrm>
            <a:off x="1804113" y="621968"/>
            <a:ext cx="1023946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US" sz="1400"/>
          </a:p>
        </p:txBody>
      </p:sp>
      <p:graphicFrame>
        <p:nvGraphicFramePr>
          <p:cNvPr id="7" name="Table 21">
            <a:extLst>
              <a:ext uri="{FF2B5EF4-FFF2-40B4-BE49-F238E27FC236}">
                <a16:creationId xmlns:a16="http://schemas.microsoft.com/office/drawing/2014/main" id="{27045CB1-750F-C6D5-36C9-85E9795E18BE}"/>
              </a:ext>
            </a:extLst>
          </p:cNvPr>
          <p:cNvGraphicFramePr>
            <a:graphicFrameLocks noGrp="1"/>
          </p:cNvGraphicFramePr>
          <p:nvPr/>
        </p:nvGraphicFramePr>
        <p:xfrm>
          <a:off x="6146851" y="1065309"/>
          <a:ext cx="5896731" cy="5304791"/>
        </p:xfrm>
        <a:graphic>
          <a:graphicData uri="http://schemas.openxmlformats.org/drawingml/2006/table">
            <a:tbl>
              <a:tblPr bandCol="1">
                <a:tableStyleId>{5940675A-B579-460E-94D1-54222C63F5DA}</a:tableStyleId>
              </a:tblPr>
              <a:tblGrid>
                <a:gridCol w="5896731">
                  <a:extLst>
                    <a:ext uri="{9D8B030D-6E8A-4147-A177-3AD203B41FA5}">
                      <a16:colId xmlns:a16="http://schemas.microsoft.com/office/drawing/2014/main" val="347459449"/>
                    </a:ext>
                  </a:extLst>
                </a:gridCol>
              </a:tblGrid>
              <a:tr h="395143">
                <a:tc>
                  <a:txBody>
                    <a:bodyPr/>
                    <a:lstStyle/>
                    <a:p>
                      <a:r>
                        <a:rPr lang="en-GB" sz="1400" b="1">
                          <a:solidFill>
                            <a:schemeClr val="tx1"/>
                          </a:solidFill>
                        </a:rPr>
                        <a:t>What are the charts showing us</a:t>
                      </a:r>
                    </a:p>
                  </a:txBody>
                  <a:tcPr>
                    <a:solidFill>
                      <a:schemeClr val="accent1">
                        <a:lumMod val="40000"/>
                        <a:lumOff val="60000"/>
                      </a:schemeClr>
                    </a:solidFill>
                  </a:tcPr>
                </a:tc>
                <a:extLst>
                  <a:ext uri="{0D108BD9-81ED-4DB2-BD59-A6C34878D82A}">
                    <a16:rowId xmlns:a16="http://schemas.microsoft.com/office/drawing/2014/main" val="729472498"/>
                  </a:ext>
                </a:extLst>
              </a:tr>
              <a:tr h="632229">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50" kern="1200" noProof="0">
                          <a:solidFill>
                            <a:schemeClr val="tx1"/>
                          </a:solidFill>
                          <a:effectLst/>
                          <a:latin typeface="+mn-lt"/>
                          <a:ea typeface="+mn-ea"/>
                          <a:cs typeface="+mn-cs"/>
                        </a:rPr>
                        <a:t>Safe staffing % and CHPPD both up marginally in Jan25 compared to Dec 24.</a:t>
                      </a:r>
                      <a:endParaRPr lang="en-GB" sz="850" kern="1200">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850" kern="1200" noProof="0">
                          <a:solidFill>
                            <a:schemeClr val="tx1"/>
                          </a:solidFill>
                          <a:effectLst/>
                          <a:latin typeface="+mn-lt"/>
                          <a:ea typeface="+mn-ea"/>
                          <a:cs typeface="+mn-cs"/>
                        </a:rPr>
                        <a:t>Chart A - note increase in bank costs for registered nursing and support workers back to usual levels in Jan25. </a:t>
                      </a:r>
                    </a:p>
                    <a:p>
                      <a:pPr marL="171450" marR="0" lvl="0" indent="-171450" algn="l">
                        <a:lnSpc>
                          <a:spcPct val="100000"/>
                        </a:lnSpc>
                        <a:spcBef>
                          <a:spcPts val="0"/>
                        </a:spcBef>
                        <a:spcAft>
                          <a:spcPts val="0"/>
                        </a:spcAft>
                        <a:buClrTx/>
                        <a:buSzTx/>
                        <a:buFont typeface="Arial" panose="020B0604020202020204" pitchFamily="34" charset="0"/>
                        <a:buChar char="•"/>
                      </a:pPr>
                      <a:r>
                        <a:rPr lang="en-GB" sz="850" kern="1200" noProof="0">
                          <a:solidFill>
                            <a:schemeClr val="tx1"/>
                          </a:solidFill>
                          <a:effectLst/>
                          <a:latin typeface="+mn-lt"/>
                          <a:ea typeface="+mn-ea"/>
                          <a:cs typeface="+mn-cs"/>
                        </a:rPr>
                        <a:t>Table B - Note Agency expenditure below relates to prior period usage (Oct22 on B4). There remains no nursing agency being used in recent months</a:t>
                      </a:r>
                    </a:p>
                  </a:txBody>
                  <a:tcPr/>
                </a:tc>
                <a:extLst>
                  <a:ext uri="{0D108BD9-81ED-4DB2-BD59-A6C34878D82A}">
                    <a16:rowId xmlns:a16="http://schemas.microsoft.com/office/drawing/2014/main" val="1319055502"/>
                  </a:ext>
                </a:extLst>
              </a:tr>
              <a:tr h="395143">
                <a:tc>
                  <a:txBody>
                    <a:bodyPr/>
                    <a:lstStyle/>
                    <a:p>
                      <a:r>
                        <a:rPr lang="en-GB" sz="1400" b="1">
                          <a:solidFill>
                            <a:schemeClr val="tx1"/>
                          </a:solidFill>
                        </a:rPr>
                        <a:t>Areas Impacting on Compliance</a:t>
                      </a:r>
                    </a:p>
                  </a:txBody>
                  <a:tcPr>
                    <a:solidFill>
                      <a:schemeClr val="accent1">
                        <a:lumMod val="40000"/>
                        <a:lumOff val="60000"/>
                      </a:schemeClr>
                    </a:solidFill>
                  </a:tcPr>
                </a:tc>
                <a:extLst>
                  <a:ext uri="{0D108BD9-81ED-4DB2-BD59-A6C34878D82A}">
                    <a16:rowId xmlns:a16="http://schemas.microsoft.com/office/drawing/2014/main" val="1767411667"/>
                  </a:ext>
                </a:extLst>
              </a:tr>
              <a:tr h="395143">
                <a:tc>
                  <a:txBody>
                    <a:bodyPr/>
                    <a:lstStyle/>
                    <a:p>
                      <a:pPr marL="0" marR="0" lvl="0" indent="0" algn="l" rtl="0">
                        <a:lnSpc>
                          <a:spcPct val="100000"/>
                        </a:lnSpc>
                        <a:spcBef>
                          <a:spcPts val="0"/>
                        </a:spcBef>
                        <a:spcAft>
                          <a:spcPts val="0"/>
                        </a:spcAft>
                        <a:buClrTx/>
                        <a:buSzTx/>
                        <a:buFontTx/>
                        <a:buNone/>
                      </a:pPr>
                      <a:r>
                        <a:rPr lang="en-GB" sz="850" kern="1200">
                          <a:solidFill>
                            <a:schemeClr val="tx1"/>
                          </a:solidFill>
                          <a:effectLst/>
                          <a:latin typeface="+mn-lt"/>
                          <a:ea typeface="+mn-ea"/>
                          <a:cs typeface="+mn-cs"/>
                        </a:rPr>
                        <a:t>Unfunded additional capacity in discharge lounge (fully bedded), super surge (26 beds), AMU 1&amp;2 10 additional beds. </a:t>
                      </a:r>
                    </a:p>
                    <a:p>
                      <a:pPr marL="0" marR="0" lvl="0" indent="0" algn="l">
                        <a:lnSpc>
                          <a:spcPct val="100000"/>
                        </a:lnSpc>
                        <a:spcBef>
                          <a:spcPts val="0"/>
                        </a:spcBef>
                        <a:spcAft>
                          <a:spcPts val="0"/>
                        </a:spcAft>
                        <a:buClrTx/>
                        <a:buSzTx/>
                        <a:buFontTx/>
                        <a:buNone/>
                      </a:pPr>
                      <a:r>
                        <a:rPr lang="en-GB" sz="850" kern="1200">
                          <a:solidFill>
                            <a:schemeClr val="tx1"/>
                          </a:solidFill>
                          <a:effectLst/>
                          <a:latin typeface="+mn-lt"/>
                          <a:ea typeface="+mn-ea"/>
                          <a:cs typeface="+mn-cs"/>
                        </a:rPr>
                        <a:t>In response to 45-minute ambulance handover, 4 additional beds open in ED Imaging.</a:t>
                      </a:r>
                    </a:p>
                  </a:txBody>
                  <a:tcPr/>
                </a:tc>
                <a:extLst>
                  <a:ext uri="{0D108BD9-81ED-4DB2-BD59-A6C34878D82A}">
                    <a16:rowId xmlns:a16="http://schemas.microsoft.com/office/drawing/2014/main" val="54519113"/>
                  </a:ext>
                </a:extLst>
              </a:tr>
              <a:tr h="395143">
                <a:tc>
                  <a:txBody>
                    <a:bodyPr/>
                    <a:lstStyle/>
                    <a:p>
                      <a:r>
                        <a:rPr lang="en-GB" sz="1400" b="1">
                          <a:solidFill>
                            <a:schemeClr val="tx1"/>
                          </a:solidFill>
                        </a:rPr>
                        <a:t>Mitigations / Timescales / Blockers</a:t>
                      </a:r>
                    </a:p>
                  </a:txBody>
                  <a:tcPr>
                    <a:solidFill>
                      <a:schemeClr val="accent1">
                        <a:lumMod val="40000"/>
                        <a:lumOff val="60000"/>
                      </a:schemeClr>
                    </a:solidFill>
                  </a:tcPr>
                </a:tc>
                <a:extLst>
                  <a:ext uri="{0D108BD9-81ED-4DB2-BD59-A6C34878D82A}">
                    <a16:rowId xmlns:a16="http://schemas.microsoft.com/office/drawing/2014/main" val="953919400"/>
                  </a:ext>
                </a:extLst>
              </a:tr>
              <a:tr h="563079">
                <a:tc>
                  <a:txBody>
                    <a:bodyPr/>
                    <a:lstStyle/>
                    <a:p>
                      <a:r>
                        <a:rPr lang="en-GB" sz="850" b="0" i="0" u="none" strike="noStrike" kern="1200" noProof="0">
                          <a:solidFill>
                            <a:schemeClr val="tx1"/>
                          </a:solidFill>
                          <a:effectLst/>
                          <a:latin typeface="Calibri"/>
                        </a:rPr>
                        <a:t>Aim to close additional beds by March 2025.</a:t>
                      </a:r>
                    </a:p>
                    <a:p>
                      <a:pPr lvl="0">
                        <a:buNone/>
                      </a:pPr>
                      <a:r>
                        <a:rPr lang="en-GB" sz="850" b="0" i="0" u="none" strike="noStrike" kern="1200" noProof="0">
                          <a:solidFill>
                            <a:schemeClr val="tx1"/>
                          </a:solidFill>
                          <a:effectLst/>
                          <a:latin typeface="Calibri"/>
                        </a:rPr>
                        <a:t>Trust wide rota to assist with staffing these areas.</a:t>
                      </a:r>
                    </a:p>
                    <a:p>
                      <a:pPr lvl="0">
                        <a:buNone/>
                      </a:pPr>
                      <a:r>
                        <a:rPr lang="en-GB" sz="850" b="0" i="0" u="none" strike="noStrike" kern="1200" noProof="0">
                          <a:solidFill>
                            <a:schemeClr val="tx1"/>
                          </a:solidFill>
                          <a:effectLst/>
                          <a:latin typeface="Calibri"/>
                        </a:rPr>
                        <a:t>Lack of social care to facilitate discharge of medically fit patients </a:t>
                      </a:r>
                    </a:p>
                    <a:p>
                      <a:pPr lvl="0">
                        <a:buNone/>
                      </a:pPr>
                      <a:r>
                        <a:rPr lang="en-GB" sz="850" b="0" i="0" u="none" strike="noStrike" kern="1200" noProof="0">
                          <a:solidFill>
                            <a:schemeClr val="tx1"/>
                          </a:solidFill>
                          <a:effectLst/>
                          <a:latin typeface="Calibri"/>
                        </a:rPr>
                        <a:t>7-day census for a focus around discharge </a:t>
                      </a:r>
                    </a:p>
                  </a:txBody>
                  <a:tcPr marL="68580" marR="68580" marT="0" marB="0"/>
                </a:tc>
                <a:extLst>
                  <a:ext uri="{0D108BD9-81ED-4DB2-BD59-A6C34878D82A}">
                    <a16:rowId xmlns:a16="http://schemas.microsoft.com/office/drawing/2014/main" val="4153900680"/>
                  </a:ext>
                </a:extLst>
              </a:tr>
              <a:tr h="395143">
                <a:tc>
                  <a:txBody>
                    <a:bodyPr/>
                    <a:lstStyle/>
                    <a:p>
                      <a:r>
                        <a:rPr lang="en-GB" sz="1400" b="1">
                          <a:solidFill>
                            <a:schemeClr val="tx1"/>
                          </a:solidFill>
                        </a:rPr>
                        <a:t>Risk Register</a:t>
                      </a:r>
                    </a:p>
                  </a:txBody>
                  <a:tcPr>
                    <a:solidFill>
                      <a:schemeClr val="accent1">
                        <a:lumMod val="40000"/>
                        <a:lumOff val="60000"/>
                      </a:schemeClr>
                    </a:solidFill>
                  </a:tcPr>
                </a:tc>
                <a:extLst>
                  <a:ext uri="{0D108BD9-81ED-4DB2-BD59-A6C34878D82A}">
                    <a16:rowId xmlns:a16="http://schemas.microsoft.com/office/drawing/2014/main" val="1152525968"/>
                  </a:ext>
                </a:extLst>
              </a:tr>
              <a:tr h="266721">
                <a:tc>
                  <a:txBody>
                    <a:bodyPr/>
                    <a:lstStyle/>
                    <a:p>
                      <a:endParaRPr lang="en-GB" sz="1100" b="1">
                        <a:solidFill>
                          <a:schemeClr val="tx1"/>
                        </a:solidFill>
                      </a:endParaRPr>
                    </a:p>
                  </a:txBody>
                  <a:tcPr/>
                </a:tc>
                <a:extLst>
                  <a:ext uri="{0D108BD9-81ED-4DB2-BD59-A6C34878D82A}">
                    <a16:rowId xmlns:a16="http://schemas.microsoft.com/office/drawing/2014/main" val="1242730652"/>
                  </a:ext>
                </a:extLst>
              </a:tr>
              <a:tr h="395143">
                <a:tc>
                  <a:txBody>
                    <a:bodyPr/>
                    <a:lstStyle/>
                    <a:p>
                      <a:r>
                        <a:rPr lang="en-GB" sz="1400" b="1">
                          <a:solidFill>
                            <a:schemeClr val="tx1"/>
                          </a:solidFill>
                        </a:rPr>
                        <a:t>Key Points to Note</a:t>
                      </a:r>
                    </a:p>
                  </a:txBody>
                  <a:tcPr>
                    <a:solidFill>
                      <a:schemeClr val="accent1">
                        <a:lumMod val="40000"/>
                        <a:lumOff val="60000"/>
                      </a:schemeClr>
                    </a:solidFill>
                  </a:tcPr>
                </a:tc>
                <a:extLst>
                  <a:ext uri="{0D108BD9-81ED-4DB2-BD59-A6C34878D82A}">
                    <a16:rowId xmlns:a16="http://schemas.microsoft.com/office/drawing/2014/main" val="3023877703"/>
                  </a:ext>
                </a:extLst>
              </a:tr>
              <a:tr h="1471904">
                <a:tc>
                  <a:txBody>
                    <a:bodyPr/>
                    <a:lstStyle/>
                    <a:p>
                      <a:pPr marL="171450" marR="0" lvl="0" indent="-171450" algn="l" rtl="0" eaLnBrk="1" fontAlgn="auto" latinLnBrk="0" hangingPunct="1">
                        <a:lnSpc>
                          <a:spcPct val="100000"/>
                        </a:lnSpc>
                        <a:spcBef>
                          <a:spcPts val="0"/>
                        </a:spcBef>
                        <a:spcAft>
                          <a:spcPts val="0"/>
                        </a:spcAft>
                        <a:buClrTx/>
                        <a:buSzTx/>
                        <a:buFont typeface="Arial"/>
                        <a:buChar char="•"/>
                      </a:pPr>
                      <a:r>
                        <a:rPr lang="en-GB" sz="900" i="0" kern="1200">
                          <a:solidFill>
                            <a:schemeClr val="tx1"/>
                          </a:solidFill>
                          <a:effectLst/>
                          <a:latin typeface="+mn-lt"/>
                          <a:ea typeface="+mn-ea"/>
                          <a:cs typeface="+mn-cs"/>
                        </a:rPr>
                        <a:t>Additional capacity impacting on Lead Nurses and Matrons having to work clinically 2 days per week.</a:t>
                      </a:r>
                    </a:p>
                    <a:p>
                      <a:pPr marL="171450" marR="0" lvl="0" indent="-171450" algn="l" rtl="0" eaLnBrk="1" fontAlgn="auto" latinLnBrk="0" hangingPunct="1">
                        <a:lnSpc>
                          <a:spcPct val="100000"/>
                        </a:lnSpc>
                        <a:spcBef>
                          <a:spcPts val="0"/>
                        </a:spcBef>
                        <a:spcAft>
                          <a:spcPts val="0"/>
                        </a:spcAft>
                        <a:buClrTx/>
                        <a:buSzTx/>
                        <a:buFont typeface="Arial"/>
                        <a:buChar char="•"/>
                      </a:pPr>
                      <a:r>
                        <a:rPr lang="en-GB" sz="900" i="0" kern="1200">
                          <a:solidFill>
                            <a:schemeClr val="tx1"/>
                          </a:solidFill>
                          <a:effectLst/>
                          <a:latin typeface="+mn-lt"/>
                          <a:ea typeface="+mn-ea"/>
                          <a:cs typeface="+mn-cs"/>
                        </a:rPr>
                        <a:t>Temporary Escalation SOP (TES) has been approved at Q&amp;S Group.</a:t>
                      </a:r>
                    </a:p>
                    <a:p>
                      <a:pPr marL="171450" marR="0" lvl="0" indent="-171450" algn="l">
                        <a:lnSpc>
                          <a:spcPct val="100000"/>
                        </a:lnSpc>
                        <a:spcBef>
                          <a:spcPts val="0"/>
                        </a:spcBef>
                        <a:spcAft>
                          <a:spcPts val="0"/>
                        </a:spcAft>
                        <a:buClrTx/>
                        <a:buSzTx/>
                        <a:buFont typeface="Arial"/>
                        <a:buChar char="•"/>
                      </a:pPr>
                      <a:r>
                        <a:rPr lang="en-GB" sz="900" i="0" kern="1200">
                          <a:solidFill>
                            <a:schemeClr val="tx1"/>
                          </a:solidFill>
                          <a:effectLst/>
                          <a:latin typeface="+mn-lt"/>
                          <a:ea typeface="+mn-ea"/>
                          <a:cs typeface="+mn-cs"/>
                        </a:rPr>
                        <a:t>Working with the divisions to review the impact of red flags generated on the safer care tool, to patient care and staffing numbers</a:t>
                      </a:r>
                    </a:p>
                    <a:p>
                      <a:pPr marL="171450" marR="0" lvl="0" indent="-171450" algn="l">
                        <a:lnSpc>
                          <a:spcPct val="100000"/>
                        </a:lnSpc>
                        <a:spcBef>
                          <a:spcPts val="0"/>
                        </a:spcBef>
                        <a:spcAft>
                          <a:spcPts val="0"/>
                        </a:spcAft>
                        <a:buClrTx/>
                        <a:buSzTx/>
                        <a:buFont typeface="Arial"/>
                        <a:buChar char="•"/>
                      </a:pPr>
                      <a:endParaRPr lang="en-GB" sz="900" b="1" i="0" kern="1200">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a:buChar char="•"/>
                      </a:pPr>
                      <a:r>
                        <a:rPr lang="en-GB" sz="900" b="1" i="0" kern="1200">
                          <a:solidFill>
                            <a:schemeClr val="tx1"/>
                          </a:solidFill>
                          <a:effectLst/>
                          <a:latin typeface="+mn-lt"/>
                          <a:ea typeface="+mn-ea"/>
                          <a:cs typeface="+mn-cs"/>
                        </a:rPr>
                        <a:t>Recruitment and Retention of staff</a:t>
                      </a:r>
                    </a:p>
                    <a:p>
                      <a:pPr marL="171450" marR="0" lvl="0" indent="-171450" algn="l">
                        <a:lnSpc>
                          <a:spcPct val="100000"/>
                        </a:lnSpc>
                        <a:spcBef>
                          <a:spcPts val="0"/>
                        </a:spcBef>
                        <a:spcAft>
                          <a:spcPts val="0"/>
                        </a:spcAft>
                        <a:buClrTx/>
                        <a:buSzTx/>
                        <a:buFont typeface="Arial"/>
                        <a:buChar char="•"/>
                      </a:pPr>
                      <a:r>
                        <a:rPr lang="en-GB" sz="900" b="0" i="0" kern="1200">
                          <a:solidFill>
                            <a:schemeClr val="tx1"/>
                          </a:solidFill>
                          <a:effectLst/>
                          <a:latin typeface="+mn-lt"/>
                          <a:ea typeface="+mn-ea"/>
                          <a:cs typeface="+mn-cs"/>
                        </a:rPr>
                        <a:t>We have recruited 41 out of the 51 nursing graduates who qualified in September, even with reduction of vacancies available</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noProof="0">
                          <a:solidFill>
                            <a:srgbClr val="242424"/>
                          </a:solidFill>
                          <a:effectLst/>
                          <a:latin typeface="Calibri"/>
                        </a:rPr>
                        <a:t> Of the 399 nurses/midwives recruited as part of the international recruitment programme, we have had only 20 nurse's  leave the trust, giving us a retention rate of 95%</a:t>
                      </a:r>
                      <a:endParaRPr lang="en-GB" sz="900">
                        <a:latin typeface="Calibri"/>
                      </a:endParaRPr>
                    </a:p>
                  </a:txBody>
                  <a:tcPr/>
                </a:tc>
                <a:extLst>
                  <a:ext uri="{0D108BD9-81ED-4DB2-BD59-A6C34878D82A}">
                    <a16:rowId xmlns:a16="http://schemas.microsoft.com/office/drawing/2014/main" val="3658620738"/>
                  </a:ext>
                </a:extLst>
              </a:tr>
            </a:tbl>
          </a:graphicData>
        </a:graphic>
      </p:graphicFrame>
      <p:sp>
        <p:nvSpPr>
          <p:cNvPr id="8" name="TextBox 7">
            <a:extLst>
              <a:ext uri="{FF2B5EF4-FFF2-40B4-BE49-F238E27FC236}">
                <a16:creationId xmlns:a16="http://schemas.microsoft.com/office/drawing/2014/main" id="{8343B943-8AE7-59E8-773F-43919F5C0A89}"/>
              </a:ext>
            </a:extLst>
          </p:cNvPr>
          <p:cNvSpPr txBox="1"/>
          <p:nvPr/>
        </p:nvSpPr>
        <p:spPr>
          <a:xfrm>
            <a:off x="767540" y="1145218"/>
            <a:ext cx="500021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pPr algn="ctr"/>
            <a:r>
              <a:rPr lang="en-GB" sz="1200"/>
              <a:t>Performance</a:t>
            </a:r>
          </a:p>
        </p:txBody>
      </p:sp>
      <p:sp>
        <p:nvSpPr>
          <p:cNvPr id="9" name="TextBox 8">
            <a:extLst>
              <a:ext uri="{FF2B5EF4-FFF2-40B4-BE49-F238E27FC236}">
                <a16:creationId xmlns:a16="http://schemas.microsoft.com/office/drawing/2014/main" id="{73B5F479-A146-2A95-26FC-9E21F86AF785}"/>
              </a:ext>
            </a:extLst>
          </p:cNvPr>
          <p:cNvSpPr txBox="1"/>
          <p:nvPr/>
        </p:nvSpPr>
        <p:spPr>
          <a:xfrm>
            <a:off x="767539" y="1506855"/>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0" name="TextBox 9">
            <a:extLst>
              <a:ext uri="{FF2B5EF4-FFF2-40B4-BE49-F238E27FC236}">
                <a16:creationId xmlns:a16="http://schemas.microsoft.com/office/drawing/2014/main" id="{2FD988C5-FF2D-3CA8-306E-F20EF3DEF7FB}"/>
              </a:ext>
            </a:extLst>
          </p:cNvPr>
          <p:cNvSpPr txBox="1"/>
          <p:nvPr/>
        </p:nvSpPr>
        <p:spPr>
          <a:xfrm>
            <a:off x="767539" y="1850379"/>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1" name="TextBox 10">
            <a:extLst>
              <a:ext uri="{FF2B5EF4-FFF2-40B4-BE49-F238E27FC236}">
                <a16:creationId xmlns:a16="http://schemas.microsoft.com/office/drawing/2014/main" id="{BC9F9AC0-24EA-CF6D-B62F-FDEB6D7C51AC}"/>
              </a:ext>
            </a:extLst>
          </p:cNvPr>
          <p:cNvSpPr txBox="1"/>
          <p:nvPr/>
        </p:nvSpPr>
        <p:spPr>
          <a:xfrm>
            <a:off x="767539" y="2203823"/>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2" name="TextBox 11">
            <a:extLst>
              <a:ext uri="{FF2B5EF4-FFF2-40B4-BE49-F238E27FC236}">
                <a16:creationId xmlns:a16="http://schemas.microsoft.com/office/drawing/2014/main" id="{A5EB3848-4755-8FB9-B4EA-EBE765C4FE81}"/>
              </a:ext>
            </a:extLst>
          </p:cNvPr>
          <p:cNvSpPr txBox="1"/>
          <p:nvPr/>
        </p:nvSpPr>
        <p:spPr>
          <a:xfrm>
            <a:off x="2618599" y="1506855"/>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January 2025</a:t>
            </a:r>
          </a:p>
        </p:txBody>
      </p:sp>
      <p:sp>
        <p:nvSpPr>
          <p:cNvPr id="13" name="TextBox 12">
            <a:extLst>
              <a:ext uri="{FF2B5EF4-FFF2-40B4-BE49-F238E27FC236}">
                <a16:creationId xmlns:a16="http://schemas.microsoft.com/office/drawing/2014/main" id="{D79B04EB-999A-51C6-5814-0455F7341249}"/>
              </a:ext>
            </a:extLst>
          </p:cNvPr>
          <p:cNvSpPr txBox="1"/>
          <p:nvPr/>
        </p:nvSpPr>
        <p:spPr>
          <a:xfrm>
            <a:off x="2643180" y="1850379"/>
            <a:ext cx="3124573"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A)    B)</a:t>
            </a:r>
          </a:p>
        </p:txBody>
      </p:sp>
      <p:sp>
        <p:nvSpPr>
          <p:cNvPr id="14" name="TextBox 13">
            <a:extLst>
              <a:ext uri="{FF2B5EF4-FFF2-40B4-BE49-F238E27FC236}">
                <a16:creationId xmlns:a16="http://schemas.microsoft.com/office/drawing/2014/main" id="{81D5ADF7-23FE-FE5D-F288-818D0A69AAA6}"/>
              </a:ext>
            </a:extLst>
          </p:cNvPr>
          <p:cNvSpPr txBox="1"/>
          <p:nvPr/>
        </p:nvSpPr>
        <p:spPr>
          <a:xfrm>
            <a:off x="2643180" y="2203823"/>
            <a:ext cx="3124573"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t>N/A</a:t>
            </a:r>
            <a:endParaRPr lang="en-GB" sz="1200">
              <a:ea typeface="Calibri"/>
              <a:cs typeface="Calibri"/>
            </a:endParaRPr>
          </a:p>
        </p:txBody>
      </p:sp>
      <p:pic>
        <p:nvPicPr>
          <p:cNvPr id="17" name="Picture 16">
            <a:extLst>
              <a:ext uri="{FF2B5EF4-FFF2-40B4-BE49-F238E27FC236}">
                <a16:creationId xmlns:a16="http://schemas.microsoft.com/office/drawing/2014/main" id="{86C82891-2791-EF51-D2A3-5277BF7732A1}"/>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27" name="TextBox 26">
            <a:extLst>
              <a:ext uri="{FF2B5EF4-FFF2-40B4-BE49-F238E27FC236}">
                <a16:creationId xmlns:a16="http://schemas.microsoft.com/office/drawing/2014/main" id="{29FC41CF-25BD-E2E3-5B36-F82B46846F29}"/>
              </a:ext>
            </a:extLst>
          </p:cNvPr>
          <p:cNvSpPr txBox="1"/>
          <p:nvPr/>
        </p:nvSpPr>
        <p:spPr>
          <a:xfrm>
            <a:off x="4711690" y="3725230"/>
            <a:ext cx="1357446" cy="577081"/>
          </a:xfrm>
          <a:prstGeom prst="rect">
            <a:avLst/>
          </a:prstGeom>
          <a:noFill/>
          <a:ln w="19050">
            <a:solidFill>
              <a:schemeClr val="accent1"/>
            </a:solidFill>
          </a:ln>
        </p:spPr>
        <p:txBody>
          <a:bodyPr wrap="square" lIns="91440" tIns="45720" rIns="91440" bIns="45720" rtlCol="0" anchor="t">
            <a:spAutoFit/>
          </a:bodyPr>
          <a:lstStyle/>
          <a:p>
            <a:pPr algn="ctr"/>
            <a:r>
              <a:rPr lang="en-GB" sz="1050" b="1"/>
              <a:t>B – Top 10 depts. using Bank &amp; Agency, Jan 2025</a:t>
            </a:r>
          </a:p>
        </p:txBody>
      </p:sp>
      <p:sp>
        <p:nvSpPr>
          <p:cNvPr id="22" name="TextBox 21">
            <a:extLst>
              <a:ext uri="{FF2B5EF4-FFF2-40B4-BE49-F238E27FC236}">
                <a16:creationId xmlns:a16="http://schemas.microsoft.com/office/drawing/2014/main" id="{99CF819F-0457-3A49-E96A-6B9FCE79410D}"/>
              </a:ext>
            </a:extLst>
          </p:cNvPr>
          <p:cNvSpPr txBox="1"/>
          <p:nvPr/>
        </p:nvSpPr>
        <p:spPr>
          <a:xfrm>
            <a:off x="4738554" y="2619218"/>
            <a:ext cx="1330582" cy="253916"/>
          </a:xfrm>
          <a:prstGeom prst="rect">
            <a:avLst/>
          </a:prstGeom>
          <a:noFill/>
          <a:ln w="19050">
            <a:solidFill>
              <a:schemeClr val="accent1"/>
            </a:solidFill>
          </a:ln>
        </p:spPr>
        <p:txBody>
          <a:bodyPr wrap="square" rtlCol="0">
            <a:spAutoFit/>
          </a:bodyPr>
          <a:lstStyle/>
          <a:p>
            <a:pPr algn="ctr"/>
            <a:r>
              <a:rPr lang="en-GB" sz="1050" b="1"/>
              <a:t>A - Bank Usage</a:t>
            </a:r>
          </a:p>
        </p:txBody>
      </p:sp>
      <p:pic>
        <p:nvPicPr>
          <p:cNvPr id="15" name="Picture 14">
            <a:extLst>
              <a:ext uri="{FF2B5EF4-FFF2-40B4-BE49-F238E27FC236}">
                <a16:creationId xmlns:a16="http://schemas.microsoft.com/office/drawing/2014/main" id="{E17FC1F9-A627-3332-0ACD-E0AABAAD1DBE}"/>
              </a:ext>
            </a:extLst>
          </p:cNvPr>
          <p:cNvPicPr>
            <a:picLocks noChangeAspect="1"/>
          </p:cNvPicPr>
          <p:nvPr/>
        </p:nvPicPr>
        <p:blipFill>
          <a:blip r:embed="rId3"/>
          <a:stretch>
            <a:fillRect/>
          </a:stretch>
        </p:blipFill>
        <p:spPr>
          <a:xfrm>
            <a:off x="163312" y="2619615"/>
            <a:ext cx="4476870" cy="1830972"/>
          </a:xfrm>
          <a:prstGeom prst="rect">
            <a:avLst/>
          </a:prstGeom>
          <a:ln w="12700">
            <a:solidFill>
              <a:srgbClr val="023F84"/>
            </a:solidFill>
          </a:ln>
        </p:spPr>
      </p:pic>
      <p:sp>
        <p:nvSpPr>
          <p:cNvPr id="24" name="TextBox 23">
            <a:extLst>
              <a:ext uri="{FF2B5EF4-FFF2-40B4-BE49-F238E27FC236}">
                <a16:creationId xmlns:a16="http://schemas.microsoft.com/office/drawing/2014/main" id="{5BAC370B-5347-AA40-757F-9FEA3D6D84C0}"/>
              </a:ext>
            </a:extLst>
          </p:cNvPr>
          <p:cNvSpPr txBox="1"/>
          <p:nvPr/>
        </p:nvSpPr>
        <p:spPr>
          <a:xfrm>
            <a:off x="942743" y="2742865"/>
            <a:ext cx="266420" cy="253916"/>
          </a:xfrm>
          <a:prstGeom prst="rect">
            <a:avLst/>
          </a:prstGeom>
          <a:noFill/>
          <a:ln w="19050">
            <a:solidFill>
              <a:schemeClr val="accent1"/>
            </a:solidFill>
          </a:ln>
        </p:spPr>
        <p:txBody>
          <a:bodyPr wrap="none" rtlCol="0">
            <a:spAutoFit/>
          </a:bodyPr>
          <a:lstStyle/>
          <a:p>
            <a:r>
              <a:rPr lang="en-GB" sz="1050" b="1"/>
              <a:t>A</a:t>
            </a:r>
          </a:p>
        </p:txBody>
      </p:sp>
      <p:pic>
        <p:nvPicPr>
          <p:cNvPr id="16" name="Picture 15" descr="A table with numbers and symbols&#10;&#10;AI-generated content may be incorrect.">
            <a:extLst>
              <a:ext uri="{FF2B5EF4-FFF2-40B4-BE49-F238E27FC236}">
                <a16:creationId xmlns:a16="http://schemas.microsoft.com/office/drawing/2014/main" id="{860CB57D-5ABB-8A3D-5A0D-C3C039187875}"/>
              </a:ext>
            </a:extLst>
          </p:cNvPr>
          <p:cNvPicPr>
            <a:picLocks noChangeAspect="1"/>
          </p:cNvPicPr>
          <p:nvPr/>
        </p:nvPicPr>
        <p:blipFill>
          <a:blip r:embed="rId4"/>
          <a:stretch>
            <a:fillRect/>
          </a:stretch>
        </p:blipFill>
        <p:spPr>
          <a:xfrm>
            <a:off x="154751" y="4446487"/>
            <a:ext cx="5989055" cy="1919710"/>
          </a:xfrm>
          <a:prstGeom prst="rect">
            <a:avLst/>
          </a:prstGeom>
          <a:ln w="12700">
            <a:solidFill>
              <a:srgbClr val="023F84"/>
            </a:solidFill>
          </a:ln>
        </p:spPr>
      </p:pic>
    </p:spTree>
    <p:extLst>
      <p:ext uri="{BB962C8B-B14F-4D97-AF65-F5344CB8AC3E}">
        <p14:creationId xmlns:p14="http://schemas.microsoft.com/office/powerpoint/2010/main" val="135814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CE304-2C3B-2851-060E-5F0F3DBE5F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E6DAC1-ECC1-8EF3-8425-B3D568CDC894}"/>
              </a:ext>
            </a:extLst>
          </p:cNvPr>
          <p:cNvSpPr>
            <a:spLocks noGrp="1"/>
          </p:cNvSpPr>
          <p:nvPr>
            <p:ph type="sldNum" sz="quarter" idx="12"/>
          </p:nvPr>
        </p:nvSpPr>
        <p:spPr/>
        <p:txBody>
          <a:bodyPr/>
          <a:lstStyle/>
          <a:p>
            <a:fld id="{C3EF42B0-13E1-47FA-A6EB-F204AA9B6E3D}" type="slidenum">
              <a:rPr lang="en-GB" smtClean="0"/>
              <a:pPr/>
              <a:t>6</a:t>
            </a:fld>
            <a:endParaRPr lang="en-GB"/>
          </a:p>
        </p:txBody>
      </p:sp>
      <p:sp>
        <p:nvSpPr>
          <p:cNvPr id="3" name="Title 1">
            <a:extLst>
              <a:ext uri="{FF2B5EF4-FFF2-40B4-BE49-F238E27FC236}">
                <a16:creationId xmlns:a16="http://schemas.microsoft.com/office/drawing/2014/main" id="{0FB2FE5C-0638-2010-666D-3EBAB3356B08}"/>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solidFill>
              </a:rPr>
              <a:t>Safer Staffing – Dashboard February 2025</a:t>
            </a:r>
          </a:p>
        </p:txBody>
      </p:sp>
      <p:sp>
        <p:nvSpPr>
          <p:cNvPr id="12" name="TextBox 11">
            <a:extLst>
              <a:ext uri="{FF2B5EF4-FFF2-40B4-BE49-F238E27FC236}">
                <a16:creationId xmlns:a16="http://schemas.microsoft.com/office/drawing/2014/main" id="{7E04CBFC-67AC-94B5-98F1-6D524C0633AB}"/>
              </a:ext>
            </a:extLst>
          </p:cNvPr>
          <p:cNvSpPr txBox="1"/>
          <p:nvPr/>
        </p:nvSpPr>
        <p:spPr>
          <a:xfrm>
            <a:off x="2069959" y="615600"/>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February 2025</a:t>
            </a:r>
          </a:p>
        </p:txBody>
      </p:sp>
      <p:pic>
        <p:nvPicPr>
          <p:cNvPr id="17" name="Picture 16">
            <a:extLst>
              <a:ext uri="{FF2B5EF4-FFF2-40B4-BE49-F238E27FC236}">
                <a16:creationId xmlns:a16="http://schemas.microsoft.com/office/drawing/2014/main" id="{3A7D7A62-4A0A-5041-EE42-69C81A748660}"/>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18" name="TextBox 17">
            <a:extLst>
              <a:ext uri="{FF2B5EF4-FFF2-40B4-BE49-F238E27FC236}">
                <a16:creationId xmlns:a16="http://schemas.microsoft.com/office/drawing/2014/main" id="{A9FA60F8-87E0-DD10-24C0-24901047108D}"/>
              </a:ext>
            </a:extLst>
          </p:cNvPr>
          <p:cNvSpPr txBox="1"/>
          <p:nvPr/>
        </p:nvSpPr>
        <p:spPr>
          <a:xfrm>
            <a:off x="164858" y="615600"/>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pic>
        <p:nvPicPr>
          <p:cNvPr id="6" name="Picture 5">
            <a:extLst>
              <a:ext uri="{FF2B5EF4-FFF2-40B4-BE49-F238E27FC236}">
                <a16:creationId xmlns:a16="http://schemas.microsoft.com/office/drawing/2014/main" id="{E2970F45-CA15-8EFB-4D61-5D62DEB0FB91}"/>
              </a:ext>
            </a:extLst>
          </p:cNvPr>
          <p:cNvPicPr>
            <a:picLocks noChangeAspect="1"/>
          </p:cNvPicPr>
          <p:nvPr/>
        </p:nvPicPr>
        <p:blipFill>
          <a:blip r:embed="rId3"/>
          <a:stretch>
            <a:fillRect/>
          </a:stretch>
        </p:blipFill>
        <p:spPr>
          <a:xfrm>
            <a:off x="164858" y="1056493"/>
            <a:ext cx="11800105" cy="5294114"/>
          </a:xfrm>
          <a:prstGeom prst="rect">
            <a:avLst/>
          </a:prstGeom>
          <a:ln w="12700">
            <a:solidFill>
              <a:srgbClr val="023F84"/>
            </a:solidFill>
          </a:ln>
        </p:spPr>
      </p:pic>
    </p:spTree>
    <p:extLst>
      <p:ext uri="{BB962C8B-B14F-4D97-AF65-F5344CB8AC3E}">
        <p14:creationId xmlns:p14="http://schemas.microsoft.com/office/powerpoint/2010/main" val="345674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342B-EE1A-FC5E-E4BF-A7BB038E37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D7DA7-D85C-0B1A-54A7-615A54B056C2}"/>
              </a:ext>
            </a:extLst>
          </p:cNvPr>
          <p:cNvSpPr>
            <a:spLocks noGrp="1"/>
          </p:cNvSpPr>
          <p:nvPr>
            <p:ph type="sldNum" sz="quarter" idx="12"/>
          </p:nvPr>
        </p:nvSpPr>
        <p:spPr/>
        <p:txBody>
          <a:bodyPr/>
          <a:lstStyle/>
          <a:p>
            <a:fld id="{C3EF42B0-13E1-47FA-A6EB-F204AA9B6E3D}" type="slidenum">
              <a:rPr lang="en-GB" smtClean="0"/>
              <a:pPr/>
              <a:t>7</a:t>
            </a:fld>
            <a:endParaRPr lang="en-GB"/>
          </a:p>
        </p:txBody>
      </p:sp>
      <p:sp>
        <p:nvSpPr>
          <p:cNvPr id="3" name="Title 1">
            <a:extLst>
              <a:ext uri="{FF2B5EF4-FFF2-40B4-BE49-F238E27FC236}">
                <a16:creationId xmlns:a16="http://schemas.microsoft.com/office/drawing/2014/main" id="{BF227F27-6A4A-030F-080C-554059593F44}"/>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rPr>
              <a:t>Safer Staffing</a:t>
            </a:r>
          </a:p>
        </p:txBody>
      </p:sp>
      <p:graphicFrame>
        <p:nvGraphicFramePr>
          <p:cNvPr id="4" name="Table 22">
            <a:extLst>
              <a:ext uri="{FF2B5EF4-FFF2-40B4-BE49-F238E27FC236}">
                <a16:creationId xmlns:a16="http://schemas.microsoft.com/office/drawing/2014/main" id="{A2D2915E-712B-D7C9-60AD-FE4BC8466395}"/>
              </a:ext>
            </a:extLst>
          </p:cNvPr>
          <p:cNvGraphicFramePr>
            <a:graphicFrameLocks noGrp="1"/>
          </p:cNvGraphicFramePr>
          <p:nvPr/>
        </p:nvGraphicFramePr>
        <p:xfrm>
          <a:off x="164858" y="1068141"/>
          <a:ext cx="5979962" cy="5305227"/>
        </p:xfrm>
        <a:graphic>
          <a:graphicData uri="http://schemas.openxmlformats.org/drawingml/2006/table">
            <a:tbl>
              <a:tblPr firstRow="1" bandRow="1">
                <a:tableStyleId>{5940675A-B579-460E-94D1-54222C63F5DA}</a:tableStyleId>
              </a:tblPr>
              <a:tblGrid>
                <a:gridCol w="5979962">
                  <a:extLst>
                    <a:ext uri="{9D8B030D-6E8A-4147-A177-3AD203B41FA5}">
                      <a16:colId xmlns:a16="http://schemas.microsoft.com/office/drawing/2014/main" val="3672158373"/>
                    </a:ext>
                  </a:extLst>
                </a:gridCol>
              </a:tblGrid>
              <a:tr h="1502787">
                <a:tc>
                  <a:txBody>
                    <a:bodyPr/>
                    <a:lstStyle/>
                    <a:p>
                      <a:endParaRPr lang="en-GB"/>
                    </a:p>
                    <a:p>
                      <a:endParaRPr lang="en-GB"/>
                    </a:p>
                    <a:p>
                      <a:endParaRPr lang="en-GB"/>
                    </a:p>
                    <a:p>
                      <a:endParaRPr lang="en-GB"/>
                    </a:p>
                    <a:p>
                      <a:endParaRPr lang="en-GB"/>
                    </a:p>
                  </a:txBody>
                  <a:tcPr/>
                </a:tc>
                <a:extLst>
                  <a:ext uri="{0D108BD9-81ED-4DB2-BD59-A6C34878D82A}">
                    <a16:rowId xmlns:a16="http://schemas.microsoft.com/office/drawing/2014/main" val="3888819796"/>
                  </a:ext>
                </a:extLst>
              </a:tr>
              <a:tr h="3802440">
                <a:tc>
                  <a:txBody>
                    <a:bodyPr/>
                    <a:lstStyle/>
                    <a:p>
                      <a:endParaRPr lang="en-GB"/>
                    </a:p>
                  </a:txBody>
                  <a:tcPr/>
                </a:tc>
                <a:extLst>
                  <a:ext uri="{0D108BD9-81ED-4DB2-BD59-A6C34878D82A}">
                    <a16:rowId xmlns:a16="http://schemas.microsoft.com/office/drawing/2014/main" val="221833700"/>
                  </a:ext>
                </a:extLst>
              </a:tr>
            </a:tbl>
          </a:graphicData>
        </a:graphic>
      </p:graphicFrame>
      <p:sp>
        <p:nvSpPr>
          <p:cNvPr id="5" name="TextBox 4">
            <a:extLst>
              <a:ext uri="{FF2B5EF4-FFF2-40B4-BE49-F238E27FC236}">
                <a16:creationId xmlns:a16="http://schemas.microsoft.com/office/drawing/2014/main" id="{2E03D6D5-BCAD-460F-6548-ABF910850049}"/>
              </a:ext>
            </a:extLst>
          </p:cNvPr>
          <p:cNvSpPr txBox="1"/>
          <p:nvPr/>
        </p:nvSpPr>
        <p:spPr>
          <a:xfrm>
            <a:off x="166889" y="621968"/>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6" name="TextBox 5">
            <a:extLst>
              <a:ext uri="{FF2B5EF4-FFF2-40B4-BE49-F238E27FC236}">
                <a16:creationId xmlns:a16="http://schemas.microsoft.com/office/drawing/2014/main" id="{061753A3-3B5B-344F-9970-A46FE3CE46D0}"/>
              </a:ext>
            </a:extLst>
          </p:cNvPr>
          <p:cNvSpPr txBox="1"/>
          <p:nvPr/>
        </p:nvSpPr>
        <p:spPr>
          <a:xfrm>
            <a:off x="1804113" y="621968"/>
            <a:ext cx="1023946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US" sz="1400"/>
          </a:p>
        </p:txBody>
      </p:sp>
      <p:graphicFrame>
        <p:nvGraphicFramePr>
          <p:cNvPr id="7" name="Table 21">
            <a:extLst>
              <a:ext uri="{FF2B5EF4-FFF2-40B4-BE49-F238E27FC236}">
                <a16:creationId xmlns:a16="http://schemas.microsoft.com/office/drawing/2014/main" id="{27045CB1-750F-C6D5-36C9-85E9795E18BE}"/>
              </a:ext>
            </a:extLst>
          </p:cNvPr>
          <p:cNvGraphicFramePr>
            <a:graphicFrameLocks noGrp="1"/>
          </p:cNvGraphicFramePr>
          <p:nvPr/>
        </p:nvGraphicFramePr>
        <p:xfrm>
          <a:off x="6146851" y="1065310"/>
          <a:ext cx="5896731" cy="5312642"/>
        </p:xfrm>
        <a:graphic>
          <a:graphicData uri="http://schemas.openxmlformats.org/drawingml/2006/table">
            <a:tbl>
              <a:tblPr bandCol="1">
                <a:tableStyleId>{5940675A-B579-460E-94D1-54222C63F5DA}</a:tableStyleId>
              </a:tblPr>
              <a:tblGrid>
                <a:gridCol w="5896731">
                  <a:extLst>
                    <a:ext uri="{9D8B030D-6E8A-4147-A177-3AD203B41FA5}">
                      <a16:colId xmlns:a16="http://schemas.microsoft.com/office/drawing/2014/main" val="347459449"/>
                    </a:ext>
                  </a:extLst>
                </a:gridCol>
              </a:tblGrid>
              <a:tr h="395143">
                <a:tc>
                  <a:txBody>
                    <a:bodyPr/>
                    <a:lstStyle/>
                    <a:p>
                      <a:r>
                        <a:rPr lang="en-GB" sz="1400" b="1" dirty="0">
                          <a:solidFill>
                            <a:schemeClr val="tx1"/>
                          </a:solidFill>
                        </a:rPr>
                        <a:t>What are the charts showing us</a:t>
                      </a:r>
                    </a:p>
                  </a:txBody>
                  <a:tcPr>
                    <a:solidFill>
                      <a:schemeClr val="accent1">
                        <a:lumMod val="40000"/>
                        <a:lumOff val="60000"/>
                      </a:schemeClr>
                    </a:solidFill>
                  </a:tcPr>
                </a:tc>
                <a:extLst>
                  <a:ext uri="{0D108BD9-81ED-4DB2-BD59-A6C34878D82A}">
                    <a16:rowId xmlns:a16="http://schemas.microsoft.com/office/drawing/2014/main" val="729472498"/>
                  </a:ext>
                </a:extLst>
              </a:tr>
              <a:tr h="632229">
                <a:tc>
                  <a:txBody>
                    <a:bodyPr/>
                    <a:lstStyle/>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dirty="0">
                          <a:solidFill>
                            <a:schemeClr val="tx1"/>
                          </a:solidFill>
                          <a:effectLst/>
                          <a:latin typeface="Calibri"/>
                        </a:rPr>
                        <a:t>Safe staffing % is around the same as Jan 25 and CHPPD is </a:t>
                      </a:r>
                      <a:r>
                        <a:rPr lang="en-GB" sz="900" b="0" i="0" u="none" strike="noStrike" kern="1200" noProof="0">
                          <a:solidFill>
                            <a:schemeClr val="tx1"/>
                          </a:solidFill>
                          <a:effectLst/>
                          <a:latin typeface="Calibri"/>
                        </a:rPr>
                        <a:t>down compared to Jan25</a:t>
                      </a:r>
                      <a:r>
                        <a:rPr lang="en-GB" sz="900" b="0" i="0" u="none" strike="noStrike" kern="1200" noProof="0" dirty="0">
                          <a:solidFill>
                            <a:schemeClr val="tx1"/>
                          </a:solidFill>
                          <a:effectLst/>
                          <a:latin typeface="Calibri"/>
                        </a:rPr>
                        <a:t> </a:t>
                      </a:r>
                      <a:endParaRPr lang="en-GB" sz="900" b="0" i="0" u="none" strike="noStrike" kern="1200" noProof="0" dirty="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dirty="0">
                          <a:solidFill>
                            <a:schemeClr val="tx1"/>
                          </a:solidFill>
                          <a:effectLst/>
                          <a:latin typeface="Calibri"/>
                        </a:rPr>
                        <a:t>Chart A - note increase in bank costs for registered nursing and support workers is up due to additional beds open</a:t>
                      </a:r>
                    </a:p>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dirty="0">
                          <a:solidFill>
                            <a:schemeClr val="tx1"/>
                          </a:solidFill>
                          <a:effectLst/>
                          <a:latin typeface="Calibri"/>
                        </a:rPr>
                        <a:t>Table B - Note Agency expenditure is only ITU due to the specific nursing requirements. The excessive bank use is mainly in areas with additional beds</a:t>
                      </a:r>
                    </a:p>
                  </a:txBody>
                  <a:tcPr/>
                </a:tc>
                <a:extLst>
                  <a:ext uri="{0D108BD9-81ED-4DB2-BD59-A6C34878D82A}">
                    <a16:rowId xmlns:a16="http://schemas.microsoft.com/office/drawing/2014/main" val="1319055502"/>
                  </a:ext>
                </a:extLst>
              </a:tr>
              <a:tr h="395143">
                <a:tc>
                  <a:txBody>
                    <a:bodyPr/>
                    <a:lstStyle/>
                    <a:p>
                      <a:r>
                        <a:rPr lang="en-GB" sz="1400" b="1" dirty="0">
                          <a:solidFill>
                            <a:schemeClr val="tx1"/>
                          </a:solidFill>
                        </a:rPr>
                        <a:t>Areas Impacting on Compliance</a:t>
                      </a:r>
                    </a:p>
                  </a:txBody>
                  <a:tcPr>
                    <a:solidFill>
                      <a:schemeClr val="accent1">
                        <a:lumMod val="40000"/>
                        <a:lumOff val="60000"/>
                      </a:schemeClr>
                    </a:solidFill>
                  </a:tcPr>
                </a:tc>
                <a:extLst>
                  <a:ext uri="{0D108BD9-81ED-4DB2-BD59-A6C34878D82A}">
                    <a16:rowId xmlns:a16="http://schemas.microsoft.com/office/drawing/2014/main" val="1767411667"/>
                  </a:ext>
                </a:extLst>
              </a:tr>
              <a:tr h="395143">
                <a:tc>
                  <a:txBody>
                    <a:bodyPr/>
                    <a:lstStyle/>
                    <a:p>
                      <a:pPr marL="0" marR="0" lvl="0" indent="0" algn="l" rtl="0">
                        <a:lnSpc>
                          <a:spcPct val="100000"/>
                        </a:lnSpc>
                        <a:spcBef>
                          <a:spcPts val="0"/>
                        </a:spcBef>
                        <a:spcAft>
                          <a:spcPts val="0"/>
                        </a:spcAft>
                        <a:buClrTx/>
                        <a:buSzTx/>
                        <a:buFontTx/>
                        <a:buNone/>
                      </a:pPr>
                      <a:r>
                        <a:rPr lang="en-GB" sz="850" kern="1200" dirty="0">
                          <a:solidFill>
                            <a:schemeClr val="tx1"/>
                          </a:solidFill>
                          <a:effectLst/>
                          <a:latin typeface="+mn-lt"/>
                          <a:ea typeface="+mn-ea"/>
                          <a:cs typeface="+mn-cs"/>
                        </a:rPr>
                        <a:t>Unfunded additional capacity in discharge lounge (fully bedded), super surge (26 beds), AMU 1&amp;2 10 additional beds. </a:t>
                      </a:r>
                    </a:p>
                    <a:p>
                      <a:pPr marL="0" marR="0" lvl="0" indent="0" algn="l">
                        <a:lnSpc>
                          <a:spcPct val="100000"/>
                        </a:lnSpc>
                        <a:spcBef>
                          <a:spcPts val="0"/>
                        </a:spcBef>
                        <a:spcAft>
                          <a:spcPts val="0"/>
                        </a:spcAft>
                        <a:buClrTx/>
                        <a:buSzTx/>
                        <a:buFontTx/>
                        <a:buNone/>
                      </a:pPr>
                      <a:r>
                        <a:rPr lang="en-GB" sz="850" kern="1200" dirty="0">
                          <a:solidFill>
                            <a:schemeClr val="tx1"/>
                          </a:solidFill>
                          <a:effectLst/>
                          <a:latin typeface="+mn-lt"/>
                          <a:ea typeface="+mn-ea"/>
                          <a:cs typeface="+mn-cs"/>
                        </a:rPr>
                        <a:t>In response to 45-minute ambulance handover, 4 additional beds open in ED Imaging.</a:t>
                      </a:r>
                    </a:p>
                  </a:txBody>
                  <a:tcPr/>
                </a:tc>
                <a:extLst>
                  <a:ext uri="{0D108BD9-81ED-4DB2-BD59-A6C34878D82A}">
                    <a16:rowId xmlns:a16="http://schemas.microsoft.com/office/drawing/2014/main" val="54519113"/>
                  </a:ext>
                </a:extLst>
              </a:tr>
              <a:tr h="395143">
                <a:tc>
                  <a:txBody>
                    <a:bodyPr/>
                    <a:lstStyle/>
                    <a:p>
                      <a:r>
                        <a:rPr lang="en-GB" sz="1400" b="1" dirty="0">
                          <a:solidFill>
                            <a:schemeClr val="tx1"/>
                          </a:solidFill>
                        </a:rPr>
                        <a:t>Mitigations / Timescales / Blockers</a:t>
                      </a:r>
                    </a:p>
                  </a:txBody>
                  <a:tcPr>
                    <a:solidFill>
                      <a:schemeClr val="accent1">
                        <a:lumMod val="40000"/>
                        <a:lumOff val="60000"/>
                      </a:schemeClr>
                    </a:solidFill>
                  </a:tcPr>
                </a:tc>
                <a:extLst>
                  <a:ext uri="{0D108BD9-81ED-4DB2-BD59-A6C34878D82A}">
                    <a16:rowId xmlns:a16="http://schemas.microsoft.com/office/drawing/2014/main" val="953919400"/>
                  </a:ext>
                </a:extLst>
              </a:tr>
              <a:tr h="563079">
                <a:tc>
                  <a:txBody>
                    <a:bodyPr/>
                    <a:lstStyle/>
                    <a:p>
                      <a:r>
                        <a:rPr lang="en-GB" sz="850" b="0" i="0" u="none" strike="noStrike" kern="1200" noProof="0" dirty="0">
                          <a:solidFill>
                            <a:schemeClr val="tx1"/>
                          </a:solidFill>
                          <a:effectLst/>
                          <a:latin typeface="Calibri"/>
                        </a:rPr>
                        <a:t>Aim to close additional beds by March 2025.</a:t>
                      </a:r>
                    </a:p>
                    <a:p>
                      <a:pPr lvl="0">
                        <a:buNone/>
                      </a:pPr>
                      <a:r>
                        <a:rPr lang="en-GB" sz="850" b="0" i="0" u="none" strike="noStrike" kern="1200" noProof="0" dirty="0">
                          <a:solidFill>
                            <a:schemeClr val="tx1"/>
                          </a:solidFill>
                          <a:effectLst/>
                          <a:latin typeface="Calibri"/>
                        </a:rPr>
                        <a:t>Trust wide rota continues to assist with staffing these areas.</a:t>
                      </a:r>
                    </a:p>
                    <a:p>
                      <a:pPr lvl="0">
                        <a:buNone/>
                      </a:pPr>
                      <a:r>
                        <a:rPr lang="en-GB" sz="850" b="0" i="0" u="none" strike="noStrike" kern="1200" noProof="0" dirty="0">
                          <a:solidFill>
                            <a:schemeClr val="tx1"/>
                          </a:solidFill>
                          <a:effectLst/>
                          <a:latin typeface="Calibri"/>
                        </a:rPr>
                        <a:t>Lack of social care to facilitate discharge of medically fit patients </a:t>
                      </a:r>
                    </a:p>
                    <a:p>
                      <a:pPr lvl="0">
                        <a:buNone/>
                      </a:pPr>
                      <a:endParaRPr lang="en-GB" sz="850" b="0" i="0" u="none" strike="noStrike" kern="1200" noProof="0" dirty="0">
                        <a:solidFill>
                          <a:schemeClr val="tx1"/>
                        </a:solidFill>
                        <a:effectLst/>
                        <a:latin typeface="Calibri"/>
                      </a:endParaRPr>
                    </a:p>
                  </a:txBody>
                  <a:tcPr marL="68580" marR="68580" marT="0" marB="0"/>
                </a:tc>
                <a:extLst>
                  <a:ext uri="{0D108BD9-81ED-4DB2-BD59-A6C34878D82A}">
                    <a16:rowId xmlns:a16="http://schemas.microsoft.com/office/drawing/2014/main" val="4153900680"/>
                  </a:ext>
                </a:extLst>
              </a:tr>
              <a:tr h="395143">
                <a:tc>
                  <a:txBody>
                    <a:bodyPr/>
                    <a:lstStyle/>
                    <a:p>
                      <a:r>
                        <a:rPr lang="en-GB" sz="1400" b="1" dirty="0">
                          <a:solidFill>
                            <a:schemeClr val="tx1"/>
                          </a:solidFill>
                        </a:rPr>
                        <a:t>Risk Register</a:t>
                      </a:r>
                    </a:p>
                  </a:txBody>
                  <a:tcPr>
                    <a:solidFill>
                      <a:schemeClr val="accent1">
                        <a:lumMod val="40000"/>
                        <a:lumOff val="60000"/>
                      </a:schemeClr>
                    </a:solidFill>
                  </a:tcPr>
                </a:tc>
                <a:extLst>
                  <a:ext uri="{0D108BD9-81ED-4DB2-BD59-A6C34878D82A}">
                    <a16:rowId xmlns:a16="http://schemas.microsoft.com/office/drawing/2014/main" val="1152525968"/>
                  </a:ext>
                </a:extLst>
              </a:tr>
              <a:tr h="266721">
                <a:tc>
                  <a:txBody>
                    <a:bodyPr/>
                    <a:lstStyle/>
                    <a:p>
                      <a:endParaRPr lang="en-GB" sz="1100" b="1">
                        <a:solidFill>
                          <a:schemeClr val="tx1"/>
                        </a:solidFill>
                      </a:endParaRPr>
                    </a:p>
                  </a:txBody>
                  <a:tcPr/>
                </a:tc>
                <a:extLst>
                  <a:ext uri="{0D108BD9-81ED-4DB2-BD59-A6C34878D82A}">
                    <a16:rowId xmlns:a16="http://schemas.microsoft.com/office/drawing/2014/main" val="1242730652"/>
                  </a:ext>
                </a:extLst>
              </a:tr>
              <a:tr h="395143">
                <a:tc>
                  <a:txBody>
                    <a:bodyPr/>
                    <a:lstStyle/>
                    <a:p>
                      <a:r>
                        <a:rPr lang="en-GB" sz="1400" b="1" dirty="0">
                          <a:solidFill>
                            <a:schemeClr val="tx1"/>
                          </a:solidFill>
                        </a:rPr>
                        <a:t>Key Points to Note</a:t>
                      </a:r>
                    </a:p>
                  </a:txBody>
                  <a:tcPr>
                    <a:solidFill>
                      <a:schemeClr val="accent1">
                        <a:lumMod val="40000"/>
                        <a:lumOff val="60000"/>
                      </a:schemeClr>
                    </a:solidFill>
                  </a:tcPr>
                </a:tc>
                <a:extLst>
                  <a:ext uri="{0D108BD9-81ED-4DB2-BD59-A6C34878D82A}">
                    <a16:rowId xmlns:a16="http://schemas.microsoft.com/office/drawing/2014/main" val="3023877703"/>
                  </a:ext>
                </a:extLst>
              </a:tr>
              <a:tr h="1471904">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US" sz="900" i="0" kern="1200" dirty="0">
                          <a:solidFill>
                            <a:schemeClr val="tx1"/>
                          </a:solidFill>
                          <a:latin typeface="+mn-lt"/>
                          <a:ea typeface="+mn-ea"/>
                          <a:cs typeface="+mn-cs"/>
                        </a:rPr>
                        <a:t>Working with divisions to review  bank use</a:t>
                      </a:r>
                      <a:endParaRPr lang="en-GB" sz="900" i="0" kern="1200" dirty="0">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a:buChar char="•"/>
                      </a:pPr>
                      <a:endParaRPr lang="en-GB" sz="900" b="1" i="0" kern="1200" dirty="0">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a:buNone/>
                      </a:pPr>
                      <a:r>
                        <a:rPr lang="en-GB" sz="900" b="1" i="0" kern="1200" dirty="0">
                          <a:solidFill>
                            <a:schemeClr val="tx1"/>
                          </a:solidFill>
                          <a:effectLst/>
                          <a:latin typeface="+mn-lt"/>
                          <a:ea typeface="+mn-ea"/>
                          <a:cs typeface="+mn-cs"/>
                        </a:rPr>
                        <a:t>Recruitment and Retention of staff</a:t>
                      </a:r>
                      <a:endParaRPr lang="en-GB" sz="900" dirty="0"/>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noProof="0" dirty="0">
                          <a:solidFill>
                            <a:srgbClr val="242424"/>
                          </a:solidFill>
                          <a:effectLst/>
                          <a:latin typeface="Aptos"/>
                        </a:rPr>
                        <a:t>I</a:t>
                      </a:r>
                      <a:r>
                        <a:rPr lang="en-GB" sz="900" b="0" i="0" u="none" strike="noStrike" kern="1200" noProof="0" dirty="0">
                          <a:solidFill>
                            <a:srgbClr val="242424"/>
                          </a:solidFill>
                          <a:effectLst/>
                          <a:latin typeface="Calibri"/>
                        </a:rPr>
                        <a:t>nternational Nurses/Midwives Head count</a:t>
                      </a:r>
                      <a:endParaRPr lang="en-GB" sz="900" b="1" i="0" kern="1200" dirty="0">
                        <a:solidFill>
                          <a:schemeClr val="tx1"/>
                        </a:solidFill>
                        <a:effectLst/>
                        <a:latin typeface="Calibri"/>
                        <a:ea typeface="+mn-ea"/>
                        <a:cs typeface="+mn-cs"/>
                      </a:endParaRPr>
                    </a:p>
                    <a:p>
                      <a:pPr marL="17145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noProof="0" dirty="0">
                          <a:solidFill>
                            <a:srgbClr val="242424"/>
                          </a:solidFill>
                          <a:effectLst/>
                          <a:latin typeface="Calibri"/>
                        </a:rPr>
                        <a:t>Starters - 399</a:t>
                      </a:r>
                      <a:endParaRPr lang="en-GB" sz="900" dirty="0">
                        <a:latin typeface="Calibri"/>
                      </a:endParaRPr>
                    </a:p>
                    <a:p>
                      <a:pPr marL="17145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noProof="0" dirty="0">
                          <a:solidFill>
                            <a:srgbClr val="242424"/>
                          </a:solidFill>
                          <a:effectLst/>
                          <a:latin typeface="Calibri"/>
                        </a:rPr>
                        <a:t>Leavers - 21(will be 22 at end of March 2025)</a:t>
                      </a:r>
                      <a:endParaRPr lang="en-GB" sz="900" dirty="0">
                        <a:latin typeface="Calibri"/>
                      </a:endParaRPr>
                    </a:p>
                    <a:p>
                      <a:pPr marL="17145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noProof="0" dirty="0">
                          <a:solidFill>
                            <a:srgbClr val="242424"/>
                          </a:solidFill>
                          <a:effectLst/>
                          <a:latin typeface="Calibri"/>
                        </a:rPr>
                        <a:t>Retention rate - 95% (target for 31/3/25 was to retain 80%)</a:t>
                      </a:r>
                      <a:endParaRPr lang="en-GB" sz="900" dirty="0">
                        <a:latin typeface="Calibri"/>
                      </a:endParaRPr>
                    </a:p>
                    <a:p>
                      <a:pPr marL="17145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noProof="0" dirty="0">
                          <a:solidFill>
                            <a:srgbClr val="242424"/>
                          </a:solidFill>
                          <a:effectLst/>
                          <a:latin typeface="Calibri"/>
                        </a:rPr>
                        <a:t>Remaining employed as of 31/3/25 - 377</a:t>
                      </a:r>
                      <a:endParaRPr lang="en-GB" sz="900" dirty="0">
                        <a:latin typeface="Calibri"/>
                      </a:endParaRPr>
                    </a:p>
                  </a:txBody>
                  <a:tcPr/>
                </a:tc>
                <a:extLst>
                  <a:ext uri="{0D108BD9-81ED-4DB2-BD59-A6C34878D82A}">
                    <a16:rowId xmlns:a16="http://schemas.microsoft.com/office/drawing/2014/main" val="3658620738"/>
                  </a:ext>
                </a:extLst>
              </a:tr>
            </a:tbl>
          </a:graphicData>
        </a:graphic>
      </p:graphicFrame>
      <p:sp>
        <p:nvSpPr>
          <p:cNvPr id="8" name="TextBox 7">
            <a:extLst>
              <a:ext uri="{FF2B5EF4-FFF2-40B4-BE49-F238E27FC236}">
                <a16:creationId xmlns:a16="http://schemas.microsoft.com/office/drawing/2014/main" id="{8343B943-8AE7-59E8-773F-43919F5C0A89}"/>
              </a:ext>
            </a:extLst>
          </p:cNvPr>
          <p:cNvSpPr txBox="1"/>
          <p:nvPr/>
        </p:nvSpPr>
        <p:spPr>
          <a:xfrm>
            <a:off x="767540" y="1145218"/>
            <a:ext cx="500021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pPr algn="ctr"/>
            <a:r>
              <a:rPr lang="en-GB" sz="1200"/>
              <a:t>Performance</a:t>
            </a:r>
          </a:p>
        </p:txBody>
      </p:sp>
      <p:sp>
        <p:nvSpPr>
          <p:cNvPr id="9" name="TextBox 8">
            <a:extLst>
              <a:ext uri="{FF2B5EF4-FFF2-40B4-BE49-F238E27FC236}">
                <a16:creationId xmlns:a16="http://schemas.microsoft.com/office/drawing/2014/main" id="{73B5F479-A146-2A95-26FC-9E21F86AF785}"/>
              </a:ext>
            </a:extLst>
          </p:cNvPr>
          <p:cNvSpPr txBox="1"/>
          <p:nvPr/>
        </p:nvSpPr>
        <p:spPr>
          <a:xfrm>
            <a:off x="767539" y="1506855"/>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0" name="TextBox 9">
            <a:extLst>
              <a:ext uri="{FF2B5EF4-FFF2-40B4-BE49-F238E27FC236}">
                <a16:creationId xmlns:a16="http://schemas.microsoft.com/office/drawing/2014/main" id="{2FD988C5-FF2D-3CA8-306E-F20EF3DEF7FB}"/>
              </a:ext>
            </a:extLst>
          </p:cNvPr>
          <p:cNvSpPr txBox="1"/>
          <p:nvPr/>
        </p:nvSpPr>
        <p:spPr>
          <a:xfrm>
            <a:off x="767539" y="1850379"/>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1" name="TextBox 10">
            <a:extLst>
              <a:ext uri="{FF2B5EF4-FFF2-40B4-BE49-F238E27FC236}">
                <a16:creationId xmlns:a16="http://schemas.microsoft.com/office/drawing/2014/main" id="{BC9F9AC0-24EA-CF6D-B62F-FDEB6D7C51AC}"/>
              </a:ext>
            </a:extLst>
          </p:cNvPr>
          <p:cNvSpPr txBox="1"/>
          <p:nvPr/>
        </p:nvSpPr>
        <p:spPr>
          <a:xfrm>
            <a:off x="767539" y="2203823"/>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2" name="TextBox 11">
            <a:extLst>
              <a:ext uri="{FF2B5EF4-FFF2-40B4-BE49-F238E27FC236}">
                <a16:creationId xmlns:a16="http://schemas.microsoft.com/office/drawing/2014/main" id="{A5EB3848-4755-8FB9-B4EA-EBE765C4FE81}"/>
              </a:ext>
            </a:extLst>
          </p:cNvPr>
          <p:cNvSpPr txBox="1"/>
          <p:nvPr/>
        </p:nvSpPr>
        <p:spPr>
          <a:xfrm>
            <a:off x="2618599" y="1506855"/>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February 2025</a:t>
            </a:r>
          </a:p>
        </p:txBody>
      </p:sp>
      <p:sp>
        <p:nvSpPr>
          <p:cNvPr id="13" name="TextBox 12">
            <a:extLst>
              <a:ext uri="{FF2B5EF4-FFF2-40B4-BE49-F238E27FC236}">
                <a16:creationId xmlns:a16="http://schemas.microsoft.com/office/drawing/2014/main" id="{D79B04EB-999A-51C6-5814-0455F7341249}"/>
              </a:ext>
            </a:extLst>
          </p:cNvPr>
          <p:cNvSpPr txBox="1"/>
          <p:nvPr/>
        </p:nvSpPr>
        <p:spPr>
          <a:xfrm>
            <a:off x="2643180" y="1850379"/>
            <a:ext cx="3124573"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A)    B)</a:t>
            </a:r>
          </a:p>
        </p:txBody>
      </p:sp>
      <p:sp>
        <p:nvSpPr>
          <p:cNvPr id="14" name="TextBox 13">
            <a:extLst>
              <a:ext uri="{FF2B5EF4-FFF2-40B4-BE49-F238E27FC236}">
                <a16:creationId xmlns:a16="http://schemas.microsoft.com/office/drawing/2014/main" id="{81D5ADF7-23FE-FE5D-F288-818D0A69AAA6}"/>
              </a:ext>
            </a:extLst>
          </p:cNvPr>
          <p:cNvSpPr txBox="1"/>
          <p:nvPr/>
        </p:nvSpPr>
        <p:spPr>
          <a:xfrm>
            <a:off x="2643180" y="2203823"/>
            <a:ext cx="3124573"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t>N/A</a:t>
            </a:r>
            <a:endParaRPr lang="en-GB" sz="1200">
              <a:ea typeface="Calibri"/>
              <a:cs typeface="Calibri"/>
            </a:endParaRPr>
          </a:p>
        </p:txBody>
      </p:sp>
      <p:pic>
        <p:nvPicPr>
          <p:cNvPr id="17" name="Picture 16">
            <a:extLst>
              <a:ext uri="{FF2B5EF4-FFF2-40B4-BE49-F238E27FC236}">
                <a16:creationId xmlns:a16="http://schemas.microsoft.com/office/drawing/2014/main" id="{86C82891-2791-EF51-D2A3-5277BF7732A1}"/>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27" name="TextBox 26">
            <a:extLst>
              <a:ext uri="{FF2B5EF4-FFF2-40B4-BE49-F238E27FC236}">
                <a16:creationId xmlns:a16="http://schemas.microsoft.com/office/drawing/2014/main" id="{29FC41CF-25BD-E2E3-5B36-F82B46846F29}"/>
              </a:ext>
            </a:extLst>
          </p:cNvPr>
          <p:cNvSpPr txBox="1"/>
          <p:nvPr/>
        </p:nvSpPr>
        <p:spPr>
          <a:xfrm>
            <a:off x="4738554" y="3725230"/>
            <a:ext cx="1330582" cy="577081"/>
          </a:xfrm>
          <a:prstGeom prst="rect">
            <a:avLst/>
          </a:prstGeom>
          <a:noFill/>
          <a:ln w="19050">
            <a:solidFill>
              <a:schemeClr val="accent1"/>
            </a:solidFill>
          </a:ln>
        </p:spPr>
        <p:txBody>
          <a:bodyPr wrap="square" lIns="91440" tIns="45720" rIns="91440" bIns="45720" rtlCol="0" anchor="t">
            <a:spAutoFit/>
          </a:bodyPr>
          <a:lstStyle/>
          <a:p>
            <a:pPr algn="ctr"/>
            <a:r>
              <a:rPr lang="en-GB" sz="1050" b="1"/>
              <a:t>B – Top 10 depts. using Bank &amp; Agency, Feb 2025</a:t>
            </a:r>
          </a:p>
        </p:txBody>
      </p:sp>
      <p:sp>
        <p:nvSpPr>
          <p:cNvPr id="22" name="TextBox 21">
            <a:extLst>
              <a:ext uri="{FF2B5EF4-FFF2-40B4-BE49-F238E27FC236}">
                <a16:creationId xmlns:a16="http://schemas.microsoft.com/office/drawing/2014/main" id="{99CF819F-0457-3A49-E96A-6B9FCE79410D}"/>
              </a:ext>
            </a:extLst>
          </p:cNvPr>
          <p:cNvSpPr txBox="1"/>
          <p:nvPr/>
        </p:nvSpPr>
        <p:spPr>
          <a:xfrm>
            <a:off x="4738554" y="2619218"/>
            <a:ext cx="1330582" cy="253916"/>
          </a:xfrm>
          <a:prstGeom prst="rect">
            <a:avLst/>
          </a:prstGeom>
          <a:noFill/>
          <a:ln w="19050">
            <a:solidFill>
              <a:schemeClr val="accent1"/>
            </a:solidFill>
          </a:ln>
        </p:spPr>
        <p:txBody>
          <a:bodyPr wrap="square" rtlCol="0">
            <a:spAutoFit/>
          </a:bodyPr>
          <a:lstStyle/>
          <a:p>
            <a:pPr algn="ctr"/>
            <a:r>
              <a:rPr lang="en-GB" sz="1050" b="1"/>
              <a:t>A - Bank Usage</a:t>
            </a:r>
          </a:p>
        </p:txBody>
      </p:sp>
      <p:pic>
        <p:nvPicPr>
          <p:cNvPr id="19" name="Picture 18">
            <a:extLst>
              <a:ext uri="{FF2B5EF4-FFF2-40B4-BE49-F238E27FC236}">
                <a16:creationId xmlns:a16="http://schemas.microsoft.com/office/drawing/2014/main" id="{3FAD86F6-0891-3413-75EC-AD372CAAC395}"/>
              </a:ext>
            </a:extLst>
          </p:cNvPr>
          <p:cNvPicPr>
            <a:picLocks noChangeAspect="1"/>
          </p:cNvPicPr>
          <p:nvPr/>
        </p:nvPicPr>
        <p:blipFill>
          <a:blip r:embed="rId3"/>
          <a:stretch>
            <a:fillRect/>
          </a:stretch>
        </p:blipFill>
        <p:spPr>
          <a:xfrm>
            <a:off x="187343" y="2569960"/>
            <a:ext cx="4471148" cy="1807219"/>
          </a:xfrm>
          <a:prstGeom prst="rect">
            <a:avLst/>
          </a:prstGeom>
          <a:ln w="12700">
            <a:solidFill>
              <a:srgbClr val="023F84"/>
            </a:solidFill>
          </a:ln>
        </p:spPr>
      </p:pic>
      <p:sp>
        <p:nvSpPr>
          <p:cNvPr id="24" name="TextBox 23">
            <a:extLst>
              <a:ext uri="{FF2B5EF4-FFF2-40B4-BE49-F238E27FC236}">
                <a16:creationId xmlns:a16="http://schemas.microsoft.com/office/drawing/2014/main" id="{5BAC370B-5347-AA40-757F-9FEA3D6D84C0}"/>
              </a:ext>
            </a:extLst>
          </p:cNvPr>
          <p:cNvSpPr txBox="1"/>
          <p:nvPr/>
        </p:nvSpPr>
        <p:spPr>
          <a:xfrm>
            <a:off x="1585388" y="2641494"/>
            <a:ext cx="266420" cy="253916"/>
          </a:xfrm>
          <a:prstGeom prst="rect">
            <a:avLst/>
          </a:prstGeom>
          <a:noFill/>
          <a:ln w="19050">
            <a:solidFill>
              <a:schemeClr val="accent1"/>
            </a:solidFill>
          </a:ln>
        </p:spPr>
        <p:txBody>
          <a:bodyPr wrap="none" rtlCol="0">
            <a:spAutoFit/>
          </a:bodyPr>
          <a:lstStyle/>
          <a:p>
            <a:r>
              <a:rPr lang="en-GB" sz="1050" b="1"/>
              <a:t>A</a:t>
            </a:r>
          </a:p>
        </p:txBody>
      </p:sp>
      <p:pic>
        <p:nvPicPr>
          <p:cNvPr id="21" name="Picture 20">
            <a:extLst>
              <a:ext uri="{FF2B5EF4-FFF2-40B4-BE49-F238E27FC236}">
                <a16:creationId xmlns:a16="http://schemas.microsoft.com/office/drawing/2014/main" id="{03DDABEB-3899-9F94-A32D-9375492247D1}"/>
              </a:ext>
            </a:extLst>
          </p:cNvPr>
          <p:cNvPicPr>
            <a:picLocks noChangeAspect="1"/>
          </p:cNvPicPr>
          <p:nvPr/>
        </p:nvPicPr>
        <p:blipFill>
          <a:blip r:embed="rId4"/>
          <a:stretch>
            <a:fillRect/>
          </a:stretch>
        </p:blipFill>
        <p:spPr>
          <a:xfrm>
            <a:off x="187343" y="4398028"/>
            <a:ext cx="5957477" cy="1972071"/>
          </a:xfrm>
          <a:prstGeom prst="rect">
            <a:avLst/>
          </a:prstGeom>
          <a:ln w="12700">
            <a:solidFill>
              <a:srgbClr val="023F84"/>
            </a:solidFill>
          </a:ln>
        </p:spPr>
      </p:pic>
    </p:spTree>
    <p:extLst>
      <p:ext uri="{BB962C8B-B14F-4D97-AF65-F5344CB8AC3E}">
        <p14:creationId xmlns:p14="http://schemas.microsoft.com/office/powerpoint/2010/main" val="176124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CE304-2C3B-2851-060E-5F0F3DBE5F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E6DAC1-ECC1-8EF3-8425-B3D568CDC894}"/>
              </a:ext>
            </a:extLst>
          </p:cNvPr>
          <p:cNvSpPr>
            <a:spLocks noGrp="1"/>
          </p:cNvSpPr>
          <p:nvPr>
            <p:ph type="sldNum" sz="quarter" idx="12"/>
          </p:nvPr>
        </p:nvSpPr>
        <p:spPr/>
        <p:txBody>
          <a:bodyPr/>
          <a:lstStyle/>
          <a:p>
            <a:fld id="{C3EF42B0-13E1-47FA-A6EB-F204AA9B6E3D}" type="slidenum">
              <a:rPr lang="en-GB" smtClean="0"/>
              <a:pPr/>
              <a:t>8</a:t>
            </a:fld>
            <a:endParaRPr lang="en-GB"/>
          </a:p>
        </p:txBody>
      </p:sp>
      <p:sp>
        <p:nvSpPr>
          <p:cNvPr id="3" name="Title 1">
            <a:extLst>
              <a:ext uri="{FF2B5EF4-FFF2-40B4-BE49-F238E27FC236}">
                <a16:creationId xmlns:a16="http://schemas.microsoft.com/office/drawing/2014/main" id="{0FB2FE5C-0638-2010-666D-3EBAB3356B08}"/>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solidFill>
              </a:rPr>
              <a:t>Safer Staffing – Dashboard March 2025</a:t>
            </a:r>
          </a:p>
        </p:txBody>
      </p:sp>
      <p:sp>
        <p:nvSpPr>
          <p:cNvPr id="12" name="TextBox 11">
            <a:extLst>
              <a:ext uri="{FF2B5EF4-FFF2-40B4-BE49-F238E27FC236}">
                <a16:creationId xmlns:a16="http://schemas.microsoft.com/office/drawing/2014/main" id="{7E04CBFC-67AC-94B5-98F1-6D524C0633AB}"/>
              </a:ext>
            </a:extLst>
          </p:cNvPr>
          <p:cNvSpPr txBox="1"/>
          <p:nvPr/>
        </p:nvSpPr>
        <p:spPr>
          <a:xfrm>
            <a:off x="2069959" y="615600"/>
            <a:ext cx="3173582"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March 2025</a:t>
            </a:r>
          </a:p>
        </p:txBody>
      </p:sp>
      <p:pic>
        <p:nvPicPr>
          <p:cNvPr id="17" name="Picture 16">
            <a:extLst>
              <a:ext uri="{FF2B5EF4-FFF2-40B4-BE49-F238E27FC236}">
                <a16:creationId xmlns:a16="http://schemas.microsoft.com/office/drawing/2014/main" id="{3A7D7A62-4A0A-5041-EE42-69C81A748660}"/>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18" name="TextBox 17">
            <a:extLst>
              <a:ext uri="{FF2B5EF4-FFF2-40B4-BE49-F238E27FC236}">
                <a16:creationId xmlns:a16="http://schemas.microsoft.com/office/drawing/2014/main" id="{A9FA60F8-87E0-DD10-24C0-24901047108D}"/>
              </a:ext>
            </a:extLst>
          </p:cNvPr>
          <p:cNvSpPr txBox="1"/>
          <p:nvPr/>
        </p:nvSpPr>
        <p:spPr>
          <a:xfrm>
            <a:off x="164858" y="615600"/>
            <a:ext cx="1800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pic>
        <p:nvPicPr>
          <p:cNvPr id="4" name="Picture 3">
            <a:extLst>
              <a:ext uri="{FF2B5EF4-FFF2-40B4-BE49-F238E27FC236}">
                <a16:creationId xmlns:a16="http://schemas.microsoft.com/office/drawing/2014/main" id="{62C7836D-15A1-9C95-D827-5C61A204B01D}"/>
              </a:ext>
            </a:extLst>
          </p:cNvPr>
          <p:cNvPicPr>
            <a:picLocks noChangeAspect="1"/>
          </p:cNvPicPr>
          <p:nvPr/>
        </p:nvPicPr>
        <p:blipFill>
          <a:blip r:embed="rId3"/>
          <a:stretch>
            <a:fillRect/>
          </a:stretch>
        </p:blipFill>
        <p:spPr>
          <a:xfrm>
            <a:off x="142568" y="1047135"/>
            <a:ext cx="11857702" cy="5181600"/>
          </a:xfrm>
          <a:prstGeom prst="rect">
            <a:avLst/>
          </a:prstGeom>
        </p:spPr>
      </p:pic>
    </p:spTree>
    <p:extLst>
      <p:ext uri="{BB962C8B-B14F-4D97-AF65-F5344CB8AC3E}">
        <p14:creationId xmlns:p14="http://schemas.microsoft.com/office/powerpoint/2010/main" val="360777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342B-EE1A-FC5E-E4BF-A7BB038E37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D7DA7-D85C-0B1A-54A7-615A54B056C2}"/>
              </a:ext>
            </a:extLst>
          </p:cNvPr>
          <p:cNvSpPr>
            <a:spLocks noGrp="1"/>
          </p:cNvSpPr>
          <p:nvPr>
            <p:ph type="sldNum" sz="quarter" idx="12"/>
          </p:nvPr>
        </p:nvSpPr>
        <p:spPr/>
        <p:txBody>
          <a:bodyPr/>
          <a:lstStyle/>
          <a:p>
            <a:fld id="{C3EF42B0-13E1-47FA-A6EB-F204AA9B6E3D}" type="slidenum">
              <a:rPr lang="en-GB" smtClean="0"/>
              <a:pPr/>
              <a:t>9</a:t>
            </a:fld>
            <a:endParaRPr lang="en-GB"/>
          </a:p>
        </p:txBody>
      </p:sp>
      <p:sp>
        <p:nvSpPr>
          <p:cNvPr id="3" name="Title 1">
            <a:extLst>
              <a:ext uri="{FF2B5EF4-FFF2-40B4-BE49-F238E27FC236}">
                <a16:creationId xmlns:a16="http://schemas.microsoft.com/office/drawing/2014/main" id="{BF227F27-6A4A-030F-080C-554059593F44}"/>
              </a:ext>
            </a:extLst>
          </p:cNvPr>
          <p:cNvSpPr txBox="1">
            <a:spLocks/>
          </p:cNvSpPr>
          <p:nvPr/>
        </p:nvSpPr>
        <p:spPr>
          <a:xfrm>
            <a:off x="145815" y="64629"/>
            <a:ext cx="11951171" cy="458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rPr>
              <a:t>Safer Staffing</a:t>
            </a:r>
          </a:p>
        </p:txBody>
      </p:sp>
      <p:graphicFrame>
        <p:nvGraphicFramePr>
          <p:cNvPr id="4" name="Table 22">
            <a:extLst>
              <a:ext uri="{FF2B5EF4-FFF2-40B4-BE49-F238E27FC236}">
                <a16:creationId xmlns:a16="http://schemas.microsoft.com/office/drawing/2014/main" id="{A2D2915E-712B-D7C9-60AD-FE4BC8466395}"/>
              </a:ext>
            </a:extLst>
          </p:cNvPr>
          <p:cNvGraphicFramePr>
            <a:graphicFrameLocks noGrp="1"/>
          </p:cNvGraphicFramePr>
          <p:nvPr/>
        </p:nvGraphicFramePr>
        <p:xfrm>
          <a:off x="164858" y="1068141"/>
          <a:ext cx="5979962" cy="5253138"/>
        </p:xfrm>
        <a:graphic>
          <a:graphicData uri="http://schemas.openxmlformats.org/drawingml/2006/table">
            <a:tbl>
              <a:tblPr firstRow="1" bandRow="1">
                <a:tableStyleId>{5940675A-B579-460E-94D1-54222C63F5DA}</a:tableStyleId>
              </a:tblPr>
              <a:tblGrid>
                <a:gridCol w="5979962">
                  <a:extLst>
                    <a:ext uri="{9D8B030D-6E8A-4147-A177-3AD203B41FA5}">
                      <a16:colId xmlns:a16="http://schemas.microsoft.com/office/drawing/2014/main" val="3672158373"/>
                    </a:ext>
                  </a:extLst>
                </a:gridCol>
              </a:tblGrid>
              <a:tr h="1484117">
                <a:tc>
                  <a:txBody>
                    <a:bodyPr/>
                    <a:lstStyle/>
                    <a:p>
                      <a:endParaRPr lang="en-GB"/>
                    </a:p>
                    <a:p>
                      <a:endParaRPr lang="en-GB"/>
                    </a:p>
                    <a:p>
                      <a:endParaRPr lang="en-GB"/>
                    </a:p>
                    <a:p>
                      <a:endParaRPr lang="en-GB"/>
                    </a:p>
                    <a:p>
                      <a:endParaRPr lang="en-GB"/>
                    </a:p>
                  </a:txBody>
                  <a:tcPr/>
                </a:tc>
                <a:extLst>
                  <a:ext uri="{0D108BD9-81ED-4DB2-BD59-A6C34878D82A}">
                    <a16:rowId xmlns:a16="http://schemas.microsoft.com/office/drawing/2014/main" val="3888819796"/>
                  </a:ext>
                </a:extLst>
              </a:tr>
              <a:tr h="3769021">
                <a:tc>
                  <a:txBody>
                    <a:bodyPr/>
                    <a:lstStyle/>
                    <a:p>
                      <a:endParaRPr lang="en-GB"/>
                    </a:p>
                  </a:txBody>
                  <a:tcPr/>
                </a:tc>
                <a:extLst>
                  <a:ext uri="{0D108BD9-81ED-4DB2-BD59-A6C34878D82A}">
                    <a16:rowId xmlns:a16="http://schemas.microsoft.com/office/drawing/2014/main" val="221833700"/>
                  </a:ext>
                </a:extLst>
              </a:tr>
            </a:tbl>
          </a:graphicData>
        </a:graphic>
      </p:graphicFrame>
      <p:sp>
        <p:nvSpPr>
          <p:cNvPr id="5" name="TextBox 4">
            <a:extLst>
              <a:ext uri="{FF2B5EF4-FFF2-40B4-BE49-F238E27FC236}">
                <a16:creationId xmlns:a16="http://schemas.microsoft.com/office/drawing/2014/main" id="{2E03D6D5-BCAD-460F-6548-ABF910850049}"/>
              </a:ext>
            </a:extLst>
          </p:cNvPr>
          <p:cNvSpPr txBox="1"/>
          <p:nvPr/>
        </p:nvSpPr>
        <p:spPr>
          <a:xfrm>
            <a:off x="166889" y="621968"/>
            <a:ext cx="155170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400"/>
              <a:t>Background</a:t>
            </a:r>
          </a:p>
        </p:txBody>
      </p:sp>
      <p:sp>
        <p:nvSpPr>
          <p:cNvPr id="6" name="TextBox 5">
            <a:extLst>
              <a:ext uri="{FF2B5EF4-FFF2-40B4-BE49-F238E27FC236}">
                <a16:creationId xmlns:a16="http://schemas.microsoft.com/office/drawing/2014/main" id="{061753A3-3B5B-344F-9970-A46FE3CE46D0}"/>
              </a:ext>
            </a:extLst>
          </p:cNvPr>
          <p:cNvSpPr txBox="1"/>
          <p:nvPr/>
        </p:nvSpPr>
        <p:spPr>
          <a:xfrm>
            <a:off x="1804113" y="621968"/>
            <a:ext cx="10239469" cy="307777"/>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endParaRPr lang="en-US" sz="1400"/>
          </a:p>
        </p:txBody>
      </p:sp>
      <p:graphicFrame>
        <p:nvGraphicFramePr>
          <p:cNvPr id="7" name="Table 21">
            <a:extLst>
              <a:ext uri="{FF2B5EF4-FFF2-40B4-BE49-F238E27FC236}">
                <a16:creationId xmlns:a16="http://schemas.microsoft.com/office/drawing/2014/main" id="{27045CB1-750F-C6D5-36C9-85E9795E18BE}"/>
              </a:ext>
            </a:extLst>
          </p:cNvPr>
          <p:cNvGraphicFramePr>
            <a:graphicFrameLocks noGrp="1"/>
          </p:cNvGraphicFramePr>
          <p:nvPr/>
        </p:nvGraphicFramePr>
        <p:xfrm>
          <a:off x="6146851" y="1065310"/>
          <a:ext cx="5896731" cy="5363696"/>
        </p:xfrm>
        <a:graphic>
          <a:graphicData uri="http://schemas.openxmlformats.org/drawingml/2006/table">
            <a:tbl>
              <a:tblPr bandCol="1">
                <a:tableStyleId>{5940675A-B579-460E-94D1-54222C63F5DA}</a:tableStyleId>
              </a:tblPr>
              <a:tblGrid>
                <a:gridCol w="5896731">
                  <a:extLst>
                    <a:ext uri="{9D8B030D-6E8A-4147-A177-3AD203B41FA5}">
                      <a16:colId xmlns:a16="http://schemas.microsoft.com/office/drawing/2014/main" val="347459449"/>
                    </a:ext>
                  </a:extLst>
                </a:gridCol>
              </a:tblGrid>
              <a:tr h="392643">
                <a:tc>
                  <a:txBody>
                    <a:bodyPr/>
                    <a:lstStyle/>
                    <a:p>
                      <a:r>
                        <a:rPr lang="en-GB" sz="1400" b="1">
                          <a:solidFill>
                            <a:schemeClr val="tx1"/>
                          </a:solidFill>
                        </a:rPr>
                        <a:t>What are the charts showing us</a:t>
                      </a:r>
                    </a:p>
                  </a:txBody>
                  <a:tcPr>
                    <a:solidFill>
                      <a:schemeClr val="accent1">
                        <a:lumMod val="40000"/>
                        <a:lumOff val="60000"/>
                      </a:schemeClr>
                    </a:solidFill>
                  </a:tcPr>
                </a:tc>
                <a:extLst>
                  <a:ext uri="{0D108BD9-81ED-4DB2-BD59-A6C34878D82A}">
                    <a16:rowId xmlns:a16="http://schemas.microsoft.com/office/drawing/2014/main" val="729472498"/>
                  </a:ext>
                </a:extLst>
              </a:tr>
              <a:tr h="636718">
                <a:tc>
                  <a:txBody>
                    <a:bodyPr/>
                    <a:lstStyle/>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a:solidFill>
                            <a:schemeClr val="tx1"/>
                          </a:solidFill>
                          <a:effectLst/>
                          <a:latin typeface="Calibri"/>
                        </a:rPr>
                        <a:t>Safe staffing % and CHPPD are around the same for March as compared to Feb 25</a:t>
                      </a:r>
                      <a:endParaRPr lang="en-GB" sz="900" b="0" i="0" u="none" strike="noStrike" kern="1200" noProof="0">
                        <a:solidFill>
                          <a:srgbClr val="000000"/>
                        </a:solidFill>
                        <a:effectLst/>
                        <a:latin typeface="Calibri"/>
                      </a:endParaRPr>
                    </a:p>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a:solidFill>
                            <a:schemeClr val="tx1"/>
                          </a:solidFill>
                          <a:effectLst/>
                          <a:latin typeface="Calibri"/>
                        </a:rPr>
                        <a:t>Chart A - note increase in bank costs for registered nursing and support workers is up due to additional beds still open</a:t>
                      </a:r>
                    </a:p>
                    <a:p>
                      <a:pPr marL="171450" marR="0" lvl="0" indent="-171450" algn="l">
                        <a:lnSpc>
                          <a:spcPct val="100000"/>
                        </a:lnSpc>
                        <a:spcBef>
                          <a:spcPts val="0"/>
                        </a:spcBef>
                        <a:spcAft>
                          <a:spcPts val="0"/>
                        </a:spcAft>
                        <a:buClr>
                          <a:srgbClr val="000000"/>
                        </a:buClr>
                        <a:buFont typeface="Arial,Sans-Serif"/>
                        <a:buChar char="•"/>
                      </a:pPr>
                      <a:r>
                        <a:rPr lang="en-GB" sz="900" b="0" i="0" u="none" strike="noStrike" kern="1200" noProof="0">
                          <a:solidFill>
                            <a:schemeClr val="tx1"/>
                          </a:solidFill>
                          <a:effectLst/>
                          <a:latin typeface="Calibri"/>
                        </a:rPr>
                        <a:t>Table B - - bank remains high in areas with increase vacancy rates </a:t>
                      </a:r>
                    </a:p>
                  </a:txBody>
                  <a:tcPr/>
                </a:tc>
                <a:extLst>
                  <a:ext uri="{0D108BD9-81ED-4DB2-BD59-A6C34878D82A}">
                    <a16:rowId xmlns:a16="http://schemas.microsoft.com/office/drawing/2014/main" val="1319055502"/>
                  </a:ext>
                </a:extLst>
              </a:tr>
              <a:tr h="477455">
                <a:tc>
                  <a:txBody>
                    <a:bodyPr/>
                    <a:lstStyle/>
                    <a:p>
                      <a:r>
                        <a:rPr lang="en-GB" sz="1400" b="1">
                          <a:solidFill>
                            <a:schemeClr val="tx1"/>
                          </a:solidFill>
                        </a:rPr>
                        <a:t>Areas Impacting on Compliance</a:t>
                      </a:r>
                    </a:p>
                  </a:txBody>
                  <a:tcPr>
                    <a:solidFill>
                      <a:schemeClr val="accent1">
                        <a:lumMod val="40000"/>
                        <a:lumOff val="60000"/>
                      </a:schemeClr>
                    </a:solidFill>
                  </a:tcPr>
                </a:tc>
                <a:extLst>
                  <a:ext uri="{0D108BD9-81ED-4DB2-BD59-A6C34878D82A}">
                    <a16:rowId xmlns:a16="http://schemas.microsoft.com/office/drawing/2014/main" val="1767411667"/>
                  </a:ext>
                </a:extLst>
              </a:tr>
              <a:tr h="392643">
                <a:tc>
                  <a:txBody>
                    <a:bodyPr/>
                    <a:lstStyle/>
                    <a:p>
                      <a:pPr marL="0" marR="0" lvl="0" indent="0" algn="l" rtl="0">
                        <a:lnSpc>
                          <a:spcPct val="100000"/>
                        </a:lnSpc>
                        <a:spcBef>
                          <a:spcPts val="0"/>
                        </a:spcBef>
                        <a:spcAft>
                          <a:spcPts val="0"/>
                        </a:spcAft>
                        <a:buClrTx/>
                        <a:buSzTx/>
                        <a:buFontTx/>
                        <a:buNone/>
                      </a:pPr>
                      <a:r>
                        <a:rPr lang="en-GB" sz="1000" kern="1200">
                          <a:solidFill>
                            <a:schemeClr val="tx1"/>
                          </a:solidFill>
                          <a:effectLst/>
                          <a:latin typeface="+mn-lt"/>
                          <a:ea typeface="+mn-ea"/>
                          <a:cs typeface="+mn-cs"/>
                        </a:rPr>
                        <a:t>Unfunded additional capacity in AMU 1&amp;2 10 additional beds and TES area in ED.</a:t>
                      </a:r>
                    </a:p>
                    <a:p>
                      <a:pPr marL="0" marR="0" lvl="0" indent="0" algn="l">
                        <a:lnSpc>
                          <a:spcPct val="100000"/>
                        </a:lnSpc>
                        <a:spcBef>
                          <a:spcPts val="0"/>
                        </a:spcBef>
                        <a:spcAft>
                          <a:spcPts val="0"/>
                        </a:spcAft>
                        <a:buClrTx/>
                        <a:buSzTx/>
                        <a:buFontTx/>
                        <a:buNone/>
                      </a:pPr>
                      <a:endParaRPr lang="en-GB" sz="850" kern="1200">
                        <a:solidFill>
                          <a:schemeClr val="tx1"/>
                        </a:solidFill>
                        <a:effectLst/>
                        <a:latin typeface="+mn-lt"/>
                        <a:ea typeface="+mn-ea"/>
                        <a:cs typeface="+mn-cs"/>
                      </a:endParaRPr>
                    </a:p>
                  </a:txBody>
                  <a:tcPr/>
                </a:tc>
                <a:extLst>
                  <a:ext uri="{0D108BD9-81ED-4DB2-BD59-A6C34878D82A}">
                    <a16:rowId xmlns:a16="http://schemas.microsoft.com/office/drawing/2014/main" val="54519113"/>
                  </a:ext>
                </a:extLst>
              </a:tr>
              <a:tr h="418605">
                <a:tc>
                  <a:txBody>
                    <a:bodyPr/>
                    <a:lstStyle/>
                    <a:p>
                      <a:r>
                        <a:rPr lang="en-GB" sz="1400" b="1">
                          <a:solidFill>
                            <a:schemeClr val="tx1"/>
                          </a:solidFill>
                        </a:rPr>
                        <a:t>Mitigations / Timescales / Blockers</a:t>
                      </a:r>
                    </a:p>
                  </a:txBody>
                  <a:tcPr>
                    <a:solidFill>
                      <a:schemeClr val="accent1">
                        <a:lumMod val="40000"/>
                        <a:lumOff val="60000"/>
                      </a:schemeClr>
                    </a:solidFill>
                  </a:tcPr>
                </a:tc>
                <a:extLst>
                  <a:ext uri="{0D108BD9-81ED-4DB2-BD59-A6C34878D82A}">
                    <a16:rowId xmlns:a16="http://schemas.microsoft.com/office/drawing/2014/main" val="953919400"/>
                  </a:ext>
                </a:extLst>
              </a:tr>
              <a:tr h="551823">
                <a:tc>
                  <a:txBody>
                    <a:bodyPr/>
                    <a:lstStyle/>
                    <a:p>
                      <a:pPr lvl="0">
                        <a:buNone/>
                      </a:pPr>
                      <a:r>
                        <a:rPr lang="en-GB" sz="1000" b="0" i="0" u="none" strike="noStrike" kern="1200" noProof="0" dirty="0">
                          <a:solidFill>
                            <a:schemeClr val="tx1"/>
                          </a:solidFill>
                          <a:effectLst/>
                          <a:latin typeface="Calibri"/>
                        </a:rPr>
                        <a:t>Additional beds on super surge  are now closed but additional beds on AMU are still open. TES area continues to be utilised based on capacity needs and recently to utilise the corridor when a high increase of capacity.</a:t>
                      </a:r>
                      <a:endParaRPr lang="en-US" sz="1000" dirty="0"/>
                    </a:p>
                  </a:txBody>
                  <a:tcPr marL="68580" marR="68580" marT="0" marB="0"/>
                </a:tc>
                <a:extLst>
                  <a:ext uri="{0D108BD9-81ED-4DB2-BD59-A6C34878D82A}">
                    <a16:rowId xmlns:a16="http://schemas.microsoft.com/office/drawing/2014/main" val="4153900680"/>
                  </a:ext>
                </a:extLst>
              </a:tr>
              <a:tr h="392643">
                <a:tc>
                  <a:txBody>
                    <a:bodyPr/>
                    <a:lstStyle/>
                    <a:p>
                      <a:r>
                        <a:rPr lang="en-GB" sz="1400" b="1">
                          <a:solidFill>
                            <a:schemeClr val="tx1"/>
                          </a:solidFill>
                        </a:rPr>
                        <a:t>Risk Register</a:t>
                      </a:r>
                    </a:p>
                  </a:txBody>
                  <a:tcPr>
                    <a:solidFill>
                      <a:schemeClr val="accent1">
                        <a:lumMod val="40000"/>
                        <a:lumOff val="60000"/>
                      </a:schemeClr>
                    </a:solidFill>
                  </a:tcPr>
                </a:tc>
                <a:extLst>
                  <a:ext uri="{0D108BD9-81ED-4DB2-BD59-A6C34878D82A}">
                    <a16:rowId xmlns:a16="http://schemas.microsoft.com/office/drawing/2014/main" val="1152525968"/>
                  </a:ext>
                </a:extLst>
              </a:tr>
              <a:tr h="265299">
                <a:tc>
                  <a:txBody>
                    <a:bodyPr/>
                    <a:lstStyle/>
                    <a:p>
                      <a:endParaRPr lang="en-GB" sz="1100" b="1">
                        <a:solidFill>
                          <a:schemeClr val="tx1"/>
                        </a:solidFill>
                      </a:endParaRPr>
                    </a:p>
                  </a:txBody>
                  <a:tcPr/>
                </a:tc>
                <a:extLst>
                  <a:ext uri="{0D108BD9-81ED-4DB2-BD59-A6C34878D82A}">
                    <a16:rowId xmlns:a16="http://schemas.microsoft.com/office/drawing/2014/main" val="1242730652"/>
                  </a:ext>
                </a:extLst>
              </a:tr>
              <a:tr h="392643">
                <a:tc>
                  <a:txBody>
                    <a:bodyPr/>
                    <a:lstStyle/>
                    <a:p>
                      <a:r>
                        <a:rPr lang="en-GB" sz="1400" b="1">
                          <a:solidFill>
                            <a:schemeClr val="tx1"/>
                          </a:solidFill>
                        </a:rPr>
                        <a:t>Key Points to Note</a:t>
                      </a:r>
                    </a:p>
                  </a:txBody>
                  <a:tcPr>
                    <a:solidFill>
                      <a:schemeClr val="accent1">
                        <a:lumMod val="40000"/>
                        <a:lumOff val="60000"/>
                      </a:schemeClr>
                    </a:solidFill>
                  </a:tcPr>
                </a:tc>
                <a:extLst>
                  <a:ext uri="{0D108BD9-81ED-4DB2-BD59-A6C34878D82A}">
                    <a16:rowId xmlns:a16="http://schemas.microsoft.com/office/drawing/2014/main" val="3023877703"/>
                  </a:ext>
                </a:extLst>
              </a:tr>
              <a:tr h="1443224">
                <a:tc>
                  <a:txBody>
                    <a:bodyPr/>
                    <a:lstStyle/>
                    <a:p>
                      <a:pPr marL="171450" marR="0" lvl="0" indent="-171450" algn="l">
                        <a:lnSpc>
                          <a:spcPct val="100000"/>
                        </a:lnSpc>
                        <a:spcBef>
                          <a:spcPts val="0"/>
                        </a:spcBef>
                        <a:spcAft>
                          <a:spcPts val="0"/>
                        </a:spcAft>
                        <a:buClrTx/>
                        <a:buSzTx/>
                        <a:buFont typeface="Arial"/>
                        <a:buChar char="•"/>
                      </a:pPr>
                      <a:r>
                        <a:rPr lang="en-US" sz="900" i="0" kern="1200" dirty="0">
                          <a:solidFill>
                            <a:schemeClr val="tx1"/>
                          </a:solidFill>
                          <a:latin typeface="+mn-lt"/>
                          <a:ea typeface="+mn-ea"/>
                          <a:cs typeface="+mn-cs"/>
                        </a:rPr>
                        <a:t>Safer staffing report for January (see appendix ?) </a:t>
                      </a:r>
                      <a:r>
                        <a:rPr lang="en-US" sz="900" b="0" i="0" u="none" strike="noStrike" kern="1200" noProof="0" dirty="0">
                          <a:solidFill>
                            <a:srgbClr val="000000"/>
                          </a:solidFill>
                          <a:latin typeface="Calibri"/>
                        </a:rPr>
                        <a:t>Overall, the safer staffing establishments within the assessed areas are in a positive position to maintain the provision and delivery of safe, effective, high-quality care. However, based on professional judgement and triangulation of quality metrics and acuity, some clinical areas feel additional staffing or change of skill mix may enhance care and experience in these areas. The Nurse Sensitive Indicators reviewed as part of the review, indicate that ongoing improvement work is required for example, with regards to patient observations, medicine management, pressure ulcers and falls amongst others.</a:t>
                      </a:r>
                      <a:r>
                        <a:rPr lang="en-US" sz="900" b="0" i="0" u="none" strike="noStrike" kern="1200" noProof="0" dirty="0">
                          <a:solidFill>
                            <a:srgbClr val="000000"/>
                          </a:solidFill>
                          <a:latin typeface="Aptos"/>
                        </a:rPr>
                        <a:t> </a:t>
                      </a:r>
                      <a:endParaRPr lang="en-US" sz="900" i="0" kern="1200" dirty="0">
                        <a:solidFill>
                          <a:schemeClr val="tx1"/>
                        </a:solidFill>
                        <a:latin typeface="Calibri"/>
                        <a:ea typeface="+mn-ea"/>
                        <a:cs typeface="+mn-cs"/>
                      </a:endParaRPr>
                    </a:p>
                    <a:p>
                      <a:pPr marL="0" marR="0" lvl="0" indent="0" algn="l">
                        <a:lnSpc>
                          <a:spcPct val="100000"/>
                        </a:lnSpc>
                        <a:spcBef>
                          <a:spcPts val="0"/>
                        </a:spcBef>
                        <a:spcAft>
                          <a:spcPts val="0"/>
                        </a:spcAft>
                        <a:buClrTx/>
                        <a:buSzTx/>
                        <a:buFont typeface="Arial"/>
                        <a:buNone/>
                      </a:pPr>
                      <a:r>
                        <a:rPr lang="en-GB" sz="900" b="1" i="0" kern="1200" dirty="0">
                          <a:solidFill>
                            <a:schemeClr val="tx1"/>
                          </a:solidFill>
                          <a:effectLst/>
                          <a:latin typeface="+mn-lt"/>
                          <a:ea typeface="+mn-ea"/>
                          <a:cs typeface="+mn-cs"/>
                        </a:rPr>
                        <a:t>Recruitment and Retention of staff</a:t>
                      </a:r>
                      <a:endParaRPr lang="en-GB" sz="900" dirty="0"/>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noProof="0" dirty="0">
                          <a:solidFill>
                            <a:srgbClr val="242424"/>
                          </a:solidFill>
                          <a:effectLst/>
                          <a:latin typeface="Calibri"/>
                        </a:rPr>
                        <a:t>36 Student Nurse are</a:t>
                      </a:r>
                      <a:r>
                        <a:rPr lang="en-GB" sz="900" b="0" i="0" u="none" strike="noStrike" kern="1200" noProof="0" dirty="0">
                          <a:solidFill>
                            <a:srgbClr val="242424"/>
                          </a:solidFill>
                          <a:effectLst/>
                        </a:rPr>
                        <a:t> due to qualify between Jan and July 2025, 6 already offered jobs with us and the remaining 30 still looking</a:t>
                      </a:r>
                    </a:p>
                  </a:txBody>
                  <a:tcPr/>
                </a:tc>
                <a:extLst>
                  <a:ext uri="{0D108BD9-81ED-4DB2-BD59-A6C34878D82A}">
                    <a16:rowId xmlns:a16="http://schemas.microsoft.com/office/drawing/2014/main" val="3658620738"/>
                  </a:ext>
                </a:extLst>
              </a:tr>
            </a:tbl>
          </a:graphicData>
        </a:graphic>
      </p:graphicFrame>
      <p:sp>
        <p:nvSpPr>
          <p:cNvPr id="8" name="TextBox 7">
            <a:extLst>
              <a:ext uri="{FF2B5EF4-FFF2-40B4-BE49-F238E27FC236}">
                <a16:creationId xmlns:a16="http://schemas.microsoft.com/office/drawing/2014/main" id="{8343B943-8AE7-59E8-773F-43919F5C0A89}"/>
              </a:ext>
            </a:extLst>
          </p:cNvPr>
          <p:cNvSpPr txBox="1"/>
          <p:nvPr/>
        </p:nvSpPr>
        <p:spPr>
          <a:xfrm>
            <a:off x="265176" y="1145218"/>
            <a:ext cx="5715000"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pPr algn="ctr"/>
            <a:r>
              <a:rPr lang="en-GB" sz="1200"/>
              <a:t>Performance</a:t>
            </a:r>
          </a:p>
        </p:txBody>
      </p:sp>
      <p:sp>
        <p:nvSpPr>
          <p:cNvPr id="9" name="TextBox 8">
            <a:extLst>
              <a:ext uri="{FF2B5EF4-FFF2-40B4-BE49-F238E27FC236}">
                <a16:creationId xmlns:a16="http://schemas.microsoft.com/office/drawing/2014/main" id="{73B5F479-A146-2A95-26FC-9E21F86AF785}"/>
              </a:ext>
            </a:extLst>
          </p:cNvPr>
          <p:cNvSpPr txBox="1"/>
          <p:nvPr/>
        </p:nvSpPr>
        <p:spPr>
          <a:xfrm>
            <a:off x="265176" y="1506855"/>
            <a:ext cx="230236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Date</a:t>
            </a:r>
          </a:p>
        </p:txBody>
      </p:sp>
      <p:sp>
        <p:nvSpPr>
          <p:cNvPr id="10" name="TextBox 9">
            <a:extLst>
              <a:ext uri="{FF2B5EF4-FFF2-40B4-BE49-F238E27FC236}">
                <a16:creationId xmlns:a16="http://schemas.microsoft.com/office/drawing/2014/main" id="{2FD988C5-FF2D-3CA8-306E-F20EF3DEF7FB}"/>
              </a:ext>
            </a:extLst>
          </p:cNvPr>
          <p:cNvSpPr txBox="1"/>
          <p:nvPr/>
        </p:nvSpPr>
        <p:spPr>
          <a:xfrm>
            <a:off x="265176" y="1850379"/>
            <a:ext cx="230236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Trust Performance</a:t>
            </a:r>
          </a:p>
        </p:txBody>
      </p:sp>
      <p:sp>
        <p:nvSpPr>
          <p:cNvPr id="11" name="TextBox 10">
            <a:extLst>
              <a:ext uri="{FF2B5EF4-FFF2-40B4-BE49-F238E27FC236}">
                <a16:creationId xmlns:a16="http://schemas.microsoft.com/office/drawing/2014/main" id="{BC9F9AC0-24EA-CF6D-B62F-FDEB6D7C51AC}"/>
              </a:ext>
            </a:extLst>
          </p:cNvPr>
          <p:cNvSpPr txBox="1"/>
          <p:nvPr/>
        </p:nvSpPr>
        <p:spPr>
          <a:xfrm>
            <a:off x="265176" y="2203823"/>
            <a:ext cx="2302363" cy="276999"/>
          </a:xfrm>
          <a:prstGeom prst="rect">
            <a:avLst/>
          </a:prstGeom>
          <a:solidFill>
            <a:schemeClr val="accent1">
              <a:lumMod val="40000"/>
              <a:lumOff val="60000"/>
            </a:schemeClr>
          </a:solidFill>
          <a:ln w="63500" cmpd="dbl">
            <a:solidFill>
              <a:schemeClr val="accent1">
                <a:lumMod val="40000"/>
                <a:lumOff val="60000"/>
              </a:schemeClr>
            </a:solidFill>
          </a:ln>
        </p:spPr>
        <p:txBody>
          <a:bodyPr wrap="square" rtlCol="0">
            <a:spAutoFit/>
          </a:bodyPr>
          <a:lstStyle/>
          <a:p>
            <a:r>
              <a:rPr lang="en-GB" sz="1200"/>
              <a:t>Performance Target / KPI</a:t>
            </a:r>
          </a:p>
        </p:txBody>
      </p:sp>
      <p:sp>
        <p:nvSpPr>
          <p:cNvPr id="12" name="TextBox 11">
            <a:extLst>
              <a:ext uri="{FF2B5EF4-FFF2-40B4-BE49-F238E27FC236}">
                <a16:creationId xmlns:a16="http://schemas.microsoft.com/office/drawing/2014/main" id="{A5EB3848-4755-8FB9-B4EA-EBE765C4FE81}"/>
              </a:ext>
            </a:extLst>
          </p:cNvPr>
          <p:cNvSpPr txBox="1"/>
          <p:nvPr/>
        </p:nvSpPr>
        <p:spPr>
          <a:xfrm>
            <a:off x="2618598" y="1506855"/>
            <a:ext cx="3361577"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March 2025</a:t>
            </a:r>
          </a:p>
        </p:txBody>
      </p:sp>
      <p:sp>
        <p:nvSpPr>
          <p:cNvPr id="13" name="TextBox 12">
            <a:extLst>
              <a:ext uri="{FF2B5EF4-FFF2-40B4-BE49-F238E27FC236}">
                <a16:creationId xmlns:a16="http://schemas.microsoft.com/office/drawing/2014/main" id="{D79B04EB-999A-51C6-5814-0455F7341249}"/>
              </a:ext>
            </a:extLst>
          </p:cNvPr>
          <p:cNvSpPr txBox="1"/>
          <p:nvPr/>
        </p:nvSpPr>
        <p:spPr>
          <a:xfrm>
            <a:off x="2643180" y="1850379"/>
            <a:ext cx="3336995"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ea typeface="Calibri"/>
                <a:cs typeface="Calibri"/>
              </a:rPr>
              <a:t>A)    B)</a:t>
            </a:r>
          </a:p>
        </p:txBody>
      </p:sp>
      <p:sp>
        <p:nvSpPr>
          <p:cNvPr id="14" name="TextBox 13">
            <a:extLst>
              <a:ext uri="{FF2B5EF4-FFF2-40B4-BE49-F238E27FC236}">
                <a16:creationId xmlns:a16="http://schemas.microsoft.com/office/drawing/2014/main" id="{81D5ADF7-23FE-FE5D-F288-818D0A69AAA6}"/>
              </a:ext>
            </a:extLst>
          </p:cNvPr>
          <p:cNvSpPr txBox="1"/>
          <p:nvPr/>
        </p:nvSpPr>
        <p:spPr>
          <a:xfrm>
            <a:off x="2643180" y="2203823"/>
            <a:ext cx="3336995" cy="276999"/>
          </a:xfrm>
          <a:prstGeom prst="rect">
            <a:avLst/>
          </a:prstGeom>
          <a:solidFill>
            <a:schemeClr val="bg1"/>
          </a:solidFill>
          <a:ln w="63500" cmpd="dbl">
            <a:solidFill>
              <a:schemeClr val="accent1">
                <a:lumMod val="40000"/>
                <a:lumOff val="60000"/>
              </a:schemeClr>
            </a:solidFill>
          </a:ln>
        </p:spPr>
        <p:txBody>
          <a:bodyPr wrap="square" lIns="91440" tIns="45720" rIns="91440" bIns="45720" rtlCol="0" anchor="t">
            <a:spAutoFit/>
          </a:bodyPr>
          <a:lstStyle/>
          <a:p>
            <a:r>
              <a:rPr lang="en-GB" sz="1200"/>
              <a:t>N/A</a:t>
            </a:r>
            <a:endParaRPr lang="en-GB" sz="1200">
              <a:ea typeface="Calibri"/>
              <a:cs typeface="Calibri"/>
            </a:endParaRPr>
          </a:p>
        </p:txBody>
      </p:sp>
      <p:pic>
        <p:nvPicPr>
          <p:cNvPr id="17" name="Picture 16">
            <a:extLst>
              <a:ext uri="{FF2B5EF4-FFF2-40B4-BE49-F238E27FC236}">
                <a16:creationId xmlns:a16="http://schemas.microsoft.com/office/drawing/2014/main" id="{86C82891-2791-EF51-D2A3-5277BF7732A1}"/>
              </a:ext>
            </a:extLst>
          </p:cNvPr>
          <p:cNvPicPr>
            <a:picLocks noChangeAspect="1" noChangeArrowheads="1"/>
            <a:extLst>
              <a:ext uri="{84589F7E-364E-4C9E-8A38-B11213B215E9}">
                <a14:cameraTool xmlns:a14="http://schemas.microsoft.com/office/drawing/2010/main" cellRange="Graphics!B236:D248" spid="_x0000_s3969"/>
              </a:ext>
            </a:extLst>
          </p:cNvPicPr>
          <p:nvPr/>
        </p:nvPicPr>
        <p:blipFill>
          <a:blip r:embed="rId2"/>
          <a:srcRect/>
          <a:stretch>
            <a:fillRect/>
          </a:stretch>
        </p:blipFill>
        <p:spPr bwMode="auto">
          <a:xfrm>
            <a:off x="11657036" y="126395"/>
            <a:ext cx="307927" cy="3354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27" name="TextBox 26">
            <a:extLst>
              <a:ext uri="{FF2B5EF4-FFF2-40B4-BE49-F238E27FC236}">
                <a16:creationId xmlns:a16="http://schemas.microsoft.com/office/drawing/2014/main" id="{29FC41CF-25BD-E2E3-5B36-F82B46846F29}"/>
              </a:ext>
            </a:extLst>
          </p:cNvPr>
          <p:cNvSpPr txBox="1"/>
          <p:nvPr/>
        </p:nvSpPr>
        <p:spPr>
          <a:xfrm>
            <a:off x="4738554" y="3725230"/>
            <a:ext cx="1330582" cy="577081"/>
          </a:xfrm>
          <a:prstGeom prst="rect">
            <a:avLst/>
          </a:prstGeom>
          <a:noFill/>
          <a:ln w="19050">
            <a:solidFill>
              <a:schemeClr val="accent1"/>
            </a:solidFill>
          </a:ln>
        </p:spPr>
        <p:txBody>
          <a:bodyPr wrap="square" lIns="91440" tIns="45720" rIns="91440" bIns="45720" rtlCol="0" anchor="t">
            <a:spAutoFit/>
          </a:bodyPr>
          <a:lstStyle/>
          <a:p>
            <a:pPr algn="ctr"/>
            <a:r>
              <a:rPr lang="en-GB" sz="1050" b="1"/>
              <a:t>B – Top 10 depts. using Bank &amp; Agency, Mar 2025</a:t>
            </a:r>
          </a:p>
        </p:txBody>
      </p:sp>
      <p:sp>
        <p:nvSpPr>
          <p:cNvPr id="22" name="TextBox 21">
            <a:extLst>
              <a:ext uri="{FF2B5EF4-FFF2-40B4-BE49-F238E27FC236}">
                <a16:creationId xmlns:a16="http://schemas.microsoft.com/office/drawing/2014/main" id="{99CF819F-0457-3A49-E96A-6B9FCE79410D}"/>
              </a:ext>
            </a:extLst>
          </p:cNvPr>
          <p:cNvSpPr txBox="1"/>
          <p:nvPr/>
        </p:nvSpPr>
        <p:spPr>
          <a:xfrm>
            <a:off x="4738554" y="2619218"/>
            <a:ext cx="1330582" cy="253916"/>
          </a:xfrm>
          <a:prstGeom prst="rect">
            <a:avLst/>
          </a:prstGeom>
          <a:noFill/>
          <a:ln w="19050">
            <a:solidFill>
              <a:schemeClr val="accent1"/>
            </a:solidFill>
          </a:ln>
        </p:spPr>
        <p:txBody>
          <a:bodyPr wrap="square" rtlCol="0">
            <a:spAutoFit/>
          </a:bodyPr>
          <a:lstStyle/>
          <a:p>
            <a:pPr algn="ctr"/>
            <a:r>
              <a:rPr lang="en-GB" sz="1050" b="1"/>
              <a:t>A - Bank Usage</a:t>
            </a:r>
          </a:p>
        </p:txBody>
      </p:sp>
      <p:pic>
        <p:nvPicPr>
          <p:cNvPr id="16" name="Picture 15">
            <a:extLst>
              <a:ext uri="{FF2B5EF4-FFF2-40B4-BE49-F238E27FC236}">
                <a16:creationId xmlns:a16="http://schemas.microsoft.com/office/drawing/2014/main" id="{7C1BF579-3436-1EC5-1BAE-5F8DEBD59CB7}"/>
              </a:ext>
            </a:extLst>
          </p:cNvPr>
          <p:cNvPicPr>
            <a:picLocks noChangeAspect="1"/>
          </p:cNvPicPr>
          <p:nvPr/>
        </p:nvPicPr>
        <p:blipFill>
          <a:blip r:embed="rId3"/>
          <a:stretch>
            <a:fillRect/>
          </a:stretch>
        </p:blipFill>
        <p:spPr>
          <a:xfrm>
            <a:off x="169532" y="2618262"/>
            <a:ext cx="4460546" cy="1789711"/>
          </a:xfrm>
          <a:prstGeom prst="rect">
            <a:avLst/>
          </a:prstGeom>
          <a:ln w="12700">
            <a:solidFill>
              <a:srgbClr val="023F84"/>
            </a:solidFill>
          </a:ln>
        </p:spPr>
      </p:pic>
      <p:sp>
        <p:nvSpPr>
          <p:cNvPr id="24" name="TextBox 23">
            <a:extLst>
              <a:ext uri="{FF2B5EF4-FFF2-40B4-BE49-F238E27FC236}">
                <a16:creationId xmlns:a16="http://schemas.microsoft.com/office/drawing/2014/main" id="{5BAC370B-5347-AA40-757F-9FEA3D6D84C0}"/>
              </a:ext>
            </a:extLst>
          </p:cNvPr>
          <p:cNvSpPr txBox="1"/>
          <p:nvPr/>
        </p:nvSpPr>
        <p:spPr>
          <a:xfrm>
            <a:off x="2619416" y="2741145"/>
            <a:ext cx="266420" cy="253916"/>
          </a:xfrm>
          <a:prstGeom prst="rect">
            <a:avLst/>
          </a:prstGeom>
          <a:noFill/>
          <a:ln w="19050">
            <a:solidFill>
              <a:schemeClr val="accent1"/>
            </a:solidFill>
          </a:ln>
        </p:spPr>
        <p:txBody>
          <a:bodyPr wrap="none" rtlCol="0">
            <a:spAutoFit/>
          </a:bodyPr>
          <a:lstStyle/>
          <a:p>
            <a:r>
              <a:rPr lang="en-GB" sz="1050" b="1"/>
              <a:t>A</a:t>
            </a:r>
          </a:p>
        </p:txBody>
      </p:sp>
      <p:pic>
        <p:nvPicPr>
          <p:cNvPr id="18" name="Picture 17" descr="A table with numbers and symbols&#10;&#10;AI-generated content may be incorrect.">
            <a:extLst>
              <a:ext uri="{FF2B5EF4-FFF2-40B4-BE49-F238E27FC236}">
                <a16:creationId xmlns:a16="http://schemas.microsoft.com/office/drawing/2014/main" id="{D17653A2-302B-108B-AAF2-CCDE2DC3E036}"/>
              </a:ext>
            </a:extLst>
          </p:cNvPr>
          <p:cNvPicPr>
            <a:picLocks noChangeAspect="1"/>
          </p:cNvPicPr>
          <p:nvPr/>
        </p:nvPicPr>
        <p:blipFill>
          <a:blip r:embed="rId4"/>
          <a:stretch>
            <a:fillRect/>
          </a:stretch>
        </p:blipFill>
        <p:spPr>
          <a:xfrm>
            <a:off x="168419" y="4396097"/>
            <a:ext cx="5976876" cy="1925287"/>
          </a:xfrm>
          <a:prstGeom prst="rect">
            <a:avLst/>
          </a:prstGeom>
          <a:ln w="12700">
            <a:solidFill>
              <a:srgbClr val="023F84"/>
            </a:solidFill>
          </a:ln>
        </p:spPr>
      </p:pic>
    </p:spTree>
    <p:extLst>
      <p:ext uri="{BB962C8B-B14F-4D97-AF65-F5344CB8AC3E}">
        <p14:creationId xmlns:p14="http://schemas.microsoft.com/office/powerpoint/2010/main" val="833546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GFT 2528 Strategy PowerPoint" id="{A5606007-869F-4D18-9469-F7763991A424}" vid="{4358D680-9B6D-4F61-8045-17E5D66E3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1aa20a-f6af-4f05-b1ae-1209235a753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D797922258A54DB4D534C7B5DDED12" ma:contentTypeVersion="18" ma:contentTypeDescription="Create a new document." ma:contentTypeScope="" ma:versionID="42219a6144c375c11e0bd4b50c331b32">
  <xsd:schema xmlns:xsd="http://www.w3.org/2001/XMLSchema" xmlns:xs="http://www.w3.org/2001/XMLSchema" xmlns:p="http://schemas.microsoft.com/office/2006/metadata/properties" xmlns:ns1="http://schemas.microsoft.com/sharepoint/v3" xmlns:ns2="d81aa20a-f6af-4f05-b1ae-1209235a753f" xmlns:ns3="0bd5544d-f0fa-480d-b04a-3721984117d6" targetNamespace="http://schemas.microsoft.com/office/2006/metadata/properties" ma:root="true" ma:fieldsID="c4ae137b8d64ceb3fcc34f9ea2a3e90d" ns1:_="" ns2:_="" ns3:_="">
    <xsd:import namespace="http://schemas.microsoft.com/sharepoint/v3"/>
    <xsd:import namespace="d81aa20a-f6af-4f05-b1ae-1209235a753f"/>
    <xsd:import namespace="0bd5544d-f0fa-480d-b04a-3721984117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aa20a-f6af-4f05-b1ae-1209235a75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d5544d-f0fa-480d-b04a-3721984117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DBEC2A-471A-46D5-B2FD-35C28A21D872}">
  <ds:schemaRefs>
    <ds:schemaRef ds:uri="http://schemas.microsoft.com/office/2006/metadata/properties"/>
    <ds:schemaRef ds:uri="http://schemas.microsoft.com/office/infopath/2007/PartnerControls"/>
    <ds:schemaRef ds:uri="d81aa20a-f6af-4f05-b1ae-1209235a753f"/>
    <ds:schemaRef ds:uri="http://schemas.microsoft.com/sharepoint/v3"/>
  </ds:schemaRefs>
</ds:datastoreItem>
</file>

<file path=customXml/itemProps2.xml><?xml version="1.0" encoding="utf-8"?>
<ds:datastoreItem xmlns:ds="http://schemas.openxmlformats.org/officeDocument/2006/customXml" ds:itemID="{161E7D80-0565-47B9-9C51-54B928F64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1aa20a-f6af-4f05-b1ae-1209235a753f"/>
    <ds:schemaRef ds:uri="0bd5544d-f0fa-480d-b04a-372198411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5D7D04-A24F-4097-A254-9E7FD2E4B92D}">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Theme</Template>
  <TotalTime>801</TotalTime>
  <Words>3793</Words>
  <Application>Microsoft Office PowerPoint</Application>
  <PresentationFormat>Widescreen</PresentationFormat>
  <Paragraphs>433</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Arial,Sans-Serif</vt:lpstr>
      <vt:lpstr>Calibri</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whitter</dc:creator>
  <cp:lastModifiedBy>DILLON, Leigh (THE DUDLEY GROUP NHS FOUNDATION TRUST)</cp:lastModifiedBy>
  <cp:revision>12</cp:revision>
  <dcterms:created xsi:type="dcterms:W3CDTF">2025-04-23T09:54:41Z</dcterms:created>
  <dcterms:modified xsi:type="dcterms:W3CDTF">2026-01-08T07:44:32Z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0x0101001ED797922258A54DB4D534C7B5DDED12</vt:lpwstr>
  </property>
  <property fmtid="{D5CDD505-2E9C-101B-9397-08002B2CF9AE}" pid="3" name="MediaServiceImageTags">
    <vt:lpwstr/>
  </property>
</Properties>
</file>