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84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Blood pressure checks by 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'Summary stats'!$A$2:$A$9</c:f>
              <c:strCache>
                <c:ptCount val="8"/>
                <c:pt idx="0">
                  <c:v>18-29</c:v>
                </c:pt>
                <c:pt idx="1">
                  <c:v>30-39</c:v>
                </c:pt>
                <c:pt idx="2">
                  <c:v>40-49</c:v>
                </c:pt>
                <c:pt idx="3">
                  <c:v>50-59</c:v>
                </c:pt>
                <c:pt idx="4">
                  <c:v>60-69</c:v>
                </c:pt>
                <c:pt idx="5">
                  <c:v>70-79</c:v>
                </c:pt>
                <c:pt idx="6">
                  <c:v>80-89</c:v>
                </c:pt>
                <c:pt idx="7">
                  <c:v>Not recorded</c:v>
                </c:pt>
              </c:strCache>
            </c:strRef>
          </c:cat>
          <c:val>
            <c:numRef>
              <c:f>'Summary stats'!$B$2:$B$9</c:f>
              <c:numCache>
                <c:formatCode>General</c:formatCode>
                <c:ptCount val="8"/>
                <c:pt idx="0">
                  <c:v>16</c:v>
                </c:pt>
                <c:pt idx="1">
                  <c:v>14</c:v>
                </c:pt>
                <c:pt idx="2">
                  <c:v>15</c:v>
                </c:pt>
                <c:pt idx="3">
                  <c:v>27</c:v>
                </c:pt>
                <c:pt idx="4">
                  <c:v>28</c:v>
                </c:pt>
                <c:pt idx="5">
                  <c:v>8</c:v>
                </c:pt>
                <c:pt idx="6">
                  <c:v>0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B5-474B-9856-BB5A24957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33391775"/>
        <c:axId val="733392255"/>
      </c:barChart>
      <c:catAx>
        <c:axId val="733391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3392255"/>
        <c:crosses val="autoZero"/>
        <c:auto val="1"/>
        <c:lblAlgn val="ctr"/>
        <c:lblOffset val="100"/>
        <c:noMultiLvlLbl val="0"/>
      </c:catAx>
      <c:valAx>
        <c:axId val="733392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3391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/>
              <a:t>Blood</a:t>
            </a:r>
            <a:r>
              <a:rPr lang="en-GB" sz="2000" baseline="0"/>
              <a:t> pressure checks by gender</a:t>
            </a:r>
            <a:endParaRPr lang="en-GB" sz="20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'Summary stats'!$A$13:$A$15</c:f>
              <c:strCache>
                <c:ptCount val="3"/>
                <c:pt idx="0">
                  <c:v>Female</c:v>
                </c:pt>
                <c:pt idx="1">
                  <c:v>Male</c:v>
                </c:pt>
                <c:pt idx="2">
                  <c:v>Not stated</c:v>
                </c:pt>
              </c:strCache>
            </c:strRef>
          </c:cat>
          <c:val>
            <c:numRef>
              <c:f>'Summary stats'!$B$13:$B$15</c:f>
              <c:numCache>
                <c:formatCode>General</c:formatCode>
                <c:ptCount val="3"/>
                <c:pt idx="0">
                  <c:v>68</c:v>
                </c:pt>
                <c:pt idx="1">
                  <c:v>40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FD-4DBC-BB11-31C2ED1442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2692479"/>
        <c:axId val="735124895"/>
      </c:barChart>
      <c:catAx>
        <c:axId val="662692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35124895"/>
        <c:crosses val="autoZero"/>
        <c:auto val="1"/>
        <c:lblAlgn val="ctr"/>
        <c:lblOffset val="100"/>
        <c:noMultiLvlLbl val="0"/>
      </c:catAx>
      <c:valAx>
        <c:axId val="735124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400"/>
                  <a:t>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626924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/>
              <a:t>Blood pressure checks by ethnicity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'Summary stats'!$A$22:$A$27</c:f>
              <c:strCache>
                <c:ptCount val="6"/>
                <c:pt idx="0">
                  <c:v>Black</c:v>
                </c:pt>
                <c:pt idx="1">
                  <c:v>Asian</c:v>
                </c:pt>
                <c:pt idx="2">
                  <c:v>White</c:v>
                </c:pt>
                <c:pt idx="3">
                  <c:v>Mixed</c:v>
                </c:pt>
                <c:pt idx="4">
                  <c:v>Other</c:v>
                </c:pt>
                <c:pt idx="5">
                  <c:v>Not recorded</c:v>
                </c:pt>
              </c:strCache>
            </c:strRef>
          </c:cat>
          <c:val>
            <c:numRef>
              <c:f>'Summary stats'!$B$22:$B$27</c:f>
              <c:numCache>
                <c:formatCode>General</c:formatCode>
                <c:ptCount val="6"/>
                <c:pt idx="0">
                  <c:v>64</c:v>
                </c:pt>
                <c:pt idx="1">
                  <c:v>7</c:v>
                </c:pt>
                <c:pt idx="2">
                  <c:v>29</c:v>
                </c:pt>
                <c:pt idx="3">
                  <c:v>5</c:v>
                </c:pt>
                <c:pt idx="4">
                  <c:v>1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D2-466A-B017-E60EC9864E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4207903"/>
        <c:axId val="1054208383"/>
      </c:barChart>
      <c:catAx>
        <c:axId val="1054207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4208383"/>
        <c:crosses val="autoZero"/>
        <c:auto val="1"/>
        <c:lblAlgn val="ctr"/>
        <c:lblOffset val="100"/>
        <c:noMultiLvlLbl val="0"/>
      </c:catAx>
      <c:valAx>
        <c:axId val="1054208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/>
                  <a:t>Number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42079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/>
              <a:t>BP measurement</a:t>
            </a:r>
            <a:r>
              <a:rPr lang="en-GB" sz="2400" baseline="0"/>
              <a:t> - Normal vs high</a:t>
            </a:r>
            <a:endParaRPr lang="en-GB" sz="2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582-4923-A915-E4F31B81C9B9}"/>
              </c:ext>
            </c:extLst>
          </c:dPt>
          <c:dPt>
            <c:idx val="1"/>
            <c:bubble3D val="0"/>
            <c:spPr>
              <a:solidFill>
                <a:schemeClr val="accent6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582-4923-A915-E4F31B81C9B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'Summary stats'!$A$18:$A$19</c:f>
              <c:strCache>
                <c:ptCount val="2"/>
                <c:pt idx="0">
                  <c:v>Normal</c:v>
                </c:pt>
                <c:pt idx="1">
                  <c:v>High</c:v>
                </c:pt>
              </c:strCache>
            </c:strRef>
          </c:cat>
          <c:val>
            <c:numRef>
              <c:f>'Summary stats'!$B$18:$B$19</c:f>
              <c:numCache>
                <c:formatCode>General</c:formatCode>
                <c:ptCount val="2"/>
                <c:pt idx="0">
                  <c:v>56</c:v>
                </c:pt>
                <c:pt idx="1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82-4923-A915-E4F31B81C9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2B3CDB-B228-4199-92D9-8ACEE04B93C7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A96F25E-AEB8-48E1-AF48-0B6660292F8D}">
      <dgm:prSet/>
      <dgm:spPr/>
      <dgm:t>
        <a:bodyPr/>
        <a:lstStyle/>
        <a:p>
          <a:r>
            <a:rPr lang="en-GB" b="1">
              <a:solidFill>
                <a:schemeClr val="tx1"/>
              </a:solidFill>
            </a:rPr>
            <a:t>Excellent engagement opportunity</a:t>
          </a:r>
          <a:endParaRPr lang="en-US" b="1">
            <a:solidFill>
              <a:schemeClr val="tx1"/>
            </a:solidFill>
          </a:endParaRPr>
        </a:p>
      </dgm:t>
    </dgm:pt>
    <dgm:pt modelId="{5E2F99C9-2703-4D25-A864-668251333CD4}" type="parTrans" cxnId="{C2293C0A-8124-4040-A6C1-A13A651E8C4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3313085-D0CC-4709-AA7D-8A96CE9007B2}" type="sibTrans" cxnId="{C2293C0A-8124-4040-A6C1-A13A651E8C4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84D4F48-D66C-448B-BAB5-A4B85C15D245}">
      <dgm:prSet custT="1"/>
      <dgm:spPr/>
      <dgm:t>
        <a:bodyPr/>
        <a:lstStyle/>
        <a:p>
          <a:r>
            <a:rPr lang="en-GB" sz="1800" b="1" dirty="0">
              <a:solidFill>
                <a:schemeClr val="tx1"/>
              </a:solidFill>
            </a:rPr>
            <a:t>Our branding and friendly approach resulted in good conversations and uptake of BP tests</a:t>
          </a:r>
          <a:endParaRPr lang="en-US" sz="1800" b="1" dirty="0">
            <a:solidFill>
              <a:schemeClr val="tx1"/>
            </a:solidFill>
          </a:endParaRPr>
        </a:p>
      </dgm:t>
    </dgm:pt>
    <dgm:pt modelId="{AD5A15BE-6A21-407B-BDF1-7B85CBDC138A}" type="parTrans" cxnId="{FE278195-8207-4F30-8706-54A682B87F0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76083B1-5BEC-4F83-A3FF-CF69A3BFA066}" type="sibTrans" cxnId="{FE278195-8207-4F30-8706-54A682B87F04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8DD477B5-DA10-4520-B75F-7703DE81A612}">
      <dgm:prSet/>
      <dgm:spPr/>
      <dgm:t>
        <a:bodyPr/>
        <a:lstStyle/>
        <a:p>
          <a:r>
            <a:rPr lang="en-GB" b="1">
              <a:solidFill>
                <a:schemeClr val="tx1"/>
              </a:solidFill>
            </a:rPr>
            <a:t>Very little spare capacity to do more tests</a:t>
          </a:r>
          <a:endParaRPr lang="en-US" b="1">
            <a:solidFill>
              <a:schemeClr val="tx1"/>
            </a:solidFill>
          </a:endParaRPr>
        </a:p>
      </dgm:t>
    </dgm:pt>
    <dgm:pt modelId="{8A0517E7-3DA9-4FB9-BEDB-DFCFD0EC199F}" type="parTrans" cxnId="{956D2AD2-95B6-44BE-ABA0-AF07B2DDEA5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E64056A-1BAD-47DF-BF4E-56D91C308324}" type="sibTrans" cxnId="{956D2AD2-95B6-44BE-ABA0-AF07B2DDEA5E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3926082-2415-4D2D-9CB5-2290D527C437}">
      <dgm:prSet custT="1"/>
      <dgm:spPr/>
      <dgm:t>
        <a:bodyPr/>
        <a:lstStyle/>
        <a:p>
          <a:r>
            <a:rPr lang="en-GB" sz="2400" b="1" dirty="0">
              <a:solidFill>
                <a:schemeClr val="tx1"/>
              </a:solidFill>
            </a:rPr>
            <a:t>Good high reading detection rate and sign-posting/advice</a:t>
          </a:r>
          <a:endParaRPr lang="en-US" sz="2400" b="1" dirty="0">
            <a:solidFill>
              <a:schemeClr val="tx1"/>
            </a:solidFill>
          </a:endParaRPr>
        </a:p>
      </dgm:t>
    </dgm:pt>
    <dgm:pt modelId="{C54096E2-755B-429A-9D59-24A0BF809D44}" type="parTrans" cxnId="{C0CD24AA-D634-4C43-92CB-8371386EF4B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48972B07-CFCF-4A10-950C-220979EFE054}" type="sibTrans" cxnId="{C0CD24AA-D634-4C43-92CB-8371386EF4BC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DF27BFB9-BB1E-437E-9640-B234B04DCAA2}">
      <dgm:prSet/>
      <dgm:spPr/>
      <dgm:t>
        <a:bodyPr/>
        <a:lstStyle/>
        <a:p>
          <a:r>
            <a:rPr lang="en-GB" b="1">
              <a:solidFill>
                <a:schemeClr val="tx1"/>
              </a:solidFill>
            </a:rPr>
            <a:t>Need to consider how to engage men!!</a:t>
          </a:r>
          <a:endParaRPr lang="en-US" b="1">
            <a:solidFill>
              <a:schemeClr val="tx1"/>
            </a:solidFill>
          </a:endParaRPr>
        </a:p>
      </dgm:t>
    </dgm:pt>
    <dgm:pt modelId="{1B452DE4-76A0-4CDE-8BE9-4CFF47A52B5F}" type="parTrans" cxnId="{91562910-C0E7-4082-8793-1978F7A0DAD2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AF2A94BF-3B29-42C8-AA54-6B6C9BBF4F05}" type="sibTrans" cxnId="{91562910-C0E7-4082-8793-1978F7A0DAD2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082D7185-FEE1-4489-8C32-876DCF263684}">
      <dgm:prSet custT="1"/>
      <dgm:spPr>
        <a:solidFill>
          <a:srgbClr val="00B050"/>
        </a:solidFill>
      </dgm:spPr>
      <dgm:t>
        <a:bodyPr/>
        <a:lstStyle/>
        <a:p>
          <a:r>
            <a:rPr lang="en-GB" sz="2000" b="1">
              <a:solidFill>
                <a:schemeClr val="tx1"/>
              </a:solidFill>
            </a:rPr>
            <a:t>Need to consider how to scale to other community events and locations.</a:t>
          </a:r>
          <a:endParaRPr lang="en-US" sz="2000" b="1">
            <a:solidFill>
              <a:schemeClr val="tx1"/>
            </a:solidFill>
          </a:endParaRPr>
        </a:p>
      </dgm:t>
    </dgm:pt>
    <dgm:pt modelId="{688B52B7-245C-4DDF-B1FB-7BD1CFCDD844}" type="parTrans" cxnId="{0F126158-43F6-42D3-81F5-09CC0AD7263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F95CEDF0-586E-4F1B-BAAE-CE8B34AA92B4}" type="sibTrans" cxnId="{0F126158-43F6-42D3-81F5-09CC0AD72633}">
      <dgm:prSet/>
      <dgm:spPr/>
      <dgm:t>
        <a:bodyPr/>
        <a:lstStyle/>
        <a:p>
          <a:endParaRPr lang="en-US" b="1">
            <a:solidFill>
              <a:schemeClr val="tx1"/>
            </a:solidFill>
          </a:endParaRPr>
        </a:p>
      </dgm:t>
    </dgm:pt>
    <dgm:pt modelId="{2577DFAF-66E4-439C-B6B0-A37B1549EB67}" type="pres">
      <dgm:prSet presAssocID="{8F2B3CDB-B228-4199-92D9-8ACEE04B93C7}" presName="diagram" presStyleCnt="0">
        <dgm:presLayoutVars>
          <dgm:dir/>
          <dgm:resizeHandles val="exact"/>
        </dgm:presLayoutVars>
      </dgm:prSet>
      <dgm:spPr/>
    </dgm:pt>
    <dgm:pt modelId="{D16221FE-043D-4B49-882F-0D9FBE09618E}" type="pres">
      <dgm:prSet presAssocID="{0A96F25E-AEB8-48E1-AF48-0B6660292F8D}" presName="node" presStyleLbl="node1" presStyleIdx="0" presStyleCnt="6">
        <dgm:presLayoutVars>
          <dgm:bulletEnabled val="1"/>
        </dgm:presLayoutVars>
      </dgm:prSet>
      <dgm:spPr/>
    </dgm:pt>
    <dgm:pt modelId="{7FB247F3-EBE7-450F-B660-6D2CEA9704B4}" type="pres">
      <dgm:prSet presAssocID="{43313085-D0CC-4709-AA7D-8A96CE9007B2}" presName="sibTrans" presStyleCnt="0"/>
      <dgm:spPr/>
    </dgm:pt>
    <dgm:pt modelId="{B63E1C2C-0DF5-4181-9DD8-F947D1C96766}" type="pres">
      <dgm:prSet presAssocID="{D84D4F48-D66C-448B-BAB5-A4B85C15D245}" presName="node" presStyleLbl="node1" presStyleIdx="1" presStyleCnt="6">
        <dgm:presLayoutVars>
          <dgm:bulletEnabled val="1"/>
        </dgm:presLayoutVars>
      </dgm:prSet>
      <dgm:spPr/>
    </dgm:pt>
    <dgm:pt modelId="{33619632-2A82-4F2A-9F71-B3A0635750CE}" type="pres">
      <dgm:prSet presAssocID="{476083B1-5BEC-4F83-A3FF-CF69A3BFA066}" presName="sibTrans" presStyleCnt="0"/>
      <dgm:spPr/>
    </dgm:pt>
    <dgm:pt modelId="{3ED994F7-4748-427A-AA78-AA07E2C1A2C4}" type="pres">
      <dgm:prSet presAssocID="{8DD477B5-DA10-4520-B75F-7703DE81A612}" presName="node" presStyleLbl="node1" presStyleIdx="2" presStyleCnt="6">
        <dgm:presLayoutVars>
          <dgm:bulletEnabled val="1"/>
        </dgm:presLayoutVars>
      </dgm:prSet>
      <dgm:spPr/>
    </dgm:pt>
    <dgm:pt modelId="{51169B42-FE40-4F03-B480-93AAA17448B4}" type="pres">
      <dgm:prSet presAssocID="{0E64056A-1BAD-47DF-BF4E-56D91C308324}" presName="sibTrans" presStyleCnt="0"/>
      <dgm:spPr/>
    </dgm:pt>
    <dgm:pt modelId="{0E046A07-2E0D-4D65-87DE-38D4A2A9223E}" type="pres">
      <dgm:prSet presAssocID="{23926082-2415-4D2D-9CB5-2290D527C437}" presName="node" presStyleLbl="node1" presStyleIdx="3" presStyleCnt="6">
        <dgm:presLayoutVars>
          <dgm:bulletEnabled val="1"/>
        </dgm:presLayoutVars>
      </dgm:prSet>
      <dgm:spPr/>
    </dgm:pt>
    <dgm:pt modelId="{7BB7F6B6-43FF-4AD6-9888-5C900214A1CC}" type="pres">
      <dgm:prSet presAssocID="{48972B07-CFCF-4A10-950C-220979EFE054}" presName="sibTrans" presStyleCnt="0"/>
      <dgm:spPr/>
    </dgm:pt>
    <dgm:pt modelId="{F7113DC3-F534-405B-A564-3CBC808A813F}" type="pres">
      <dgm:prSet presAssocID="{DF27BFB9-BB1E-437E-9640-B234B04DCAA2}" presName="node" presStyleLbl="node1" presStyleIdx="4" presStyleCnt="6">
        <dgm:presLayoutVars>
          <dgm:bulletEnabled val="1"/>
        </dgm:presLayoutVars>
      </dgm:prSet>
      <dgm:spPr/>
    </dgm:pt>
    <dgm:pt modelId="{6E79C91A-D9AF-4C4F-A23A-71A4463B8F93}" type="pres">
      <dgm:prSet presAssocID="{AF2A94BF-3B29-42C8-AA54-6B6C9BBF4F05}" presName="sibTrans" presStyleCnt="0"/>
      <dgm:spPr/>
    </dgm:pt>
    <dgm:pt modelId="{0FEC9ADE-036E-4A32-9485-5C797A171EBB}" type="pres">
      <dgm:prSet presAssocID="{082D7185-FEE1-4489-8C32-876DCF263684}" presName="node" presStyleLbl="node1" presStyleIdx="5" presStyleCnt="6">
        <dgm:presLayoutVars>
          <dgm:bulletEnabled val="1"/>
        </dgm:presLayoutVars>
      </dgm:prSet>
      <dgm:spPr/>
    </dgm:pt>
  </dgm:ptLst>
  <dgm:cxnLst>
    <dgm:cxn modelId="{83971E03-5112-49DA-8093-A8758923CF12}" type="presOf" srcId="{8DD477B5-DA10-4520-B75F-7703DE81A612}" destId="{3ED994F7-4748-427A-AA78-AA07E2C1A2C4}" srcOrd="0" destOrd="0" presId="urn:microsoft.com/office/officeart/2005/8/layout/default"/>
    <dgm:cxn modelId="{BD3A380A-6D6C-4DAF-B7B7-BFF4499A94EB}" type="presOf" srcId="{DF27BFB9-BB1E-437E-9640-B234B04DCAA2}" destId="{F7113DC3-F534-405B-A564-3CBC808A813F}" srcOrd="0" destOrd="0" presId="urn:microsoft.com/office/officeart/2005/8/layout/default"/>
    <dgm:cxn modelId="{C2293C0A-8124-4040-A6C1-A13A651E8C43}" srcId="{8F2B3CDB-B228-4199-92D9-8ACEE04B93C7}" destId="{0A96F25E-AEB8-48E1-AF48-0B6660292F8D}" srcOrd="0" destOrd="0" parTransId="{5E2F99C9-2703-4D25-A864-668251333CD4}" sibTransId="{43313085-D0CC-4709-AA7D-8A96CE9007B2}"/>
    <dgm:cxn modelId="{006E8A0C-BF82-485E-B373-0CCB76E29438}" type="presOf" srcId="{082D7185-FEE1-4489-8C32-876DCF263684}" destId="{0FEC9ADE-036E-4A32-9485-5C797A171EBB}" srcOrd="0" destOrd="0" presId="urn:microsoft.com/office/officeart/2005/8/layout/default"/>
    <dgm:cxn modelId="{91562910-C0E7-4082-8793-1978F7A0DAD2}" srcId="{8F2B3CDB-B228-4199-92D9-8ACEE04B93C7}" destId="{DF27BFB9-BB1E-437E-9640-B234B04DCAA2}" srcOrd="4" destOrd="0" parTransId="{1B452DE4-76A0-4CDE-8BE9-4CFF47A52B5F}" sibTransId="{AF2A94BF-3B29-42C8-AA54-6B6C9BBF4F05}"/>
    <dgm:cxn modelId="{FBC78934-E7F4-4F0C-810F-8E5DC79B1DE4}" type="presOf" srcId="{0A96F25E-AEB8-48E1-AF48-0B6660292F8D}" destId="{D16221FE-043D-4B49-882F-0D9FBE09618E}" srcOrd="0" destOrd="0" presId="urn:microsoft.com/office/officeart/2005/8/layout/default"/>
    <dgm:cxn modelId="{0F126158-43F6-42D3-81F5-09CC0AD72633}" srcId="{8F2B3CDB-B228-4199-92D9-8ACEE04B93C7}" destId="{082D7185-FEE1-4489-8C32-876DCF263684}" srcOrd="5" destOrd="0" parTransId="{688B52B7-245C-4DDF-B1FB-7BD1CFCDD844}" sibTransId="{F95CEDF0-586E-4F1B-BAAE-CE8B34AA92B4}"/>
    <dgm:cxn modelId="{FE278195-8207-4F30-8706-54A682B87F04}" srcId="{8F2B3CDB-B228-4199-92D9-8ACEE04B93C7}" destId="{D84D4F48-D66C-448B-BAB5-A4B85C15D245}" srcOrd="1" destOrd="0" parTransId="{AD5A15BE-6A21-407B-BDF1-7B85CBDC138A}" sibTransId="{476083B1-5BEC-4F83-A3FF-CF69A3BFA066}"/>
    <dgm:cxn modelId="{85B8FCA1-BF30-4248-90D0-E71636B33AB0}" type="presOf" srcId="{D84D4F48-D66C-448B-BAB5-A4B85C15D245}" destId="{B63E1C2C-0DF5-4181-9DD8-F947D1C96766}" srcOrd="0" destOrd="0" presId="urn:microsoft.com/office/officeart/2005/8/layout/default"/>
    <dgm:cxn modelId="{C0CD24AA-D634-4C43-92CB-8371386EF4BC}" srcId="{8F2B3CDB-B228-4199-92D9-8ACEE04B93C7}" destId="{23926082-2415-4D2D-9CB5-2290D527C437}" srcOrd="3" destOrd="0" parTransId="{C54096E2-755B-429A-9D59-24A0BF809D44}" sibTransId="{48972B07-CFCF-4A10-950C-220979EFE054}"/>
    <dgm:cxn modelId="{43AFC8AE-62F3-468C-B660-57367A00A935}" type="presOf" srcId="{8F2B3CDB-B228-4199-92D9-8ACEE04B93C7}" destId="{2577DFAF-66E4-439C-B6B0-A37B1549EB67}" srcOrd="0" destOrd="0" presId="urn:microsoft.com/office/officeart/2005/8/layout/default"/>
    <dgm:cxn modelId="{956D2AD2-95B6-44BE-ABA0-AF07B2DDEA5E}" srcId="{8F2B3CDB-B228-4199-92D9-8ACEE04B93C7}" destId="{8DD477B5-DA10-4520-B75F-7703DE81A612}" srcOrd="2" destOrd="0" parTransId="{8A0517E7-3DA9-4FB9-BEDB-DFCFD0EC199F}" sibTransId="{0E64056A-1BAD-47DF-BF4E-56D91C308324}"/>
    <dgm:cxn modelId="{E74BF0F8-A318-47DF-B080-8E6B716A9672}" type="presOf" srcId="{23926082-2415-4D2D-9CB5-2290D527C437}" destId="{0E046A07-2E0D-4D65-87DE-38D4A2A9223E}" srcOrd="0" destOrd="0" presId="urn:microsoft.com/office/officeart/2005/8/layout/default"/>
    <dgm:cxn modelId="{49752CEE-FF75-4973-86A1-A514303B215D}" type="presParOf" srcId="{2577DFAF-66E4-439C-B6B0-A37B1549EB67}" destId="{D16221FE-043D-4B49-882F-0D9FBE09618E}" srcOrd="0" destOrd="0" presId="urn:microsoft.com/office/officeart/2005/8/layout/default"/>
    <dgm:cxn modelId="{226F2265-86FD-4DEA-A8C7-DD98DA3EFD97}" type="presParOf" srcId="{2577DFAF-66E4-439C-B6B0-A37B1549EB67}" destId="{7FB247F3-EBE7-450F-B660-6D2CEA9704B4}" srcOrd="1" destOrd="0" presId="urn:microsoft.com/office/officeart/2005/8/layout/default"/>
    <dgm:cxn modelId="{95CE4C37-C5DF-401D-9E2D-6366BC79AD0A}" type="presParOf" srcId="{2577DFAF-66E4-439C-B6B0-A37B1549EB67}" destId="{B63E1C2C-0DF5-4181-9DD8-F947D1C96766}" srcOrd="2" destOrd="0" presId="urn:microsoft.com/office/officeart/2005/8/layout/default"/>
    <dgm:cxn modelId="{A8583DF7-66DA-46AC-83AB-D208A7620BA2}" type="presParOf" srcId="{2577DFAF-66E4-439C-B6B0-A37B1549EB67}" destId="{33619632-2A82-4F2A-9F71-B3A0635750CE}" srcOrd="3" destOrd="0" presId="urn:microsoft.com/office/officeart/2005/8/layout/default"/>
    <dgm:cxn modelId="{578295BC-9E69-483C-AF65-4FBA09C4731B}" type="presParOf" srcId="{2577DFAF-66E4-439C-B6B0-A37B1549EB67}" destId="{3ED994F7-4748-427A-AA78-AA07E2C1A2C4}" srcOrd="4" destOrd="0" presId="urn:microsoft.com/office/officeart/2005/8/layout/default"/>
    <dgm:cxn modelId="{A8DB1A39-136B-44FC-8ED8-7268F2D2C2BC}" type="presParOf" srcId="{2577DFAF-66E4-439C-B6B0-A37B1549EB67}" destId="{51169B42-FE40-4F03-B480-93AAA17448B4}" srcOrd="5" destOrd="0" presId="urn:microsoft.com/office/officeart/2005/8/layout/default"/>
    <dgm:cxn modelId="{28E83447-8649-4D01-A4EF-B5526FA9F383}" type="presParOf" srcId="{2577DFAF-66E4-439C-B6B0-A37B1549EB67}" destId="{0E046A07-2E0D-4D65-87DE-38D4A2A9223E}" srcOrd="6" destOrd="0" presId="urn:microsoft.com/office/officeart/2005/8/layout/default"/>
    <dgm:cxn modelId="{D697EE3A-1ABC-4470-8393-AABDF47D61F6}" type="presParOf" srcId="{2577DFAF-66E4-439C-B6B0-A37B1549EB67}" destId="{7BB7F6B6-43FF-4AD6-9888-5C900214A1CC}" srcOrd="7" destOrd="0" presId="urn:microsoft.com/office/officeart/2005/8/layout/default"/>
    <dgm:cxn modelId="{23555765-1B76-4931-8E8C-8085FA178F61}" type="presParOf" srcId="{2577DFAF-66E4-439C-B6B0-A37B1549EB67}" destId="{F7113DC3-F534-405B-A564-3CBC808A813F}" srcOrd="8" destOrd="0" presId="urn:microsoft.com/office/officeart/2005/8/layout/default"/>
    <dgm:cxn modelId="{82C25868-0153-44BB-A3FF-2E248FD22CC7}" type="presParOf" srcId="{2577DFAF-66E4-439C-B6B0-A37B1549EB67}" destId="{6E79C91A-D9AF-4C4F-A23A-71A4463B8F93}" srcOrd="9" destOrd="0" presId="urn:microsoft.com/office/officeart/2005/8/layout/default"/>
    <dgm:cxn modelId="{F1CF3274-80D2-4E4A-8066-35E0DA9691F8}" type="presParOf" srcId="{2577DFAF-66E4-439C-B6B0-A37B1549EB67}" destId="{0FEC9ADE-036E-4A32-9485-5C797A171EBB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221FE-043D-4B49-882F-0D9FBE09618E}">
      <dsp:nvSpPr>
        <dsp:cNvPr id="0" name=""/>
        <dsp:cNvSpPr/>
      </dsp:nvSpPr>
      <dsp:spPr>
        <a:xfrm>
          <a:off x="344516" y="2029"/>
          <a:ext cx="2847044" cy="170822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>
              <a:solidFill>
                <a:schemeClr val="tx1"/>
              </a:solidFill>
            </a:rPr>
            <a:t>Excellent engagement opportunity</a:t>
          </a:r>
          <a:endParaRPr lang="en-US" sz="2800" b="1" kern="1200">
            <a:solidFill>
              <a:schemeClr val="tx1"/>
            </a:solidFill>
          </a:endParaRPr>
        </a:p>
      </dsp:txBody>
      <dsp:txXfrm>
        <a:off x="344516" y="2029"/>
        <a:ext cx="2847044" cy="1708226"/>
      </dsp:txXfrm>
    </dsp:sp>
    <dsp:sp modelId="{B63E1C2C-0DF5-4181-9DD8-F947D1C96766}">
      <dsp:nvSpPr>
        <dsp:cNvPr id="0" name=""/>
        <dsp:cNvSpPr/>
      </dsp:nvSpPr>
      <dsp:spPr>
        <a:xfrm>
          <a:off x="3476265" y="2029"/>
          <a:ext cx="2847044" cy="1708226"/>
        </a:xfrm>
        <a:prstGeom prst="rect">
          <a:avLst/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tx1"/>
              </a:solidFill>
            </a:rPr>
            <a:t>Our branding and friendly approach resulted in good conversations and uptake of BP tests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3476265" y="2029"/>
        <a:ext cx="2847044" cy="1708226"/>
      </dsp:txXfrm>
    </dsp:sp>
    <dsp:sp modelId="{3ED994F7-4748-427A-AA78-AA07E2C1A2C4}">
      <dsp:nvSpPr>
        <dsp:cNvPr id="0" name=""/>
        <dsp:cNvSpPr/>
      </dsp:nvSpPr>
      <dsp:spPr>
        <a:xfrm>
          <a:off x="6608014" y="2029"/>
          <a:ext cx="2847044" cy="1708226"/>
        </a:xfrm>
        <a:prstGeom prst="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>
              <a:solidFill>
                <a:schemeClr val="tx1"/>
              </a:solidFill>
            </a:rPr>
            <a:t>Very little spare capacity to do more tests</a:t>
          </a:r>
          <a:endParaRPr lang="en-US" sz="2800" b="1" kern="1200">
            <a:solidFill>
              <a:schemeClr val="tx1"/>
            </a:solidFill>
          </a:endParaRPr>
        </a:p>
      </dsp:txBody>
      <dsp:txXfrm>
        <a:off x="6608014" y="2029"/>
        <a:ext cx="2847044" cy="1708226"/>
      </dsp:txXfrm>
    </dsp:sp>
    <dsp:sp modelId="{0E046A07-2E0D-4D65-87DE-38D4A2A9223E}">
      <dsp:nvSpPr>
        <dsp:cNvPr id="0" name=""/>
        <dsp:cNvSpPr/>
      </dsp:nvSpPr>
      <dsp:spPr>
        <a:xfrm>
          <a:off x="344516" y="1994960"/>
          <a:ext cx="2847044" cy="1708226"/>
        </a:xfrm>
        <a:prstGeom prst="rect">
          <a:avLst/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solidFill>
                <a:schemeClr val="tx1"/>
              </a:solidFill>
            </a:rPr>
            <a:t>Good high reading detection rate and sign-posting/advice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344516" y="1994960"/>
        <a:ext cx="2847044" cy="1708226"/>
      </dsp:txXfrm>
    </dsp:sp>
    <dsp:sp modelId="{F7113DC3-F534-405B-A564-3CBC808A813F}">
      <dsp:nvSpPr>
        <dsp:cNvPr id="0" name=""/>
        <dsp:cNvSpPr/>
      </dsp:nvSpPr>
      <dsp:spPr>
        <a:xfrm>
          <a:off x="3476265" y="1994960"/>
          <a:ext cx="2847044" cy="1708226"/>
        </a:xfrm>
        <a:prstGeom prst="rect">
          <a:avLst/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>
              <a:solidFill>
                <a:schemeClr val="tx1"/>
              </a:solidFill>
            </a:rPr>
            <a:t>Need to consider how to engage men!!</a:t>
          </a:r>
          <a:endParaRPr lang="en-US" sz="2800" b="1" kern="1200">
            <a:solidFill>
              <a:schemeClr val="tx1"/>
            </a:solidFill>
          </a:endParaRPr>
        </a:p>
      </dsp:txBody>
      <dsp:txXfrm>
        <a:off x="3476265" y="1994960"/>
        <a:ext cx="2847044" cy="1708226"/>
      </dsp:txXfrm>
    </dsp:sp>
    <dsp:sp modelId="{0FEC9ADE-036E-4A32-9485-5C797A171EBB}">
      <dsp:nvSpPr>
        <dsp:cNvPr id="0" name=""/>
        <dsp:cNvSpPr/>
      </dsp:nvSpPr>
      <dsp:spPr>
        <a:xfrm>
          <a:off x="6608014" y="1994960"/>
          <a:ext cx="2847044" cy="1708226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>
              <a:solidFill>
                <a:schemeClr val="tx1"/>
              </a:solidFill>
            </a:rPr>
            <a:t>Need to consider how to scale to other community events and locations.</a:t>
          </a:r>
          <a:endParaRPr lang="en-US" sz="2000" b="1" kern="1200">
            <a:solidFill>
              <a:schemeClr val="tx1"/>
            </a:solidFill>
          </a:endParaRPr>
        </a:p>
      </dsp:txBody>
      <dsp:txXfrm>
        <a:off x="6608014" y="1994960"/>
        <a:ext cx="2847044" cy="1708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F171C-3826-4973-BF1B-3856BB12165C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2D6BA-2021-45BC-BC41-3CFA4B7595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441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2D6BA-2021-45BC-BC41-3CFA4B75953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102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BFA67-B842-2EA6-4936-7191E0D68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9990F5-4DDB-E682-3A9E-5C40B9BC02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7DB00-0A48-E365-4599-8908D1B03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D5E1EF-7FBC-FD94-00B8-868DFA8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7D9CE-12CB-5727-EC86-0F48D5D86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11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BBCD-A10A-6487-EC4A-5CA7BCB60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B9AAA0-7F19-9EA9-E5C0-7F53E57E27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14644-DA53-7FE6-7322-6239700D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6808F-97FC-82A1-C775-8C3F1DCD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2B51D-9F50-C546-E05B-DEBEB9F31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801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873F64-AB88-2FDE-65F6-F7CEE9DED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9C198D-85C9-F118-4F54-D05F4BCBF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8F6E-7483-C343-A1A8-70FB97A4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D5678-9093-4E88-3336-F88E8C222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61FCB-2D60-AF59-DB82-8CF979143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741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37426-6C78-3978-D172-2B05A6F0E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76ED2-B02A-2C58-39E5-69740828E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FA539-DE51-CB6F-5CA9-B577BD13A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EADC4-F282-90DA-59B4-666498F8A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185AE-F042-4CB1-750A-BB446922F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3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BF1C0-9838-07B7-9694-3C9A3F2D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EF75A-C2F3-613A-35B3-C2572B3A9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930F1-3355-C75F-8F74-B9E6E80CA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D7376-D29C-AD07-F9BB-D3AE429F9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A45E6-875D-AE10-D234-4FF06992D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461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FB142-3795-399E-27EA-1C994D43E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01246-E95D-246B-C6DC-4C2D8896C6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D863D-25A9-66ED-3A09-DAAE9C3CE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20EBF4-1A37-9308-22C4-0E1EAD320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1BBA0-2392-3C8C-D771-C97F827B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644BCF-96E5-83FF-7CBD-6B2A7E0D9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8331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F5B16-D256-91B2-80E0-57E499C1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B3792F-0054-F915-6DAC-67B71D8EE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72826-D420-4801-D850-9B21DD3CB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96D14F-5FFA-01D5-6F12-65D1F00FC7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B891FA-1A32-6AC7-8238-15D9A33C83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1DC5E9-96DA-A787-5634-15AD6ECC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1C548C-FB8E-71C2-13C2-69E50B013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1A10FF-CEAF-49EB-A3FE-CAE3AB84D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66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BC7FE-1B6C-70C3-226B-2C6E7570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40CF81-1211-E6E8-AE46-051B2A9F8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00FC6-55A3-E929-3EB6-E255B3488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434305-DDC7-3CF6-593C-430FDD666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156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D0996A-91EB-4850-E4B5-D5D83646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CB6BC4-23BD-8654-30A2-F5E8A6621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5C13A-3ABF-C09C-8AA2-91F3ACE34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94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265E0-3EC0-A10A-9E06-F036488BB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01AA7-D663-C7A7-4DA2-C6ED6F136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19449-4095-11B9-4D2A-061D0FF2B3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828FF-22C8-21D2-9807-35ED6A9B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3C744B-E19E-ACD3-1892-F2256789C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99E800-B393-049F-3986-996BA3C37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11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55E70-99AE-E7C5-E1A8-39A38DFF9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1788E5-1B70-2754-767F-56E985F923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29E5E3-4A76-538C-9A3F-D644FAADC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0BFB5E-13E2-6FA7-B0B8-89E9B21B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D80E49-7BEA-CC65-68A9-0BC739A84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75873F-FE3A-BE6F-C129-FA1134EAF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12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8000"/>
            <a:lum/>
          </a:blip>
          <a:srcRect/>
          <a:stretch>
            <a:fillRect t="-4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50FCAE-1585-2CB1-0E2A-F9259DCF9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38AD46-7A07-8B3F-16AB-058D90DDA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26A09-FBCC-9333-0617-422FB48883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2EA969-8D11-4C14-8DFB-788DBC61A0FF}" type="datetimeFigureOut">
              <a:rPr lang="en-GB" smtClean="0"/>
              <a:t>30/07/2026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E0969-D6BE-7EC1-82AD-AAC1B4D626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3EBDE-ACAF-20F8-4A84-3CFE174A5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FF6FC7-9D6E-4494-8506-8F54CBBD88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16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AD71C0-F53D-5BF8-6276-EE9AF7291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1" b="1277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23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DE80603-2005-1837-4BB5-017F4B4D80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28295"/>
              </p:ext>
            </p:extLst>
          </p:nvPr>
        </p:nvGraphicFramePr>
        <p:xfrm>
          <a:off x="1877626" y="369454"/>
          <a:ext cx="8436747" cy="55328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34860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C0E6014-B88F-D861-5E60-508AF738AE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032471"/>
              </p:ext>
            </p:extLst>
          </p:nvPr>
        </p:nvGraphicFramePr>
        <p:xfrm>
          <a:off x="1446161" y="392266"/>
          <a:ext cx="9299677" cy="6073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1216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C5DFC-CB40-7383-8A9B-8FAF61074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4954" y="1071479"/>
            <a:ext cx="3811032" cy="6698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0400" dirty="0">
                <a:solidFill>
                  <a:srgbClr val="FF00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7EC689-A3E4-C78F-F264-F86748E5FE50}"/>
              </a:ext>
            </a:extLst>
          </p:cNvPr>
          <p:cNvSpPr txBox="1"/>
          <p:nvPr/>
        </p:nvSpPr>
        <p:spPr>
          <a:xfrm>
            <a:off x="3217681" y="2936843"/>
            <a:ext cx="754772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dirty="0"/>
              <a:t>signposted for urgent diagnostic monitoring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255DDA-180F-479A-E4A9-A235750839B6}"/>
              </a:ext>
            </a:extLst>
          </p:cNvPr>
          <p:cNvSpPr txBox="1"/>
          <p:nvPr/>
        </p:nvSpPr>
        <p:spPr>
          <a:xfrm>
            <a:off x="3217681" y="2002438"/>
            <a:ext cx="81321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/>
              <a:t>borderline very high reading</a:t>
            </a:r>
          </a:p>
        </p:txBody>
      </p:sp>
    </p:spTree>
    <p:extLst>
      <p:ext uri="{BB962C8B-B14F-4D97-AF65-F5344CB8AC3E}">
        <p14:creationId xmlns:p14="http://schemas.microsoft.com/office/powerpoint/2010/main" val="3411874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73E0B4-EFDF-A612-AA83-B7287D62C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462" y="60096"/>
            <a:ext cx="6798541" cy="1144819"/>
          </a:xfrm>
        </p:spPr>
        <p:txBody>
          <a:bodyPr anchor="b">
            <a:normAutofit/>
          </a:bodyPr>
          <a:lstStyle/>
          <a:p>
            <a:r>
              <a:rPr lang="en-GB" sz="4000" b="1" dirty="0"/>
              <a:t>Conclusions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572437-2276-8F05-669B-4F34F73D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8220230"/>
              </p:ext>
            </p:extLst>
          </p:nvPr>
        </p:nvGraphicFramePr>
        <p:xfrm>
          <a:off x="1194687" y="1576391"/>
          <a:ext cx="9799576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749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CB575-3F95-517C-A057-E685B49E9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Simmer 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8C96A-2377-68D0-51BB-067F796FB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3113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/>
              <a:t>Community festival celebrating reggae music, arts and cultural diversity</a:t>
            </a:r>
          </a:p>
          <a:p>
            <a:r>
              <a:rPr lang="en-GB" sz="2400" dirty="0"/>
              <a:t>Our offer was blood pressure checks and advice:</a:t>
            </a:r>
          </a:p>
          <a:p>
            <a:pPr lvl="1"/>
            <a:r>
              <a:rPr lang="en-GB" sz="2000" dirty="0"/>
              <a:t>Anyone over 18</a:t>
            </a:r>
          </a:p>
          <a:p>
            <a:pPr lvl="1"/>
            <a:r>
              <a:rPr lang="en-GB" sz="2000" dirty="0"/>
              <a:t>Exclusions relating to alcohol and nicotine consumption</a:t>
            </a:r>
          </a:p>
          <a:p>
            <a:r>
              <a:rPr lang="en-GB" sz="2400" dirty="0"/>
              <a:t>Engagement with African Caribbean community – we know blood pressure control is not as good as in white ethnicity and high risk of stroke</a:t>
            </a:r>
          </a:p>
          <a:p>
            <a:r>
              <a:rPr lang="en-GB" sz="2400" dirty="0"/>
              <a:t>Culturally sensitive advice e.g. salt content of Caribbean cuisine</a:t>
            </a:r>
          </a:p>
        </p:txBody>
      </p:sp>
    </p:spTree>
    <p:extLst>
      <p:ext uri="{BB962C8B-B14F-4D97-AF65-F5344CB8AC3E}">
        <p14:creationId xmlns:p14="http://schemas.microsoft.com/office/powerpoint/2010/main" val="1530254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E23624-3504-633E-47D4-EAF32B5D40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8" t="13000" r="2219" b="19167"/>
          <a:stretch>
            <a:fillRect/>
          </a:stretch>
        </p:blipFill>
        <p:spPr>
          <a:xfrm>
            <a:off x="0" y="0"/>
            <a:ext cx="12197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6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E30952-FEDD-A618-6A7C-8B21FD7B7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44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AB16F1-F89A-812A-39DC-8F285919CC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310" y="2766594"/>
            <a:ext cx="4089203" cy="38285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5216C7-C6BF-151C-FB37-D86F18183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0" y="184772"/>
            <a:ext cx="4345940" cy="3436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1271E7-C86A-EF21-339C-331EDEDDAA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180" y="124460"/>
            <a:ext cx="4742180" cy="35566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620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95410-6414-389B-1E1B-BB0303922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The team: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085E66-737B-C6CD-F44E-D0237E4F8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455" y="1510111"/>
            <a:ext cx="4436225" cy="4351338"/>
          </a:xfrm>
        </p:spPr>
        <p:txBody>
          <a:bodyPr>
            <a:normAutofit/>
          </a:bodyPr>
          <a:lstStyle/>
          <a:p>
            <a:r>
              <a:rPr lang="en-GB" sz="2400" dirty="0"/>
              <a:t>Volunteers from:</a:t>
            </a:r>
          </a:p>
          <a:p>
            <a:pPr lvl="1"/>
            <a:r>
              <a:rPr lang="en-GB" sz="2000" dirty="0"/>
              <a:t>Dudley Group NHS Foundation Trust</a:t>
            </a:r>
          </a:p>
          <a:p>
            <a:pPr lvl="1"/>
            <a:r>
              <a:rPr lang="en-GB" sz="2000" dirty="0"/>
              <a:t>Walsall Healthcare NHS Trust </a:t>
            </a:r>
          </a:p>
          <a:p>
            <a:pPr lvl="1"/>
            <a:r>
              <a:rPr lang="en-GB" sz="2000" dirty="0"/>
              <a:t>Sandwell and West Birmingham NHS Trust</a:t>
            </a:r>
          </a:p>
          <a:p>
            <a:pPr lvl="1"/>
            <a:r>
              <a:rPr lang="en-GB" sz="2000" dirty="0"/>
              <a:t>Integrated Care Board cluster</a:t>
            </a:r>
          </a:p>
          <a:p>
            <a:pPr lvl="1"/>
            <a:r>
              <a:rPr lang="en-GB" sz="2000" dirty="0"/>
              <a:t>Primary Care in Birmingham</a:t>
            </a:r>
          </a:p>
          <a:p>
            <a:pPr lvl="1"/>
            <a:r>
              <a:rPr lang="en-GB" sz="2000" dirty="0"/>
              <a:t>University of Birmingham School of Pharmacy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D8D7D0-33C9-7903-8FAC-58F9014E0DCF}"/>
              </a:ext>
            </a:extLst>
          </p:cNvPr>
          <p:cNvSpPr txBox="1"/>
          <p:nvPr/>
        </p:nvSpPr>
        <p:spPr>
          <a:xfrm>
            <a:off x="6297168" y="1583263"/>
            <a:ext cx="47853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3 BP stations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Others out front to ‘sell’ blood pressure measurement and have conversations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Non-judgmental, non-clinical approach, personalised advice</a:t>
            </a:r>
          </a:p>
        </p:txBody>
      </p:sp>
    </p:spTree>
    <p:extLst>
      <p:ext uri="{BB962C8B-B14F-4D97-AF65-F5344CB8AC3E}">
        <p14:creationId xmlns:p14="http://schemas.microsoft.com/office/powerpoint/2010/main" val="280946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6EEBD-C765-7D5A-69A0-309AF2B14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FFBFF-4557-2FAA-52F7-E5DC41E69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4008" y="4682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Lots more conversations!!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F047AB-BD5F-CBF4-A027-A4AD37CD91A2}"/>
              </a:ext>
            </a:extLst>
          </p:cNvPr>
          <p:cNvSpPr txBox="1"/>
          <p:nvPr/>
        </p:nvSpPr>
        <p:spPr>
          <a:xfrm>
            <a:off x="4043934" y="1100066"/>
            <a:ext cx="363702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600" b="1" dirty="0">
                <a:solidFill>
                  <a:srgbClr val="238426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71AC69-F4BB-6EDA-B5B2-F2FEC7BE92B1}"/>
              </a:ext>
            </a:extLst>
          </p:cNvPr>
          <p:cNvSpPr txBox="1"/>
          <p:nvPr/>
        </p:nvSpPr>
        <p:spPr>
          <a:xfrm>
            <a:off x="2937510" y="3244334"/>
            <a:ext cx="60944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dirty="0"/>
              <a:t>blood pressure checks carried out</a:t>
            </a:r>
          </a:p>
        </p:txBody>
      </p:sp>
    </p:spTree>
    <p:extLst>
      <p:ext uri="{BB962C8B-B14F-4D97-AF65-F5344CB8AC3E}">
        <p14:creationId xmlns:p14="http://schemas.microsoft.com/office/powerpoint/2010/main" val="126380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0AC0E95-A7DC-E722-DD9E-875CABEC13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581983"/>
              </p:ext>
            </p:extLst>
          </p:nvPr>
        </p:nvGraphicFramePr>
        <p:xfrm>
          <a:off x="1958109" y="586229"/>
          <a:ext cx="7928747" cy="4881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57072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64C5EF1-DA2D-B247-43F4-61F4CEF3A8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489360"/>
              </p:ext>
            </p:extLst>
          </p:nvPr>
        </p:nvGraphicFramePr>
        <p:xfrm>
          <a:off x="2242463" y="554182"/>
          <a:ext cx="7707074" cy="5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3098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227</Words>
  <Application>Microsoft Office PowerPoint</Application>
  <PresentationFormat>Widescreen</PresentationFormat>
  <Paragraphs>40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PowerPoint Presentation</vt:lpstr>
      <vt:lpstr>Simmer Down</vt:lpstr>
      <vt:lpstr>PowerPoint Presentation</vt:lpstr>
      <vt:lpstr>PowerPoint Presentation</vt:lpstr>
      <vt:lpstr>PowerPoint Presentation</vt:lpstr>
      <vt:lpstr>The team:</vt:lpstr>
      <vt:lpstr>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JENKINS, Duncan (THE DUDLEY GROUP NHS FOUNDATION TRUST)</dc:creator>
  <cp:lastModifiedBy>COLLEY, Jessica (THE DUDLEY GROUP NHS FOUNDATION TRUST)</cp:lastModifiedBy>
  <cp:revision>6</cp:revision>
  <dcterms:created xsi:type="dcterms:W3CDTF">2026-07-27T11:51:29Z</dcterms:created>
  <dcterms:modified xsi:type="dcterms:W3CDTF">2026-07-30T11:57:24Z</dcterms:modified>
</cp:coreProperties>
</file>