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535" r:id="rId5"/>
    <p:sldId id="544" r:id="rId6"/>
    <p:sldId id="545" r:id="rId7"/>
    <p:sldId id="551" r:id="rId8"/>
    <p:sldId id="552" r:id="rId9"/>
    <p:sldId id="553" r:id="rId10"/>
    <p:sldId id="554" r:id="rId11"/>
    <p:sldId id="555" r:id="rId12"/>
    <p:sldId id="556" r:id="rId13"/>
    <p:sldId id="582" r:id="rId14"/>
    <p:sldId id="583" r:id="rId15"/>
    <p:sldId id="584" r:id="rId16"/>
    <p:sldId id="581" r:id="rId17"/>
    <p:sldId id="585" r:id="rId18"/>
    <p:sldId id="58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BEFA82-26FE-0C8F-0E2E-591C26846901}" v="166" dt="2026-08-26T14:37:51.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9" autoAdjust="0"/>
    <p:restoredTop sz="94674"/>
  </p:normalViewPr>
  <p:slideViewPr>
    <p:cSldViewPr snapToGrid="0">
      <p:cViewPr varScale="1">
        <p:scale>
          <a:sx n="45" d="100"/>
          <a:sy n="45" d="100"/>
        </p:scale>
        <p:origin x="1152" y="2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49" d="100"/>
          <a:sy n="149" d="100"/>
        </p:scale>
        <p:origin x="543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ZIER, Philippa (THE DUDLEY GROUP NHS FOUNDATION TRUST)" userId="S::philippa.brazier@nhs.net::29f8500a-d765-4702-94bd-2d8ad5fd0e49" providerId="AD" clId="Web-{7ABEFA82-26FE-0C8F-0E2E-591C26846901}"/>
    <pc:docChg chg="addSld delSld modSld sldOrd">
      <pc:chgData name="BRAZIER, Philippa (THE DUDLEY GROUP NHS FOUNDATION TRUST)" userId="S::philippa.brazier@nhs.net::29f8500a-d765-4702-94bd-2d8ad5fd0e49" providerId="AD" clId="Web-{7ABEFA82-26FE-0C8F-0E2E-591C26846901}" dt="2026-08-26T14:37:51.325" v="113" actId="20577"/>
      <pc:docMkLst>
        <pc:docMk/>
      </pc:docMkLst>
      <pc:sldChg chg="del">
        <pc:chgData name="BRAZIER, Philippa (THE DUDLEY GROUP NHS FOUNDATION TRUST)" userId="S::philippa.brazier@nhs.net::29f8500a-d765-4702-94bd-2d8ad5fd0e49" providerId="AD" clId="Web-{7ABEFA82-26FE-0C8F-0E2E-591C26846901}" dt="2026-08-26T14:28:07.799" v="40"/>
        <pc:sldMkLst>
          <pc:docMk/>
          <pc:sldMk cId="2680145113" sldId="395"/>
        </pc:sldMkLst>
      </pc:sldChg>
      <pc:sldChg chg="del">
        <pc:chgData name="BRAZIER, Philippa (THE DUDLEY GROUP NHS FOUNDATION TRUST)" userId="S::philippa.brazier@nhs.net::29f8500a-d765-4702-94bd-2d8ad5fd0e49" providerId="AD" clId="Web-{7ABEFA82-26FE-0C8F-0E2E-591C26846901}" dt="2026-08-26T14:28:11.659" v="41"/>
        <pc:sldMkLst>
          <pc:docMk/>
          <pc:sldMk cId="1358141997" sldId="396"/>
        </pc:sldMkLst>
      </pc:sldChg>
      <pc:sldChg chg="modSp">
        <pc:chgData name="BRAZIER, Philippa (THE DUDLEY GROUP NHS FOUNDATION TRUST)" userId="S::philippa.brazier@nhs.net::29f8500a-d765-4702-94bd-2d8ad5fd0e49" providerId="AD" clId="Web-{7ABEFA82-26FE-0C8F-0E2E-591C26846901}" dt="2026-08-26T14:37:51.325" v="113" actId="20577"/>
        <pc:sldMkLst>
          <pc:docMk/>
          <pc:sldMk cId="695779928" sldId="535"/>
        </pc:sldMkLst>
        <pc:spChg chg="mod">
          <ac:chgData name="BRAZIER, Philippa (THE DUDLEY GROUP NHS FOUNDATION TRUST)" userId="S::philippa.brazier@nhs.net::29f8500a-d765-4702-94bd-2d8ad5fd0e49" providerId="AD" clId="Web-{7ABEFA82-26FE-0C8F-0E2E-591C26846901}" dt="2026-08-26T14:37:51.325" v="113" actId="20577"/>
          <ac:spMkLst>
            <pc:docMk/>
            <pc:sldMk cId="695779928" sldId="535"/>
            <ac:spMk id="7" creationId="{0D774E35-4281-8756-8036-A2378BFE4677}"/>
          </ac:spMkLst>
        </pc:spChg>
      </pc:sldChg>
      <pc:sldChg chg="add">
        <pc:chgData name="BRAZIER, Philippa (THE DUDLEY GROUP NHS FOUNDATION TRUST)" userId="S::philippa.brazier@nhs.net::29f8500a-d765-4702-94bd-2d8ad5fd0e49" providerId="AD" clId="Web-{7ABEFA82-26FE-0C8F-0E2E-591C26846901}" dt="2026-08-26T14:27:41.719" v="37"/>
        <pc:sldMkLst>
          <pc:docMk/>
          <pc:sldMk cId="439237978" sldId="544"/>
        </pc:sldMkLst>
      </pc:sldChg>
      <pc:sldChg chg="add">
        <pc:chgData name="BRAZIER, Philippa (THE DUDLEY GROUP NHS FOUNDATION TRUST)" userId="S::philippa.brazier@nhs.net::29f8500a-d765-4702-94bd-2d8ad5fd0e49" providerId="AD" clId="Web-{7ABEFA82-26FE-0C8F-0E2E-591C26846901}" dt="2026-08-26T14:28:48.442" v="62"/>
        <pc:sldMkLst>
          <pc:docMk/>
          <pc:sldMk cId="1474092579" sldId="545"/>
        </pc:sldMkLst>
      </pc:sldChg>
      <pc:sldChg chg="new del ord">
        <pc:chgData name="BRAZIER, Philippa (THE DUDLEY GROUP NHS FOUNDATION TRUST)" userId="S::philippa.brazier@nhs.net::29f8500a-d765-4702-94bd-2d8ad5fd0e49" providerId="AD" clId="Web-{7ABEFA82-26FE-0C8F-0E2E-591C26846901}" dt="2026-08-26T14:36:54.306" v="96"/>
        <pc:sldMkLst>
          <pc:docMk/>
          <pc:sldMk cId="3375892759" sldId="546"/>
        </pc:sldMkLst>
      </pc:sldChg>
      <pc:sldChg chg="new del ord">
        <pc:chgData name="BRAZIER, Philippa (THE DUDLEY GROUP NHS FOUNDATION TRUST)" userId="S::philippa.brazier@nhs.net::29f8500a-d765-4702-94bd-2d8ad5fd0e49" providerId="AD" clId="Web-{7ABEFA82-26FE-0C8F-0E2E-591C26846901}" dt="2026-08-26T14:37:01.134" v="98"/>
        <pc:sldMkLst>
          <pc:docMk/>
          <pc:sldMk cId="3145384173" sldId="547"/>
        </pc:sldMkLst>
      </pc:sldChg>
      <pc:sldChg chg="new del ord">
        <pc:chgData name="BRAZIER, Philippa (THE DUDLEY GROUP NHS FOUNDATION TRUST)" userId="S::philippa.brazier@nhs.net::29f8500a-d765-4702-94bd-2d8ad5fd0e49" providerId="AD" clId="Web-{7ABEFA82-26FE-0C8F-0E2E-591C26846901}" dt="2026-08-26T14:35:26.315" v="89"/>
        <pc:sldMkLst>
          <pc:docMk/>
          <pc:sldMk cId="889551430" sldId="548"/>
        </pc:sldMkLst>
      </pc:sldChg>
      <pc:sldChg chg="new del">
        <pc:chgData name="BRAZIER, Philippa (THE DUDLEY GROUP NHS FOUNDATION TRUST)" userId="S::philippa.brazier@nhs.net::29f8500a-d765-4702-94bd-2d8ad5fd0e49" providerId="AD" clId="Web-{7ABEFA82-26FE-0C8F-0E2E-591C26846901}" dt="2026-08-26T14:35:29.799" v="90"/>
        <pc:sldMkLst>
          <pc:docMk/>
          <pc:sldMk cId="1258399588" sldId="549"/>
        </pc:sldMkLst>
      </pc:sldChg>
      <pc:sldChg chg="new del">
        <pc:chgData name="BRAZIER, Philippa (THE DUDLEY GROUP NHS FOUNDATION TRUST)" userId="S::philippa.brazier@nhs.net::29f8500a-d765-4702-94bd-2d8ad5fd0e49" providerId="AD" clId="Web-{7ABEFA82-26FE-0C8F-0E2E-591C26846901}" dt="2026-08-26T14:36:57.509" v="97"/>
        <pc:sldMkLst>
          <pc:docMk/>
          <pc:sldMk cId="193593804" sldId="550"/>
        </pc:sldMkLst>
      </pc:sldChg>
      <pc:sldChg chg="del">
        <pc:chgData name="BRAZIER, Philippa (THE DUDLEY GROUP NHS FOUNDATION TRUST)" userId="S::philippa.brazier@nhs.net::29f8500a-d765-4702-94bd-2d8ad5fd0e49" providerId="AD" clId="Web-{7ABEFA82-26FE-0C8F-0E2E-591C26846901}" dt="2026-08-26T14:28:11.706" v="42"/>
        <pc:sldMkLst>
          <pc:docMk/>
          <pc:sldMk cId="3456742569" sldId="550"/>
        </pc:sldMkLst>
      </pc:sldChg>
      <pc:sldChg chg="add">
        <pc:chgData name="BRAZIER, Philippa (THE DUDLEY GROUP NHS FOUNDATION TRUST)" userId="S::philippa.brazier@nhs.net::29f8500a-d765-4702-94bd-2d8ad5fd0e49" providerId="AD" clId="Web-{7ABEFA82-26FE-0C8F-0E2E-591C26846901}" dt="2026-08-26T14:29:44.321" v="68"/>
        <pc:sldMkLst>
          <pc:docMk/>
          <pc:sldMk cId="1132350454" sldId="551"/>
        </pc:sldMkLst>
      </pc:sldChg>
      <pc:sldChg chg="del">
        <pc:chgData name="BRAZIER, Philippa (THE DUDLEY GROUP NHS FOUNDATION TRUST)" userId="S::philippa.brazier@nhs.net::29f8500a-d765-4702-94bd-2d8ad5fd0e49" providerId="AD" clId="Web-{7ABEFA82-26FE-0C8F-0E2E-591C26846901}" dt="2026-08-26T14:28:15.534" v="43"/>
        <pc:sldMkLst>
          <pc:docMk/>
          <pc:sldMk cId="1761241804" sldId="552"/>
        </pc:sldMkLst>
      </pc:sldChg>
      <pc:sldChg chg="add">
        <pc:chgData name="BRAZIER, Philippa (THE DUDLEY GROUP NHS FOUNDATION TRUST)" userId="S::philippa.brazier@nhs.net::29f8500a-d765-4702-94bd-2d8ad5fd0e49" providerId="AD" clId="Web-{7ABEFA82-26FE-0C8F-0E2E-591C26846901}" dt="2026-08-26T14:30:02.510" v="70"/>
        <pc:sldMkLst>
          <pc:docMk/>
          <pc:sldMk cId="2720805820" sldId="552"/>
        </pc:sldMkLst>
      </pc:sldChg>
      <pc:sldChg chg="add">
        <pc:chgData name="BRAZIER, Philippa (THE DUDLEY GROUP NHS FOUNDATION TRUST)" userId="S::philippa.brazier@nhs.net::29f8500a-d765-4702-94bd-2d8ad5fd0e49" providerId="AD" clId="Web-{7ABEFA82-26FE-0C8F-0E2E-591C26846901}" dt="2026-08-26T14:30:56.873" v="72"/>
        <pc:sldMkLst>
          <pc:docMk/>
          <pc:sldMk cId="558691435" sldId="553"/>
        </pc:sldMkLst>
      </pc:sldChg>
      <pc:sldChg chg="add">
        <pc:chgData name="BRAZIER, Philippa (THE DUDLEY GROUP NHS FOUNDATION TRUST)" userId="S::philippa.brazier@nhs.net::29f8500a-d765-4702-94bd-2d8ad5fd0e49" providerId="AD" clId="Web-{7ABEFA82-26FE-0C8F-0E2E-591C26846901}" dt="2026-08-26T14:31:20.531" v="74"/>
        <pc:sldMkLst>
          <pc:docMk/>
          <pc:sldMk cId="1603935808" sldId="554"/>
        </pc:sldMkLst>
      </pc:sldChg>
      <pc:sldChg chg="del">
        <pc:chgData name="BRAZIER, Philippa (THE DUDLEY GROUP NHS FOUNDATION TRUST)" userId="S::philippa.brazier@nhs.net::29f8500a-d765-4702-94bd-2d8ad5fd0e49" providerId="AD" clId="Web-{7ABEFA82-26FE-0C8F-0E2E-591C26846901}" dt="2026-08-26T14:28:16.081" v="44"/>
        <pc:sldMkLst>
          <pc:docMk/>
          <pc:sldMk cId="3607770538" sldId="554"/>
        </pc:sldMkLst>
      </pc:sldChg>
      <pc:sldChg chg="add">
        <pc:chgData name="BRAZIER, Philippa (THE DUDLEY GROUP NHS FOUNDATION TRUST)" userId="S::philippa.brazier@nhs.net::29f8500a-d765-4702-94bd-2d8ad5fd0e49" providerId="AD" clId="Web-{7ABEFA82-26FE-0C8F-0E2E-591C26846901}" dt="2026-08-26T14:32:10.988" v="76"/>
        <pc:sldMkLst>
          <pc:docMk/>
          <pc:sldMk cId="3496012988" sldId="555"/>
        </pc:sldMkLst>
      </pc:sldChg>
      <pc:sldChg chg="del">
        <pc:chgData name="BRAZIER, Philippa (THE DUDLEY GROUP NHS FOUNDATION TRUST)" userId="S::philippa.brazier@nhs.net::29f8500a-d765-4702-94bd-2d8ad5fd0e49" providerId="AD" clId="Web-{7ABEFA82-26FE-0C8F-0E2E-591C26846901}" dt="2026-08-26T14:28:17.112" v="45"/>
        <pc:sldMkLst>
          <pc:docMk/>
          <pc:sldMk cId="833546156" sldId="556"/>
        </pc:sldMkLst>
      </pc:sldChg>
      <pc:sldChg chg="add">
        <pc:chgData name="BRAZIER, Philippa (THE DUDLEY GROUP NHS FOUNDATION TRUST)" userId="S::philippa.brazier@nhs.net::29f8500a-d765-4702-94bd-2d8ad5fd0e49" providerId="AD" clId="Web-{7ABEFA82-26FE-0C8F-0E2E-591C26846901}" dt="2026-08-26T14:32:35.412" v="78"/>
        <pc:sldMkLst>
          <pc:docMk/>
          <pc:sldMk cId="2371973675" sldId="556"/>
        </pc:sldMkLst>
      </pc:sldChg>
      <pc:sldChg chg="del">
        <pc:chgData name="BRAZIER, Philippa (THE DUDLEY GROUP NHS FOUNDATION TRUST)" userId="S::philippa.brazier@nhs.net::29f8500a-d765-4702-94bd-2d8ad5fd0e49" providerId="AD" clId="Web-{7ABEFA82-26FE-0C8F-0E2E-591C26846901}" dt="2026-08-26T14:28:18.597" v="46"/>
        <pc:sldMkLst>
          <pc:docMk/>
          <pc:sldMk cId="179222102" sldId="558"/>
        </pc:sldMkLst>
      </pc:sldChg>
      <pc:sldChg chg="del">
        <pc:chgData name="BRAZIER, Philippa (THE DUDLEY GROUP NHS FOUNDATION TRUST)" userId="S::philippa.brazier@nhs.net::29f8500a-d765-4702-94bd-2d8ad5fd0e49" providerId="AD" clId="Web-{7ABEFA82-26FE-0C8F-0E2E-591C26846901}" dt="2026-08-26T14:28:18.722" v="47"/>
        <pc:sldMkLst>
          <pc:docMk/>
          <pc:sldMk cId="1612574329" sldId="560"/>
        </pc:sldMkLst>
      </pc:sldChg>
      <pc:sldChg chg="del">
        <pc:chgData name="BRAZIER, Philippa (THE DUDLEY GROUP NHS FOUNDATION TRUST)" userId="S::philippa.brazier@nhs.net::29f8500a-d765-4702-94bd-2d8ad5fd0e49" providerId="AD" clId="Web-{7ABEFA82-26FE-0C8F-0E2E-591C26846901}" dt="2026-08-26T14:28:19.222" v="48"/>
        <pc:sldMkLst>
          <pc:docMk/>
          <pc:sldMk cId="439237978" sldId="562"/>
        </pc:sldMkLst>
      </pc:sldChg>
      <pc:sldChg chg="del">
        <pc:chgData name="BRAZIER, Philippa (THE DUDLEY GROUP NHS FOUNDATION TRUST)" userId="S::philippa.brazier@nhs.net::29f8500a-d765-4702-94bd-2d8ad5fd0e49" providerId="AD" clId="Web-{7ABEFA82-26FE-0C8F-0E2E-591C26846901}" dt="2026-08-26T14:28:24.300" v="49"/>
        <pc:sldMkLst>
          <pc:docMk/>
          <pc:sldMk cId="1474092579" sldId="564"/>
        </pc:sldMkLst>
      </pc:sldChg>
      <pc:sldChg chg="del">
        <pc:chgData name="BRAZIER, Philippa (THE DUDLEY GROUP NHS FOUNDATION TRUST)" userId="S::philippa.brazier@nhs.net::29f8500a-d765-4702-94bd-2d8ad5fd0e49" providerId="AD" clId="Web-{7ABEFA82-26FE-0C8F-0E2E-591C26846901}" dt="2026-08-26T14:28:27.941" v="51"/>
        <pc:sldMkLst>
          <pc:docMk/>
          <pc:sldMk cId="3107185375" sldId="566"/>
        </pc:sldMkLst>
      </pc:sldChg>
      <pc:sldChg chg="del">
        <pc:chgData name="BRAZIER, Philippa (THE DUDLEY GROUP NHS FOUNDATION TRUST)" userId="S::philippa.brazier@nhs.net::29f8500a-d765-4702-94bd-2d8ad5fd0e49" providerId="AD" clId="Web-{7ABEFA82-26FE-0C8F-0E2E-591C26846901}" dt="2026-08-26T14:28:26.332" v="50"/>
        <pc:sldMkLst>
          <pc:docMk/>
          <pc:sldMk cId="4066780915" sldId="568"/>
        </pc:sldMkLst>
      </pc:sldChg>
      <pc:sldChg chg="del">
        <pc:chgData name="BRAZIER, Philippa (THE DUDLEY GROUP NHS FOUNDATION TRUST)" userId="S::philippa.brazier@nhs.net::29f8500a-d765-4702-94bd-2d8ad5fd0e49" providerId="AD" clId="Web-{7ABEFA82-26FE-0C8F-0E2E-591C26846901}" dt="2026-08-26T14:28:29.660" v="52"/>
        <pc:sldMkLst>
          <pc:docMk/>
          <pc:sldMk cId="654350238" sldId="570"/>
        </pc:sldMkLst>
      </pc:sldChg>
      <pc:sldChg chg="del">
        <pc:chgData name="BRAZIER, Philippa (THE DUDLEY GROUP NHS FOUNDATION TRUST)" userId="S::philippa.brazier@nhs.net::29f8500a-d765-4702-94bd-2d8ad5fd0e49" providerId="AD" clId="Web-{7ABEFA82-26FE-0C8F-0E2E-591C26846901}" dt="2026-08-26T14:28:29.691" v="53"/>
        <pc:sldMkLst>
          <pc:docMk/>
          <pc:sldMk cId="1312169616" sldId="572"/>
        </pc:sldMkLst>
      </pc:sldChg>
      <pc:sldChg chg="del">
        <pc:chgData name="BRAZIER, Philippa (THE DUDLEY GROUP NHS FOUNDATION TRUST)" userId="S::philippa.brazier@nhs.net::29f8500a-d765-4702-94bd-2d8ad5fd0e49" providerId="AD" clId="Web-{7ABEFA82-26FE-0C8F-0E2E-591C26846901}" dt="2026-08-26T14:28:30.504" v="54"/>
        <pc:sldMkLst>
          <pc:docMk/>
          <pc:sldMk cId="3321287259" sldId="574"/>
        </pc:sldMkLst>
      </pc:sldChg>
      <pc:sldChg chg="del">
        <pc:chgData name="BRAZIER, Philippa (THE DUDLEY GROUP NHS FOUNDATION TRUST)" userId="S::philippa.brazier@nhs.net::29f8500a-d765-4702-94bd-2d8ad5fd0e49" providerId="AD" clId="Web-{7ABEFA82-26FE-0C8F-0E2E-591C26846901}" dt="2026-08-26T14:28:31.848" v="55"/>
        <pc:sldMkLst>
          <pc:docMk/>
          <pc:sldMk cId="436539160" sldId="576"/>
        </pc:sldMkLst>
      </pc:sldChg>
      <pc:sldChg chg="del">
        <pc:chgData name="BRAZIER, Philippa (THE DUDLEY GROUP NHS FOUNDATION TRUST)" userId="S::philippa.brazier@nhs.net::29f8500a-d765-4702-94bd-2d8ad5fd0e49" providerId="AD" clId="Web-{7ABEFA82-26FE-0C8F-0E2E-591C26846901}" dt="2026-08-26T14:28:33.473" v="56"/>
        <pc:sldMkLst>
          <pc:docMk/>
          <pc:sldMk cId="3204067510" sldId="578"/>
        </pc:sldMkLst>
      </pc:sldChg>
      <pc:sldChg chg="del">
        <pc:chgData name="BRAZIER, Philippa (THE DUDLEY GROUP NHS FOUNDATION TRUST)" userId="S::philippa.brazier@nhs.net::29f8500a-d765-4702-94bd-2d8ad5fd0e49" providerId="AD" clId="Web-{7ABEFA82-26FE-0C8F-0E2E-591C26846901}" dt="2026-08-26T14:28:34.410" v="57"/>
        <pc:sldMkLst>
          <pc:docMk/>
          <pc:sldMk cId="973352993" sldId="580"/>
        </pc:sldMkLst>
      </pc:sldChg>
      <pc:sldChg chg="add">
        <pc:chgData name="BRAZIER, Philippa (THE DUDLEY GROUP NHS FOUNDATION TRUST)" userId="S::philippa.brazier@nhs.net::29f8500a-d765-4702-94bd-2d8ad5fd0e49" providerId="AD" clId="Web-{7ABEFA82-26FE-0C8F-0E2E-591C26846901}" dt="2026-08-26T14:35:17.095" v="87"/>
        <pc:sldMkLst>
          <pc:docMk/>
          <pc:sldMk cId="3649962883" sldId="581"/>
        </pc:sldMkLst>
      </pc:sldChg>
      <pc:sldChg chg="add">
        <pc:chgData name="BRAZIER, Philippa (THE DUDLEY GROUP NHS FOUNDATION TRUST)" userId="S::philippa.brazier@nhs.net::29f8500a-d765-4702-94bd-2d8ad5fd0e49" providerId="AD" clId="Web-{7ABEFA82-26FE-0C8F-0E2E-591C26846901}" dt="2026-08-26T14:33:46.026" v="80"/>
        <pc:sldMkLst>
          <pc:docMk/>
          <pc:sldMk cId="599495795" sldId="582"/>
        </pc:sldMkLst>
      </pc:sldChg>
      <pc:sldChg chg="del">
        <pc:chgData name="BRAZIER, Philippa (THE DUDLEY GROUP NHS FOUNDATION TRUST)" userId="S::philippa.brazier@nhs.net::29f8500a-d765-4702-94bd-2d8ad5fd0e49" providerId="AD" clId="Web-{7ABEFA82-26FE-0C8F-0E2E-591C26846901}" dt="2026-08-26T14:28:35.348" v="58"/>
        <pc:sldMkLst>
          <pc:docMk/>
          <pc:sldMk cId="4146585075" sldId="582"/>
        </pc:sldMkLst>
      </pc:sldChg>
      <pc:sldChg chg="add">
        <pc:chgData name="BRAZIER, Philippa (THE DUDLEY GROUP NHS FOUNDATION TRUST)" userId="S::philippa.brazier@nhs.net::29f8500a-d765-4702-94bd-2d8ad5fd0e49" providerId="AD" clId="Web-{7ABEFA82-26FE-0C8F-0E2E-591C26846901}" dt="2026-08-26T14:34:01.277" v="81"/>
        <pc:sldMkLst>
          <pc:docMk/>
          <pc:sldMk cId="2646748461" sldId="583"/>
        </pc:sldMkLst>
      </pc:sldChg>
      <pc:sldChg chg="del">
        <pc:chgData name="BRAZIER, Philippa (THE DUDLEY GROUP NHS FOUNDATION TRUST)" userId="S::philippa.brazier@nhs.net::29f8500a-d765-4702-94bd-2d8ad5fd0e49" providerId="AD" clId="Web-{7ABEFA82-26FE-0C8F-0E2E-591C26846901}" dt="2026-08-26T14:28:36.801" v="59"/>
        <pc:sldMkLst>
          <pc:docMk/>
          <pc:sldMk cId="249835890" sldId="584"/>
        </pc:sldMkLst>
      </pc:sldChg>
      <pc:sldChg chg="add">
        <pc:chgData name="BRAZIER, Philippa (THE DUDLEY GROUP NHS FOUNDATION TRUST)" userId="S::philippa.brazier@nhs.net::29f8500a-d765-4702-94bd-2d8ad5fd0e49" providerId="AD" clId="Web-{7ABEFA82-26FE-0C8F-0E2E-591C26846901}" dt="2026-08-26T14:34:58.719" v="85"/>
        <pc:sldMkLst>
          <pc:docMk/>
          <pc:sldMk cId="798600372" sldId="584"/>
        </pc:sldMkLst>
      </pc:sldChg>
      <pc:sldChg chg="add">
        <pc:chgData name="BRAZIER, Philippa (THE DUDLEY GROUP NHS FOUNDATION TRUST)" userId="S::philippa.brazier@nhs.net::29f8500a-d765-4702-94bd-2d8ad5fd0e49" providerId="AD" clId="Web-{7ABEFA82-26FE-0C8F-0E2E-591C26846901}" dt="2026-08-26T14:36:26.054" v="91"/>
        <pc:sldMkLst>
          <pc:docMk/>
          <pc:sldMk cId="1683192152" sldId="585"/>
        </pc:sldMkLst>
      </pc:sldChg>
      <pc:sldChg chg="add">
        <pc:chgData name="BRAZIER, Philippa (THE DUDLEY GROUP NHS FOUNDATION TRUST)" userId="S::philippa.brazier@nhs.net::29f8500a-d765-4702-94bd-2d8ad5fd0e49" providerId="AD" clId="Web-{7ABEFA82-26FE-0C8F-0E2E-591C26846901}" dt="2026-08-26T14:36:38.226" v="92"/>
        <pc:sldMkLst>
          <pc:docMk/>
          <pc:sldMk cId="447694657" sldId="586"/>
        </pc:sldMkLst>
      </pc:sldChg>
      <pc:sldChg chg="del">
        <pc:chgData name="BRAZIER, Philippa (THE DUDLEY GROUP NHS FOUNDATION TRUST)" userId="S::philippa.brazier@nhs.net::29f8500a-d765-4702-94bd-2d8ad5fd0e49" providerId="AD" clId="Web-{7ABEFA82-26FE-0C8F-0E2E-591C26846901}" dt="2026-08-26T14:28:38.098" v="60"/>
        <pc:sldMkLst>
          <pc:docMk/>
          <pc:sldMk cId="2728071880" sldId="586"/>
        </pc:sldMkLst>
      </pc:sldChg>
      <pc:sldChg chg="del">
        <pc:chgData name="BRAZIER, Philippa (THE DUDLEY GROUP NHS FOUNDATION TRUST)" userId="S::philippa.brazier@nhs.net::29f8500a-d765-4702-94bd-2d8ad5fd0e49" providerId="AD" clId="Web-{7ABEFA82-26FE-0C8F-0E2E-591C26846901}" dt="2026-08-26T14:28:44.630" v="61"/>
        <pc:sldMkLst>
          <pc:docMk/>
          <pc:sldMk cId="591107674" sldId="588"/>
        </pc:sldMkLst>
      </pc:sldChg>
      <pc:sldChg chg="del">
        <pc:chgData name="BRAZIER, Philippa (THE DUDLEY GROUP NHS FOUNDATION TRUST)" userId="S::philippa.brazier@nhs.net::29f8500a-d765-4702-94bd-2d8ad5fd0e49" providerId="AD" clId="Web-{7ABEFA82-26FE-0C8F-0E2E-591C26846901}" dt="2026-08-26T14:27:47.657" v="38"/>
        <pc:sldMkLst>
          <pc:docMk/>
          <pc:sldMk cId="1650801717" sldId="589"/>
        </pc:sldMkLst>
      </pc:sldChg>
      <pc:sldChg chg="del">
        <pc:chgData name="BRAZIER, Philippa (THE DUDLEY GROUP NHS FOUNDATION TRUST)" userId="S::philippa.brazier@nhs.net::29f8500a-d765-4702-94bd-2d8ad5fd0e49" providerId="AD" clId="Web-{7ABEFA82-26FE-0C8F-0E2E-591C26846901}" dt="2026-08-26T14:28:05.846" v="39"/>
        <pc:sldMkLst>
          <pc:docMk/>
          <pc:sldMk cId="240618094" sldId="59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C34146-853E-2454-A261-E877378296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3984D0-E2B4-DCA0-6C34-31A42CBA12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5B9E1AF-1F56-F142-A3DB-40595D572199}" type="datetimeFigureOut">
              <a:rPr lang="en-US" smtClean="0"/>
              <a:t>8/26/2026</a:t>
            </a:fld>
            <a:endParaRPr lang="en-US"/>
          </a:p>
        </p:txBody>
      </p:sp>
      <p:sp>
        <p:nvSpPr>
          <p:cNvPr id="4" name="Footer Placeholder 3">
            <a:extLst>
              <a:ext uri="{FF2B5EF4-FFF2-40B4-BE49-F238E27FC236}">
                <a16:creationId xmlns:a16="http://schemas.microsoft.com/office/drawing/2014/main" id="{74EC6C95-CE01-8262-1483-D7EE3C4675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8D36A5-2DF6-78F4-BEEF-D896607427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7CA17-94F4-7C4B-AE89-4795DA487F41}" type="slidenum">
              <a:rPr lang="en-US" smtClean="0"/>
              <a:t>‹#›</a:t>
            </a:fld>
            <a:endParaRPr lang="en-US"/>
          </a:p>
        </p:txBody>
      </p:sp>
    </p:spTree>
    <p:extLst>
      <p:ext uri="{BB962C8B-B14F-4D97-AF65-F5344CB8AC3E}">
        <p14:creationId xmlns:p14="http://schemas.microsoft.com/office/powerpoint/2010/main" val="589324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A0322-E709-BC40-ABDD-12CCF1AF2821}"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B79BC-86A3-B345-8A0E-6B0AF29F0CAE}" type="slidenum">
              <a:rPr lang="en-US" smtClean="0"/>
              <a:t>‹#›</a:t>
            </a:fld>
            <a:endParaRPr lang="en-US"/>
          </a:p>
        </p:txBody>
      </p:sp>
    </p:spTree>
    <p:extLst>
      <p:ext uri="{BB962C8B-B14F-4D97-AF65-F5344CB8AC3E}">
        <p14:creationId xmlns:p14="http://schemas.microsoft.com/office/powerpoint/2010/main" val="3415450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3</a:t>
            </a:fld>
            <a:endParaRPr lang="en-GB"/>
          </a:p>
        </p:txBody>
      </p:sp>
    </p:spTree>
    <p:extLst>
      <p:ext uri="{BB962C8B-B14F-4D97-AF65-F5344CB8AC3E}">
        <p14:creationId xmlns:p14="http://schemas.microsoft.com/office/powerpoint/2010/main" val="310684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3</a:t>
            </a:fld>
            <a:endParaRPr lang="en-GB"/>
          </a:p>
        </p:txBody>
      </p:sp>
    </p:spTree>
    <p:extLst>
      <p:ext uri="{BB962C8B-B14F-4D97-AF65-F5344CB8AC3E}">
        <p14:creationId xmlns:p14="http://schemas.microsoft.com/office/powerpoint/2010/main" val="66465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5</a:t>
            </a:fld>
            <a:endParaRPr lang="en-GB"/>
          </a:p>
        </p:txBody>
      </p:sp>
    </p:spTree>
    <p:extLst>
      <p:ext uri="{BB962C8B-B14F-4D97-AF65-F5344CB8AC3E}">
        <p14:creationId xmlns:p14="http://schemas.microsoft.com/office/powerpoint/2010/main" val="3106845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6</a:t>
            </a:fld>
            <a:endParaRPr lang="en-GB"/>
          </a:p>
        </p:txBody>
      </p:sp>
    </p:spTree>
    <p:extLst>
      <p:ext uri="{BB962C8B-B14F-4D97-AF65-F5344CB8AC3E}">
        <p14:creationId xmlns:p14="http://schemas.microsoft.com/office/powerpoint/2010/main" val="66465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7</a:t>
            </a:fld>
            <a:endParaRPr lang="en-GB"/>
          </a:p>
        </p:txBody>
      </p:sp>
    </p:spTree>
    <p:extLst>
      <p:ext uri="{BB962C8B-B14F-4D97-AF65-F5344CB8AC3E}">
        <p14:creationId xmlns:p14="http://schemas.microsoft.com/office/powerpoint/2010/main" val="3106845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8</a:t>
            </a:fld>
            <a:endParaRPr lang="en-GB"/>
          </a:p>
        </p:txBody>
      </p:sp>
    </p:spTree>
    <p:extLst>
      <p:ext uri="{BB962C8B-B14F-4D97-AF65-F5344CB8AC3E}">
        <p14:creationId xmlns:p14="http://schemas.microsoft.com/office/powerpoint/2010/main" val="66465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9</a:t>
            </a:fld>
            <a:endParaRPr lang="en-GB"/>
          </a:p>
        </p:txBody>
      </p:sp>
    </p:spTree>
    <p:extLst>
      <p:ext uri="{BB962C8B-B14F-4D97-AF65-F5344CB8AC3E}">
        <p14:creationId xmlns:p14="http://schemas.microsoft.com/office/powerpoint/2010/main" val="3106845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10</a:t>
            </a:fld>
            <a:endParaRPr lang="en-GB"/>
          </a:p>
        </p:txBody>
      </p:sp>
    </p:spTree>
    <p:extLst>
      <p:ext uri="{BB962C8B-B14F-4D97-AF65-F5344CB8AC3E}">
        <p14:creationId xmlns:p14="http://schemas.microsoft.com/office/powerpoint/2010/main" val="66465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7804E7-CF4F-4CB7-9602-DD021092D2C4}" type="slidenum">
              <a:rPr lang="en-GB" smtClean="0"/>
              <a:t>13</a:t>
            </a:fld>
            <a:endParaRPr lang="en-GB"/>
          </a:p>
        </p:txBody>
      </p:sp>
    </p:spTree>
    <p:extLst>
      <p:ext uri="{BB962C8B-B14F-4D97-AF65-F5344CB8AC3E}">
        <p14:creationId xmlns:p14="http://schemas.microsoft.com/office/powerpoint/2010/main" val="6646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5376B-75A9-1EBE-7F1B-1506F003573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93FC052-D822-DF96-A370-8636DB25A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A602615-1D67-5F0B-BF5E-13783A4CF4C4}"/>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909B8FAD-FEF1-014A-C94F-196D532584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25E1E6-73FB-A8CD-12AE-756A56643E4F}"/>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39821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AB1EC-4246-61FE-142F-A58168E4F4E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FC67C8E-C401-D468-2CD3-A85B5DFAA48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9FB906F-660A-7B3D-1189-83BE10DE7ED9}"/>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2290A600-666A-F2C8-EC26-845F4379E9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BF32E7-03D4-3FEF-4650-D026A95A3E26}"/>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2762957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E737EA-2A95-283D-49EB-58DF6B43486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2F1B874-BB11-A38B-49F1-D7B9B5F3B2C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DF2667-E7B7-45B1-ECC0-AD74CA3EEE14}"/>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DE807FBC-1EC8-DE68-30A2-4525499CD6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C71678-EAE6-0526-AACD-285F5BAB3864}"/>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3588740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64812F5B-3394-4B57-BB7E-6B3BBA456037}"/>
              </a:ext>
            </a:extLst>
          </p:cNvPr>
          <p:cNvSpPr/>
          <p:nvPr userDrawn="1"/>
        </p:nvSpPr>
        <p:spPr>
          <a:xfrm>
            <a:off x="145815" y="56676"/>
            <a:ext cx="11951171" cy="458963"/>
          </a:xfrm>
          <a:prstGeom prst="roundRect">
            <a:avLst>
              <a:gd name="adj" fmla="val 30272"/>
            </a:avLst>
          </a:prstGeom>
          <a:solidFill>
            <a:srgbClr val="023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bg1"/>
              </a:solidFill>
            </a:endParaRPr>
          </a:p>
        </p:txBody>
      </p:sp>
      <p:pic>
        <p:nvPicPr>
          <p:cNvPr id="7" name="Picture 6" descr="colour.png">
            <a:extLst>
              <a:ext uri="{FF2B5EF4-FFF2-40B4-BE49-F238E27FC236}">
                <a16:creationId xmlns:a16="http://schemas.microsoft.com/office/drawing/2014/main" id="{A284DA3D-5D10-4EC6-945D-6465443DF9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2874"/>
            <a:ext cx="12192000" cy="381032"/>
          </a:xfrm>
          <a:prstGeom prst="rect">
            <a:avLst/>
          </a:prstGeom>
        </p:spPr>
      </p:pic>
      <p:pic>
        <p:nvPicPr>
          <p:cNvPr id="8" name="Picture 7" descr="stripe.png">
            <a:extLst>
              <a:ext uri="{FF2B5EF4-FFF2-40B4-BE49-F238E27FC236}">
                <a16:creationId xmlns:a16="http://schemas.microsoft.com/office/drawing/2014/main" id="{8F235ACD-4A26-4CA1-9E33-53F2D97430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01434"/>
            <a:ext cx="12192000" cy="91440"/>
          </a:xfrm>
          <a:prstGeom prst="rect">
            <a:avLst/>
          </a:prstGeom>
        </p:spPr>
      </p:pic>
      <p:sp>
        <p:nvSpPr>
          <p:cNvPr id="9" name="TextBox 8">
            <a:extLst>
              <a:ext uri="{FF2B5EF4-FFF2-40B4-BE49-F238E27FC236}">
                <a16:creationId xmlns:a16="http://schemas.microsoft.com/office/drawing/2014/main" id="{1441C642-44E6-4F47-8654-F5FBA74C5E46}"/>
              </a:ext>
            </a:extLst>
          </p:cNvPr>
          <p:cNvSpPr txBox="1"/>
          <p:nvPr userDrawn="1"/>
        </p:nvSpPr>
        <p:spPr>
          <a:xfrm>
            <a:off x="157653" y="6531928"/>
            <a:ext cx="489185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a:solidFill>
                  <a:schemeClr val="bg1"/>
                </a:solidFill>
                <a:latin typeface="Segoe UI" panose="020B0502040204020203" pitchFamily="34" charset="0"/>
                <a:cs typeface="Segoe UI" panose="020B0502040204020203" pitchFamily="34" charset="0"/>
              </a:rPr>
              <a:t>Board Report – Performance KPIs</a:t>
            </a:r>
          </a:p>
          <a:p>
            <a:endParaRPr lang="en-GB" sz="1200" b="0">
              <a:solidFill>
                <a:schemeClr val="bg1"/>
              </a:solidFill>
              <a:latin typeface="Segoe UI" panose="020B0502040204020203" pitchFamily="34" charset="0"/>
              <a:cs typeface="Segoe UI" panose="020B0502040204020203" pitchFamily="34" charset="0"/>
            </a:endParaRPr>
          </a:p>
        </p:txBody>
      </p:sp>
      <p:sp>
        <p:nvSpPr>
          <p:cNvPr id="11" name="Slide Number Placeholder 5">
            <a:extLst>
              <a:ext uri="{FF2B5EF4-FFF2-40B4-BE49-F238E27FC236}">
                <a16:creationId xmlns:a16="http://schemas.microsoft.com/office/drawing/2014/main" id="{2523F4DA-F9A0-4113-8385-E1F49077C376}"/>
              </a:ext>
            </a:extLst>
          </p:cNvPr>
          <p:cNvSpPr>
            <a:spLocks noGrp="1"/>
          </p:cNvSpPr>
          <p:nvPr>
            <p:ph type="sldNum" sz="quarter" idx="12"/>
          </p:nvPr>
        </p:nvSpPr>
        <p:spPr>
          <a:xfrm>
            <a:off x="5610376" y="6492875"/>
            <a:ext cx="971249" cy="365125"/>
          </a:xfrm>
        </p:spPr>
        <p:txBody>
          <a:bodyPr/>
          <a:lstStyle>
            <a:lvl1pPr algn="ctr">
              <a:defRPr>
                <a:solidFill>
                  <a:schemeClr val="bg1"/>
                </a:solidFill>
                <a:latin typeface="Segoe UI" panose="020B0502040204020203" pitchFamily="34" charset="0"/>
                <a:cs typeface="Segoe UI" panose="020B0502040204020203" pitchFamily="34" charset="0"/>
              </a:defRPr>
            </a:lvl1pPr>
          </a:lstStyle>
          <a:p>
            <a:fld id="{C3EF42B0-13E1-47FA-A6EB-F204AA9B6E3D}" type="slidenum">
              <a:rPr lang="en-GB" smtClean="0"/>
              <a:pPr/>
              <a:t>‹#›</a:t>
            </a:fld>
            <a:endParaRPr lang="en-GB"/>
          </a:p>
        </p:txBody>
      </p:sp>
      <p:pic>
        <p:nvPicPr>
          <p:cNvPr id="5" name="Picture 4" descr="NHS_logo_white.png">
            <a:extLst>
              <a:ext uri="{FF2B5EF4-FFF2-40B4-BE49-F238E27FC236}">
                <a16:creationId xmlns:a16="http://schemas.microsoft.com/office/drawing/2014/main" id="{139FE50D-118E-4CFD-BF16-17B2935D537E}"/>
              </a:ext>
            </a:extLst>
          </p:cNvPr>
          <p:cNvPicPr>
            <a:picLocks noChangeAspect="1"/>
          </p:cNvPicPr>
          <p:nvPr userDrawn="1"/>
        </p:nvPicPr>
        <p:blipFill>
          <a:blip r:embed="rId4"/>
          <a:stretch>
            <a:fillRect/>
          </a:stretch>
        </p:blipFill>
        <p:spPr>
          <a:xfrm>
            <a:off x="11021481" y="6519584"/>
            <a:ext cx="971249" cy="301685"/>
          </a:xfrm>
          <a:prstGeom prst="rect">
            <a:avLst/>
          </a:prstGeom>
        </p:spPr>
      </p:pic>
    </p:spTree>
    <p:extLst>
      <p:ext uri="{BB962C8B-B14F-4D97-AF65-F5344CB8AC3E}">
        <p14:creationId xmlns:p14="http://schemas.microsoft.com/office/powerpoint/2010/main" val="212054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69A9F-44DF-351E-E4A4-DCB4D2C228E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4899AC2-523D-FCAD-7189-1074F13C49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C4AF14-DD28-8D70-8934-FD3E2F6019C1}"/>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17473B5A-68C4-854C-64E9-B90860B772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1F0503-EFF9-3457-7298-EB610ECA1AE1}"/>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3841343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9C1CE-4ADB-C56E-1CE3-7B306A4C9D5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27CB8D5-0937-E317-2874-F86FE913A7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73BC4F-663C-7336-9F33-5C5C638C9A29}"/>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CF1532E4-B4C9-2BF5-5B60-C1A20280E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920099-A74D-AC0C-8900-68DE246B640F}"/>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286784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CC8B0-6BB9-4036-AD49-0C51AD1A56F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9C394B3-C2B6-FCDE-4219-AE3A504946C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194FB5E-D55C-CBED-29BE-79A9D65B414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28B74E2-BE40-3425-B3BA-C109E2C3B5F9}"/>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6" name="Footer Placeholder 5">
            <a:extLst>
              <a:ext uri="{FF2B5EF4-FFF2-40B4-BE49-F238E27FC236}">
                <a16:creationId xmlns:a16="http://schemas.microsoft.com/office/drawing/2014/main" id="{BF352895-F234-7C31-C6B3-715961CD51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870600-BB82-B60A-738A-A28B6F038264}"/>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194664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B3E6-C629-2BF8-267A-D7A3F46C5C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FDB9653-96EA-D980-89B1-5C3E2C8ACF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531374-A7D0-BB6F-0C5F-A8E7D076C97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F4F818C-D206-115B-59E5-A77B6449E9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E8F0E2C-22AD-9575-8067-52A81E6D098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315BC6E-F952-AF25-1939-DBDB18D47B2B}"/>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8" name="Footer Placeholder 7">
            <a:extLst>
              <a:ext uri="{FF2B5EF4-FFF2-40B4-BE49-F238E27FC236}">
                <a16:creationId xmlns:a16="http://schemas.microsoft.com/office/drawing/2014/main" id="{92598678-665E-73E5-C97C-96A4AFA0AA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0797D2-0868-9237-10B1-C37FF833DFFB}"/>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145055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00E3-426F-1C77-1CFE-C8852379B9F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B51D671-0A76-97B0-591F-40BA450AE988}"/>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4" name="Footer Placeholder 3">
            <a:extLst>
              <a:ext uri="{FF2B5EF4-FFF2-40B4-BE49-F238E27FC236}">
                <a16:creationId xmlns:a16="http://schemas.microsoft.com/office/drawing/2014/main" id="{5A060FE4-039A-6C8A-2BCF-F1FCE94E093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7401EB-7ABD-9F6F-1BBA-3DF02705F5C5}"/>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2071672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0F2183-EC5C-2C76-A9D3-7AA9080E940D}"/>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3" name="Footer Placeholder 2">
            <a:extLst>
              <a:ext uri="{FF2B5EF4-FFF2-40B4-BE49-F238E27FC236}">
                <a16:creationId xmlns:a16="http://schemas.microsoft.com/office/drawing/2014/main" id="{6DC26E7C-4DC7-5D9C-D2F4-75AF9C2706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E0A0BF-5DA1-8E48-4FA9-F69623878FDC}"/>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398774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2146-2F5E-BE1D-6E6C-E951523BF7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332DDFE-AF6A-893D-96B7-3BDEB6B8AD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5338C17-4EF3-B042-20A1-C14B734C4D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2F37D5-E04B-1D2E-D3F8-05E19A23741B}"/>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6" name="Footer Placeholder 5">
            <a:extLst>
              <a:ext uri="{FF2B5EF4-FFF2-40B4-BE49-F238E27FC236}">
                <a16:creationId xmlns:a16="http://schemas.microsoft.com/office/drawing/2014/main" id="{70799770-F398-B9FA-13DD-67579D2C35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84CA62-E69D-B31E-3C43-AE32A5CAED62}"/>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245600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840BD-BD05-BC32-7730-CB96D1DA879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C7B1013-4AC9-DD31-1B9E-92984B811F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A5958336-8907-C4EC-7585-89D3F069C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C2147C-A638-4FC5-BD09-91536E39C80B}"/>
              </a:ext>
            </a:extLst>
          </p:cNvPr>
          <p:cNvSpPr>
            <a:spLocks noGrp="1"/>
          </p:cNvSpPr>
          <p:nvPr>
            <p:ph type="dt" sz="half" idx="10"/>
          </p:nvPr>
        </p:nvSpPr>
        <p:spPr/>
        <p:txBody>
          <a:bodyPr/>
          <a:lstStyle/>
          <a:p>
            <a:fld id="{62ABCDF8-51C8-4E0F-A7DF-2AB7CA52429A}" type="datetimeFigureOut">
              <a:rPr lang="en-GB" smtClean="0"/>
              <a:t>26/08/2026</a:t>
            </a:fld>
            <a:endParaRPr lang="en-GB"/>
          </a:p>
        </p:txBody>
      </p:sp>
      <p:sp>
        <p:nvSpPr>
          <p:cNvPr id="6" name="Footer Placeholder 5">
            <a:extLst>
              <a:ext uri="{FF2B5EF4-FFF2-40B4-BE49-F238E27FC236}">
                <a16:creationId xmlns:a16="http://schemas.microsoft.com/office/drawing/2014/main" id="{3BDFBBA5-3A1A-9EDA-C5BB-76CE7F4C07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7C0F91-D5B9-873A-0751-FC454B4C028E}"/>
              </a:ext>
            </a:extLst>
          </p:cNvPr>
          <p:cNvSpPr>
            <a:spLocks noGrp="1"/>
          </p:cNvSpPr>
          <p:nvPr>
            <p:ph type="sldNum" sz="quarter" idx="12"/>
          </p:nvPr>
        </p:nvSpPr>
        <p:spPr/>
        <p:txBody>
          <a:bodyPr/>
          <a:lstStyle/>
          <a:p>
            <a:fld id="{8EDE22F6-2E3D-4BA3-A9AA-7D6CB2A2906C}" type="slidenum">
              <a:rPr lang="en-GB" smtClean="0"/>
              <a:t>‹#›</a:t>
            </a:fld>
            <a:endParaRPr lang="en-GB"/>
          </a:p>
        </p:txBody>
      </p:sp>
    </p:spTree>
    <p:extLst>
      <p:ext uri="{BB962C8B-B14F-4D97-AF65-F5344CB8AC3E}">
        <p14:creationId xmlns:p14="http://schemas.microsoft.com/office/powerpoint/2010/main" val="2998326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48533E-DD2A-894F-EBCA-D4877A4A27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857122A-5792-B808-B4D2-7DCB475090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013A68-612A-6064-20A9-2C9FAAD380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ABCDF8-51C8-4E0F-A7DF-2AB7CA52429A}" type="datetimeFigureOut">
              <a:rPr lang="en-GB" smtClean="0"/>
              <a:t>26/08/2026</a:t>
            </a:fld>
            <a:endParaRPr lang="en-GB"/>
          </a:p>
        </p:txBody>
      </p:sp>
      <p:sp>
        <p:nvSpPr>
          <p:cNvPr id="5" name="Footer Placeholder 4">
            <a:extLst>
              <a:ext uri="{FF2B5EF4-FFF2-40B4-BE49-F238E27FC236}">
                <a16:creationId xmlns:a16="http://schemas.microsoft.com/office/drawing/2014/main" id="{CFE04EAD-3C2F-A5AC-1B50-A2E3F02443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625F734-43BB-4820-4C20-ED6BDDD18A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DE22F6-2E3D-4BA3-A9AA-7D6CB2A2906C}" type="slidenum">
              <a:rPr lang="en-GB" smtClean="0"/>
              <a:t>‹#›</a:t>
            </a:fld>
            <a:endParaRPr lang="en-GB"/>
          </a:p>
        </p:txBody>
      </p:sp>
      <p:pic>
        <p:nvPicPr>
          <p:cNvPr id="8" name="Picture 7">
            <a:extLst>
              <a:ext uri="{FF2B5EF4-FFF2-40B4-BE49-F238E27FC236}">
                <a16:creationId xmlns:a16="http://schemas.microsoft.com/office/drawing/2014/main" id="{07D978CA-0045-C57C-8CB8-E3D055A07BF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2105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774E35-4281-8756-8036-A2378BFE4677}"/>
              </a:ext>
            </a:extLst>
          </p:cNvPr>
          <p:cNvSpPr txBox="1"/>
          <p:nvPr/>
        </p:nvSpPr>
        <p:spPr>
          <a:xfrm>
            <a:off x="331076" y="1269290"/>
            <a:ext cx="11619185" cy="5078313"/>
          </a:xfrm>
          <a:prstGeom prst="rect">
            <a:avLst/>
          </a:prstGeom>
          <a:noFill/>
        </p:spPr>
        <p:txBody>
          <a:bodyPr wrap="square" lIns="91440" tIns="45720" rIns="91440" bIns="45720" rtlCol="0" anchor="t">
            <a:spAutoFit/>
          </a:bodyPr>
          <a:lstStyle/>
          <a:p>
            <a:pPr algn="ctr"/>
            <a:r>
              <a:rPr lang="en-GB" sz="3600" b="1" dirty="0">
                <a:solidFill>
                  <a:srgbClr val="0070C0"/>
                </a:solidFill>
                <a:latin typeface="Arial" panose="020B0604020202020204" pitchFamily="34" charset="0"/>
                <a:cs typeface="Arial" panose="020B0604020202020204" pitchFamily="34" charset="0"/>
              </a:rPr>
              <a:t>The Dudley Foundation Group </a:t>
            </a:r>
          </a:p>
          <a:p>
            <a:pPr algn="ctr"/>
            <a:r>
              <a:rPr lang="en-GB" sz="3600" b="1" dirty="0">
                <a:solidFill>
                  <a:srgbClr val="0070C0"/>
                </a:solidFill>
                <a:latin typeface="Arial" panose="020B0604020202020204" pitchFamily="34" charset="0"/>
                <a:cs typeface="Arial" panose="020B0604020202020204" pitchFamily="34" charset="0"/>
              </a:rPr>
              <a:t>Monthly Safer Staffing </a:t>
            </a:r>
          </a:p>
          <a:p>
            <a:pPr algn="ctr"/>
            <a:r>
              <a:rPr lang="en-GB" sz="3600" b="1">
                <a:solidFill>
                  <a:srgbClr val="0070C0"/>
                </a:solidFill>
                <a:latin typeface="Arial"/>
                <a:cs typeface="Arial"/>
              </a:rPr>
              <a:t>December 2025 – June 2026</a:t>
            </a:r>
          </a:p>
          <a:p>
            <a:pPr algn="ctr"/>
            <a:endParaRPr lang="en-GB" sz="3600" b="1" dirty="0">
              <a:solidFill>
                <a:srgbClr val="0070C0"/>
              </a:solidFill>
              <a:latin typeface="Arial" panose="020B0604020202020204" pitchFamily="34" charset="0"/>
              <a:cs typeface="Arial" panose="020B0604020202020204" pitchFamily="34" charset="0"/>
            </a:endParaRPr>
          </a:p>
          <a:p>
            <a:pPr algn="ctr"/>
            <a:r>
              <a:rPr lang="en-GB" sz="3600" b="1">
                <a:solidFill>
                  <a:srgbClr val="0070C0"/>
                </a:solidFill>
              </a:rPr>
              <a:t>Marsha Jones Dorector of Nursing (</a:t>
            </a:r>
            <a:r>
              <a:rPr lang="en-GB" sz="3600" b="1">
                <a:solidFill>
                  <a:srgbClr val="0070C0"/>
                </a:solidFill>
                <a:cs typeface="Arial"/>
              </a:rPr>
              <a:t>DNO)  </a:t>
            </a:r>
          </a:p>
          <a:p>
            <a:pPr algn="ctr"/>
            <a:r>
              <a:rPr lang="en-GB" sz="3600" b="1">
                <a:solidFill>
                  <a:srgbClr val="0070C0"/>
                </a:solidFill>
                <a:cs typeface="Arial"/>
              </a:rPr>
              <a:t>and Paul </a:t>
            </a:r>
            <a:r>
              <a:rPr lang="en-GB" sz="3600" b="1" dirty="0">
                <a:solidFill>
                  <a:srgbClr val="0070C0"/>
                </a:solidFill>
                <a:cs typeface="Arial"/>
              </a:rPr>
              <a:t>Hudson Medical</a:t>
            </a:r>
            <a:r>
              <a:rPr lang="en-GB" sz="3600" b="1" dirty="0">
                <a:solidFill>
                  <a:srgbClr val="0070C0"/>
                </a:solidFill>
              </a:rPr>
              <a:t> Director</a:t>
            </a:r>
            <a:endParaRPr lang="en-GB"/>
          </a:p>
          <a:p>
            <a:pPr algn="ctr"/>
            <a:endParaRPr lang="en-GB" sz="3600" b="1" dirty="0">
              <a:solidFill>
                <a:srgbClr val="0070C0"/>
              </a:solidFill>
              <a:latin typeface="Arial" panose="020B0604020202020204" pitchFamily="34" charset="0"/>
              <a:cs typeface="Arial" panose="020B0604020202020204" pitchFamily="34" charset="0"/>
            </a:endParaRPr>
          </a:p>
          <a:p>
            <a:pPr algn="ctr"/>
            <a:endParaRPr lang="en-GB" sz="3600" b="1" dirty="0">
              <a:solidFill>
                <a:srgbClr val="0070C0"/>
              </a:solidFill>
              <a:latin typeface="Arial" panose="020B0604020202020204" pitchFamily="34" charset="0"/>
              <a:cs typeface="Arial" panose="020B0604020202020204" pitchFamily="34" charset="0"/>
            </a:endParaRPr>
          </a:p>
          <a:p>
            <a:pPr algn="ctr"/>
            <a:endParaRPr lang="en-GB" sz="3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577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269957-247C-9D90-E24E-B545405982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3E7A18-07F1-AEDC-4DE0-FF59A06E1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0500002" y="243767"/>
            <a:ext cx="1387198" cy="558147"/>
          </a:xfrm>
          <a:prstGeom prst="rect">
            <a:avLst/>
          </a:prstGeom>
        </p:spPr>
      </p:pic>
      <p:sp>
        <p:nvSpPr>
          <p:cNvPr id="2" name="Slide Number Placeholder 1">
            <a:extLst>
              <a:ext uri="{FF2B5EF4-FFF2-40B4-BE49-F238E27FC236}">
                <a16:creationId xmlns:a16="http://schemas.microsoft.com/office/drawing/2014/main" id="{039FB24C-3DCC-6BA4-D62B-474CF79A5126}"/>
              </a:ext>
            </a:extLst>
          </p:cNvPr>
          <p:cNvSpPr>
            <a:spLocks noGrp="1"/>
          </p:cNvSpPr>
          <p:nvPr>
            <p:ph type="sldNum" sz="quarter" idx="12"/>
          </p:nvPr>
        </p:nvSpPr>
        <p:spPr/>
        <p:txBody>
          <a:bodyPr/>
          <a:lstStyle/>
          <a:p>
            <a:fld id="{8EDE22F6-2E3D-4BA3-A9AA-7D6CB2A2906C}" type="slidenum">
              <a:rPr lang="en-GB" smtClean="0"/>
              <a:t>10</a:t>
            </a:fld>
            <a:endParaRPr lang="en-GB"/>
          </a:p>
        </p:txBody>
      </p:sp>
      <p:sp>
        <p:nvSpPr>
          <p:cNvPr id="4" name="TextBox 3">
            <a:extLst>
              <a:ext uri="{FF2B5EF4-FFF2-40B4-BE49-F238E27FC236}">
                <a16:creationId xmlns:a16="http://schemas.microsoft.com/office/drawing/2014/main" id="{4DDBCA44-648C-69E1-9161-EEEB2ECF6B78}"/>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 (Acute)</a:t>
            </a:r>
          </a:p>
        </p:txBody>
      </p:sp>
      <p:sp>
        <p:nvSpPr>
          <p:cNvPr id="5" name="TextBox 4">
            <a:extLst>
              <a:ext uri="{FF2B5EF4-FFF2-40B4-BE49-F238E27FC236}">
                <a16:creationId xmlns:a16="http://schemas.microsoft.com/office/drawing/2014/main" id="{5EB901CF-E9BE-5842-9BD8-F1A5E4310146}"/>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6" name="TextBox 5">
            <a:extLst>
              <a:ext uri="{FF2B5EF4-FFF2-40B4-BE49-F238E27FC236}">
                <a16:creationId xmlns:a16="http://schemas.microsoft.com/office/drawing/2014/main" id="{E4754110-A7DD-5D4C-A49C-34E032361480}"/>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April 2026</a:t>
            </a:r>
          </a:p>
        </p:txBody>
      </p:sp>
      <p:sp>
        <p:nvSpPr>
          <p:cNvPr id="8" name="Footer Placeholder 7">
            <a:extLst>
              <a:ext uri="{FF2B5EF4-FFF2-40B4-BE49-F238E27FC236}">
                <a16:creationId xmlns:a16="http://schemas.microsoft.com/office/drawing/2014/main" id="{7B11AB9B-CD07-6B2B-1E92-00B9EB31BC89}"/>
              </a:ext>
            </a:extLst>
          </p:cNvPr>
          <p:cNvSpPr>
            <a:spLocks noGrp="1"/>
          </p:cNvSpPr>
          <p:nvPr>
            <p:ph type="ftr" sz="quarter" idx="11"/>
          </p:nvPr>
        </p:nvSpPr>
        <p:spPr/>
        <p:txBody>
          <a:bodyPr/>
          <a:lstStyle/>
          <a:p>
            <a:r>
              <a:rPr lang="en-GB"/>
              <a:t>Board Report - Performance KPI's</a:t>
            </a:r>
          </a:p>
        </p:txBody>
      </p:sp>
      <p:pic>
        <p:nvPicPr>
          <p:cNvPr id="1026" name="Picture 2">
            <a:extLst>
              <a:ext uri="{FF2B5EF4-FFF2-40B4-BE49-F238E27FC236}">
                <a16:creationId xmlns:a16="http://schemas.microsoft.com/office/drawing/2014/main" id="{F9EA1B11-E06A-3FF4-4016-5D851C476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858" y="1449515"/>
            <a:ext cx="11813782" cy="4906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49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3B09-9870-6730-407E-C56A34474C15}"/>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A64BBC60-3D43-7402-4131-5CD9690D569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7" name="TextBox 6">
            <a:extLst>
              <a:ext uri="{FF2B5EF4-FFF2-40B4-BE49-F238E27FC236}">
                <a16:creationId xmlns:a16="http://schemas.microsoft.com/office/drawing/2014/main" id="{184DD66F-8183-61A5-A275-34817D163033}"/>
              </a:ext>
            </a:extLst>
          </p:cNvPr>
          <p:cNvSpPr txBox="1"/>
          <p:nvPr/>
        </p:nvSpPr>
        <p:spPr>
          <a:xfrm>
            <a:off x="1518983" y="225156"/>
            <a:ext cx="8254746" cy="646331"/>
          </a:xfrm>
          <a:prstGeom prst="rect">
            <a:avLst/>
          </a:prstGeom>
          <a:noFill/>
        </p:spPr>
        <p:txBody>
          <a:bodyPr wrap="square">
            <a:spAutoFit/>
          </a:bodyPr>
          <a:lstStyle/>
          <a:p>
            <a:r>
              <a:rPr lang="en-GB" sz="3600" b="1">
                <a:solidFill>
                  <a:srgbClr val="0070C0"/>
                </a:solidFill>
              </a:rPr>
              <a:t>Safer Staffing </a:t>
            </a:r>
          </a:p>
        </p:txBody>
      </p:sp>
      <p:sp>
        <p:nvSpPr>
          <p:cNvPr id="8" name="TextBox 7">
            <a:extLst>
              <a:ext uri="{FF2B5EF4-FFF2-40B4-BE49-F238E27FC236}">
                <a16:creationId xmlns:a16="http://schemas.microsoft.com/office/drawing/2014/main" id="{01172B53-853D-8114-1E11-46F84732733A}"/>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9" name="TextBox 8">
            <a:extLst>
              <a:ext uri="{FF2B5EF4-FFF2-40B4-BE49-F238E27FC236}">
                <a16:creationId xmlns:a16="http://schemas.microsoft.com/office/drawing/2014/main" id="{099AFB70-EDCE-06B2-AFD0-6B40B8310271}"/>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sp>
        <p:nvSpPr>
          <p:cNvPr id="10" name="TextBox 9">
            <a:extLst>
              <a:ext uri="{FF2B5EF4-FFF2-40B4-BE49-F238E27FC236}">
                <a16:creationId xmlns:a16="http://schemas.microsoft.com/office/drawing/2014/main" id="{F213B97E-CCC0-4778-DB32-1DF6FE8629C8}"/>
              </a:ext>
            </a:extLst>
          </p:cNvPr>
          <p:cNvSpPr txBox="1"/>
          <p:nvPr/>
        </p:nvSpPr>
        <p:spPr>
          <a:xfrm>
            <a:off x="180943" y="1323177"/>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1" name="TextBox 10">
            <a:extLst>
              <a:ext uri="{FF2B5EF4-FFF2-40B4-BE49-F238E27FC236}">
                <a16:creationId xmlns:a16="http://schemas.microsoft.com/office/drawing/2014/main" id="{EF019FA1-4E20-6D7D-F820-6E9B0F516C02}"/>
              </a:ext>
            </a:extLst>
          </p:cNvPr>
          <p:cNvSpPr txBox="1"/>
          <p:nvPr/>
        </p:nvSpPr>
        <p:spPr>
          <a:xfrm>
            <a:off x="2064192" y="1711438"/>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2" name="TextBox 11">
            <a:extLst>
              <a:ext uri="{FF2B5EF4-FFF2-40B4-BE49-F238E27FC236}">
                <a16:creationId xmlns:a16="http://schemas.microsoft.com/office/drawing/2014/main" id="{8D050EE4-5CA5-071F-1C1A-6A2F5F171392}"/>
              </a:ext>
            </a:extLst>
          </p:cNvPr>
          <p:cNvSpPr txBox="1"/>
          <p:nvPr/>
        </p:nvSpPr>
        <p:spPr>
          <a:xfrm>
            <a:off x="180943" y="1711439"/>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3" name="TextBox 12">
            <a:extLst>
              <a:ext uri="{FF2B5EF4-FFF2-40B4-BE49-F238E27FC236}">
                <a16:creationId xmlns:a16="http://schemas.microsoft.com/office/drawing/2014/main" id="{2EAEDA3E-0654-39EB-B674-E157272C21B3}"/>
              </a:ext>
            </a:extLst>
          </p:cNvPr>
          <p:cNvSpPr txBox="1"/>
          <p:nvPr/>
        </p:nvSpPr>
        <p:spPr>
          <a:xfrm>
            <a:off x="2064192" y="2131449"/>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4" name="TextBox 13">
            <a:extLst>
              <a:ext uri="{FF2B5EF4-FFF2-40B4-BE49-F238E27FC236}">
                <a16:creationId xmlns:a16="http://schemas.microsoft.com/office/drawing/2014/main" id="{3A41D8B6-EC11-5998-B66C-1651DE108694}"/>
              </a:ext>
            </a:extLst>
          </p:cNvPr>
          <p:cNvSpPr txBox="1"/>
          <p:nvPr/>
        </p:nvSpPr>
        <p:spPr>
          <a:xfrm>
            <a:off x="180943" y="2131451"/>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5" name="TextBox 14">
            <a:extLst>
              <a:ext uri="{FF2B5EF4-FFF2-40B4-BE49-F238E27FC236}">
                <a16:creationId xmlns:a16="http://schemas.microsoft.com/office/drawing/2014/main" id="{00044866-24C9-CA3F-E7EB-496A35E8739C}"/>
              </a:ext>
            </a:extLst>
          </p:cNvPr>
          <p:cNvSpPr txBox="1"/>
          <p:nvPr/>
        </p:nvSpPr>
        <p:spPr>
          <a:xfrm>
            <a:off x="2064193" y="1323177"/>
            <a:ext cx="3913911"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t>March 2026</a:t>
            </a:r>
          </a:p>
        </p:txBody>
      </p:sp>
      <p:sp>
        <p:nvSpPr>
          <p:cNvPr id="16" name="Rectangle 15">
            <a:extLst>
              <a:ext uri="{FF2B5EF4-FFF2-40B4-BE49-F238E27FC236}">
                <a16:creationId xmlns:a16="http://schemas.microsoft.com/office/drawing/2014/main" id="{60E2265A-0EAD-D488-0C0E-B02582157CEC}"/>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E09051-62DC-A0CA-60B1-401573D7A9B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Table 17">
            <a:extLst>
              <a:ext uri="{FF2B5EF4-FFF2-40B4-BE49-F238E27FC236}">
                <a16:creationId xmlns:a16="http://schemas.microsoft.com/office/drawing/2014/main" id="{99F9EE4C-0534-896D-DB82-9764B7FFC969}"/>
              </a:ext>
            </a:extLst>
          </p:cNvPr>
          <p:cNvGraphicFramePr>
            <a:graphicFrameLocks noGrp="1"/>
          </p:cNvGraphicFramePr>
          <p:nvPr/>
        </p:nvGraphicFramePr>
        <p:xfrm>
          <a:off x="6049818" y="1246909"/>
          <a:ext cx="6072526" cy="5309326"/>
        </p:xfrm>
        <a:graphic>
          <a:graphicData uri="http://schemas.openxmlformats.org/drawingml/2006/table">
            <a:tbl>
              <a:tblPr firstRow="1" bandRow="1">
                <a:tableStyleId>{5C22544A-7EE6-4342-B048-85BDC9FD1C3A}</a:tableStyleId>
              </a:tblPr>
              <a:tblGrid>
                <a:gridCol w="6072526">
                  <a:extLst>
                    <a:ext uri="{9D8B030D-6E8A-4147-A177-3AD203B41FA5}">
                      <a16:colId xmlns:a16="http://schemas.microsoft.com/office/drawing/2014/main" val="4127188983"/>
                    </a:ext>
                  </a:extLst>
                </a:gridCol>
              </a:tblGrid>
              <a:tr h="288886">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1949532">
                <a:tc>
                  <a:txBody>
                    <a:bodyPr/>
                    <a:lstStyle/>
                    <a:p>
                      <a:pPr marL="0" marR="0" lvl="0" indent="0" algn="l">
                        <a:lnSpc>
                          <a:spcPct val="100000"/>
                        </a:lnSpc>
                        <a:spcBef>
                          <a:spcPts val="0"/>
                        </a:spcBef>
                        <a:spcAft>
                          <a:spcPts val="0"/>
                        </a:spcAft>
                        <a:buClr>
                          <a:srgbClr val="000000"/>
                        </a:buClr>
                        <a:buFont typeface="Arial"/>
                        <a:buChar char="•"/>
                      </a:pPr>
                      <a:r>
                        <a:rPr lang="en-GB" sz="1000" b="1" i="0" u="none" strike="noStrike" noProof="0">
                          <a:latin typeface="Aptos"/>
                        </a:rPr>
                        <a:t>Safe Staffing and CHPPD Overview</a:t>
                      </a:r>
                      <a:br>
                        <a:rPr lang="en-GB" sz="1000" b="1" i="0" u="none" strike="noStrike" noProof="0">
                          <a:latin typeface="Aptos"/>
                        </a:rPr>
                      </a:br>
                      <a:r>
                        <a:rPr lang="en-GB" sz="1000" b="1" i="0" u="none" strike="noStrike" noProof="0">
                          <a:latin typeface="Aptos"/>
                        </a:rPr>
                        <a:t> </a:t>
                      </a:r>
                      <a:r>
                        <a:rPr lang="en-GB" sz="1000" b="0" i="0" u="none" strike="noStrike" noProof="0">
                          <a:latin typeface="Aptos"/>
                        </a:rPr>
                        <a:t>Safe staffing percentages and CHPPD is slight increase in March compared to February for CSW's but has  a decrease for RN's.</a:t>
                      </a:r>
                      <a:endParaRPr lang="en-GB" sz="1000" b="0">
                        <a:latin typeface="Aptos"/>
                      </a:endParaRPr>
                    </a:p>
                    <a:p>
                      <a:pPr marL="0" lvl="0" indent="0" algn="l">
                        <a:lnSpc>
                          <a:spcPct val="100000"/>
                        </a:lnSpc>
                        <a:spcBef>
                          <a:spcPts val="0"/>
                        </a:spcBef>
                        <a:spcAft>
                          <a:spcPts val="0"/>
                        </a:spcAft>
                        <a:buNone/>
                      </a:pPr>
                      <a:endParaRPr lang="en-GB" sz="1000" b="1" i="0" u="none" strike="noStrike" noProof="0">
                        <a:latin typeface="Aptos"/>
                      </a:endParaRPr>
                    </a:p>
                    <a:p>
                      <a:pPr marL="0" lvl="0" indent="0" algn="l">
                        <a:lnSpc>
                          <a:spcPct val="100000"/>
                        </a:lnSpc>
                        <a:spcBef>
                          <a:spcPts val="0"/>
                        </a:spcBef>
                        <a:spcAft>
                          <a:spcPts val="0"/>
                        </a:spcAft>
                        <a:buNone/>
                      </a:pPr>
                      <a:r>
                        <a:rPr lang="en-GB" sz="1000" b="1" i="0" u="none" strike="noStrike" noProof="0">
                          <a:latin typeface="Aptos"/>
                        </a:rPr>
                        <a:t>Chart A</a:t>
                      </a:r>
                      <a:br>
                        <a:rPr lang="en-GB" sz="1000" b="1" i="0" u="none" strike="noStrike" noProof="0">
                          <a:latin typeface="Aptos"/>
                        </a:rPr>
                      </a:br>
                      <a:r>
                        <a:rPr lang="en-GB" sz="1000" b="0" i="0" u="none" strike="noStrike" noProof="0">
                          <a:latin typeface="Aptos"/>
                        </a:rPr>
                        <a:t>Bank usage has increased in March for  both Registered Nurses (RNs)  and Care Support Workers (CSWs) has seen an increase in March especially in surgery due to patient acuity and requiring an increase 1-1 care or to support additional pts in ward areas. An increase may also have been contributed to high sick leave and maternity leave and staff utilising their annual leave in this period.</a:t>
                      </a:r>
                    </a:p>
                    <a:p>
                      <a:pPr marL="0" lvl="0" indent="0" algn="l">
                        <a:lnSpc>
                          <a:spcPct val="100000"/>
                        </a:lnSpc>
                        <a:spcBef>
                          <a:spcPts val="0"/>
                        </a:spcBef>
                        <a:spcAft>
                          <a:spcPts val="0"/>
                        </a:spcAft>
                        <a:buNone/>
                      </a:pPr>
                      <a:r>
                        <a:rPr lang="en-GB" sz="1000" b="1" i="0" u="none" strike="noStrike" noProof="0">
                          <a:latin typeface="Aptos"/>
                        </a:rPr>
                        <a:t>Table B</a:t>
                      </a:r>
                      <a:br>
                        <a:rPr lang="en-GB" sz="1000" b="1" i="0" u="none" strike="noStrike" noProof="0">
                          <a:latin typeface="Aptos"/>
                        </a:rPr>
                      </a:br>
                      <a:r>
                        <a:rPr lang="en-GB" sz="1000" b="0" i="0" u="none" strike="noStrike" noProof="0">
                          <a:latin typeface="Aptos"/>
                        </a:rPr>
                        <a:t>March continues as the last few months, highlighting areas of high bank usage, primarily to cover maternity leave and vacancies, as well as wards awaiting commencement of new starters.</a:t>
                      </a:r>
                      <a:endParaRPr lang="en-GB" sz="1000" b="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55553">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444439">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Unfunded additional capacity in AMU 1&amp;2 with 10 additional bed and discharge lounge having the additional areas of surge and super surge that has a capacity of 21 beds.</a:t>
                      </a:r>
                      <a:endParaRPr lang="en-US" sz="10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266664">
                <a:tc>
                  <a:txBody>
                    <a:bodyPr/>
                    <a:lstStyle/>
                    <a:p>
                      <a:pPr marL="0" marR="0" lvl="0" indent="0" algn="l" rtl="0" eaLnBrk="1" fontAlgn="auto" latinLnBrk="0" hangingPunct="1">
                        <a:lnSpc>
                          <a:spcPct val="100000"/>
                        </a:lnSpc>
                        <a:spcBef>
                          <a:spcPts val="0"/>
                        </a:spcBef>
                        <a:spcAft>
                          <a:spcPts val="0"/>
                        </a:spcAft>
                        <a:buClrTx/>
                        <a:buSzTx/>
                        <a:buFontTx/>
                        <a:buNone/>
                      </a:pPr>
                      <a:endParaRPr lang="en-GB" sz="1000" b="0"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55553">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877768">
                <a:tc>
                  <a:txBody>
                    <a:bodyPr/>
                    <a:lstStyle/>
                    <a:p>
                      <a:pPr marL="0" marR="0" lvl="0" indent="0" algn="l">
                        <a:lnSpc>
                          <a:spcPct val="100000"/>
                        </a:lnSpc>
                        <a:spcBef>
                          <a:spcPts val="0"/>
                        </a:spcBef>
                        <a:spcAft>
                          <a:spcPts val="0"/>
                        </a:spcAft>
                        <a:buNone/>
                      </a:pPr>
                      <a:r>
                        <a:rPr lang="en-GB" sz="900" b="0" i="0" u="none" strike="noStrike" kern="1200" noProof="0">
                          <a:solidFill>
                            <a:schemeClr val="tx1"/>
                          </a:solidFill>
                          <a:effectLst/>
                          <a:latin typeface="Aptos"/>
                        </a:rPr>
                        <a:t>Safer staffing was completed as part of the bi-annual review in the inpatient areas and emergency department in January. </a:t>
                      </a:r>
                      <a:r>
                        <a:rPr lang="en-GB" sz="900" b="0" i="0" u="none" strike="noStrike" kern="1200" noProof="0">
                          <a:solidFill>
                            <a:srgbClr val="000000"/>
                          </a:solidFill>
                          <a:effectLst/>
                          <a:highlight>
                            <a:srgbClr val="FFFFFF"/>
                          </a:highlight>
                          <a:latin typeface="Aptos"/>
                          <a:cs typeface="Arial"/>
                        </a:rPr>
                        <a:t>Overall, the safer staffing establishments remained generally in a positive position to provide and deliver safe, effective, high-quality care.</a:t>
                      </a:r>
                      <a:r>
                        <a:rPr lang="en-GB" sz="1100" b="0" i="0" u="none" strike="noStrike" kern="1200" noProof="0">
                          <a:solidFill>
                            <a:srgbClr val="000000"/>
                          </a:solidFill>
                          <a:effectLst/>
                          <a:highlight>
                            <a:srgbClr val="FFFFFF"/>
                          </a:highlight>
                          <a:latin typeface="Arial"/>
                          <a:cs typeface="Arial"/>
                        </a:rPr>
                        <a:t> </a:t>
                      </a:r>
                    </a:p>
                    <a:p>
                      <a:pPr marL="0" marR="0" lvl="0" indent="0" algn="l">
                        <a:lnSpc>
                          <a:spcPct val="100000"/>
                        </a:lnSpc>
                        <a:spcBef>
                          <a:spcPts val="0"/>
                        </a:spcBef>
                        <a:spcAft>
                          <a:spcPts val="0"/>
                        </a:spcAft>
                        <a:buNone/>
                      </a:pPr>
                      <a:r>
                        <a:rPr lang="en-GB" sz="900" b="0" i="0" u="none" strike="noStrike" kern="1200" noProof="0">
                          <a:solidFill>
                            <a:srgbClr val="000000"/>
                          </a:solidFill>
                          <a:effectLst/>
                          <a:highlight>
                            <a:srgbClr val="FFFFFF"/>
                          </a:highlight>
                          <a:latin typeface="Aptos"/>
                          <a:cs typeface="Arial"/>
                        </a:rPr>
                        <a:t>The significant change from the last 3 staffing reviews in the increase in 1b category of patients, who require increase of nursing care as they are dependent on nursing care teams to meet most or all their care needs and a decrease of acuity 0, that are patients who may only require minimum care.</a:t>
                      </a:r>
                    </a:p>
                    <a:p>
                      <a:pPr marL="0" marR="0" lvl="0" indent="0" algn="l">
                        <a:lnSpc>
                          <a:spcPct val="100000"/>
                        </a:lnSpc>
                        <a:spcBef>
                          <a:spcPts val="0"/>
                        </a:spcBef>
                        <a:spcAft>
                          <a:spcPts val="0"/>
                        </a:spcAft>
                        <a:buNone/>
                      </a:pPr>
                      <a:r>
                        <a:rPr lang="en-GB" sz="900" b="0" i="0" u="none" strike="noStrike" kern="1200" noProof="0">
                          <a:solidFill>
                            <a:srgbClr val="000000"/>
                          </a:solidFill>
                          <a:effectLst/>
                          <a:highlight>
                            <a:srgbClr val="FFFFFF"/>
                          </a:highlight>
                          <a:latin typeface="Aptos"/>
                          <a:cs typeface="Arial"/>
                        </a:rPr>
                        <a:t>Plan to increase ED resus to 6 beds from October as part of winter planning.</a:t>
                      </a:r>
                      <a:endParaRPr lang="en-GB" sz="9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004965"/>
                  </a:ext>
                </a:extLst>
              </a:tr>
            </a:tbl>
          </a:graphicData>
        </a:graphic>
      </p:graphicFrame>
      <p:sp>
        <p:nvSpPr>
          <p:cNvPr id="19" name="Footer Placeholder 18">
            <a:extLst>
              <a:ext uri="{FF2B5EF4-FFF2-40B4-BE49-F238E27FC236}">
                <a16:creationId xmlns:a16="http://schemas.microsoft.com/office/drawing/2014/main" id="{92F4D8B1-185B-2E48-3A7D-A3564007317F}"/>
              </a:ext>
            </a:extLst>
          </p:cNvPr>
          <p:cNvSpPr>
            <a:spLocks noGrp="1"/>
          </p:cNvSpPr>
          <p:nvPr>
            <p:ph type="ftr" sz="quarter" idx="3"/>
          </p:nvPr>
        </p:nvSpPr>
        <p:spPr/>
        <p:txBody>
          <a:bodyPr/>
          <a:lstStyle/>
          <a:p>
            <a:r>
              <a:rPr lang="en-GB"/>
              <a:t>Board Report - Performance KPI's</a:t>
            </a:r>
          </a:p>
        </p:txBody>
      </p:sp>
      <p:sp>
        <p:nvSpPr>
          <p:cNvPr id="20" name="Slide Number Placeholder 19">
            <a:extLst>
              <a:ext uri="{FF2B5EF4-FFF2-40B4-BE49-F238E27FC236}">
                <a16:creationId xmlns:a16="http://schemas.microsoft.com/office/drawing/2014/main" id="{72B9781F-9E8E-336A-6B40-C74D51391424}"/>
              </a:ext>
            </a:extLst>
          </p:cNvPr>
          <p:cNvSpPr>
            <a:spLocks noGrp="1"/>
          </p:cNvSpPr>
          <p:nvPr>
            <p:ph type="sldNum" sz="quarter" idx="4"/>
          </p:nvPr>
        </p:nvSpPr>
        <p:spPr/>
        <p:txBody>
          <a:bodyPr/>
          <a:lstStyle/>
          <a:p>
            <a:fld id="{8EDE22F6-2E3D-4BA3-A9AA-7D6CB2A2906C}" type="slidenum">
              <a:rPr lang="en-GB" smtClean="0"/>
              <a:pPr/>
              <a:t>11</a:t>
            </a:fld>
            <a:endParaRPr lang="en-GB"/>
          </a:p>
        </p:txBody>
      </p:sp>
      <p:sp>
        <p:nvSpPr>
          <p:cNvPr id="2" name="TextBox 1">
            <a:extLst>
              <a:ext uri="{FF2B5EF4-FFF2-40B4-BE49-F238E27FC236}">
                <a16:creationId xmlns:a16="http://schemas.microsoft.com/office/drawing/2014/main" id="{8DD64B4E-AC15-E6F4-041F-BC5BD764BC01}"/>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4" name="TextBox 3">
            <a:extLst>
              <a:ext uri="{FF2B5EF4-FFF2-40B4-BE49-F238E27FC236}">
                <a16:creationId xmlns:a16="http://schemas.microsoft.com/office/drawing/2014/main" id="{47B34C1A-C43B-C61D-E269-A2B86941979C}"/>
              </a:ext>
            </a:extLst>
          </p:cNvPr>
          <p:cNvSpPr txBox="1"/>
          <p:nvPr/>
        </p:nvSpPr>
        <p:spPr>
          <a:xfrm>
            <a:off x="4424917" y="3834475"/>
            <a:ext cx="1434166" cy="577081"/>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March 2026</a:t>
            </a:r>
          </a:p>
        </p:txBody>
      </p:sp>
      <p:pic>
        <p:nvPicPr>
          <p:cNvPr id="5" name="Picture 4">
            <a:extLst>
              <a:ext uri="{FF2B5EF4-FFF2-40B4-BE49-F238E27FC236}">
                <a16:creationId xmlns:a16="http://schemas.microsoft.com/office/drawing/2014/main" id="{D67584B4-010B-D49C-70ED-D63F58B414C6}"/>
              </a:ext>
            </a:extLst>
          </p:cNvPr>
          <p:cNvPicPr>
            <a:picLocks noChangeAspect="1"/>
          </p:cNvPicPr>
          <p:nvPr/>
        </p:nvPicPr>
        <p:blipFill>
          <a:blip r:embed="rId4"/>
          <a:stretch>
            <a:fillRect/>
          </a:stretch>
        </p:blipFill>
        <p:spPr>
          <a:xfrm>
            <a:off x="129040" y="2475820"/>
            <a:ext cx="3960132" cy="2078718"/>
          </a:xfrm>
          <a:prstGeom prst="rect">
            <a:avLst/>
          </a:prstGeom>
          <a:ln w="12700">
            <a:solidFill>
              <a:srgbClr val="4472C4"/>
            </a:solidFill>
          </a:ln>
        </p:spPr>
      </p:pic>
      <p:pic>
        <p:nvPicPr>
          <p:cNvPr id="6" name="Picture 5" descr="A table with numbers and percentages&#10;&#10;AI-generated content may be incorrect.">
            <a:extLst>
              <a:ext uri="{FF2B5EF4-FFF2-40B4-BE49-F238E27FC236}">
                <a16:creationId xmlns:a16="http://schemas.microsoft.com/office/drawing/2014/main" id="{B008615D-C488-FC97-638B-61608B7FA79B}"/>
              </a:ext>
            </a:extLst>
          </p:cNvPr>
          <p:cNvPicPr>
            <a:picLocks noChangeAspect="1"/>
          </p:cNvPicPr>
          <p:nvPr/>
        </p:nvPicPr>
        <p:blipFill>
          <a:blip r:embed="rId5"/>
          <a:stretch>
            <a:fillRect/>
          </a:stretch>
        </p:blipFill>
        <p:spPr>
          <a:xfrm>
            <a:off x="137206" y="4555218"/>
            <a:ext cx="5903232" cy="1664605"/>
          </a:xfrm>
          <a:prstGeom prst="rect">
            <a:avLst/>
          </a:prstGeom>
        </p:spPr>
      </p:pic>
    </p:spTree>
    <p:extLst>
      <p:ext uri="{BB962C8B-B14F-4D97-AF65-F5344CB8AC3E}">
        <p14:creationId xmlns:p14="http://schemas.microsoft.com/office/powerpoint/2010/main" val="2646748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269957-247C-9D90-E24E-B545405982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3E7A18-07F1-AEDC-4DE0-FF59A06E1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0500002" y="243767"/>
            <a:ext cx="1387198" cy="558147"/>
          </a:xfrm>
          <a:prstGeom prst="rect">
            <a:avLst/>
          </a:prstGeom>
        </p:spPr>
      </p:pic>
      <p:sp>
        <p:nvSpPr>
          <p:cNvPr id="2" name="Slide Number Placeholder 1">
            <a:extLst>
              <a:ext uri="{FF2B5EF4-FFF2-40B4-BE49-F238E27FC236}">
                <a16:creationId xmlns:a16="http://schemas.microsoft.com/office/drawing/2014/main" id="{039FB24C-3DCC-6BA4-D62B-474CF79A5126}"/>
              </a:ext>
            </a:extLst>
          </p:cNvPr>
          <p:cNvSpPr>
            <a:spLocks noGrp="1"/>
          </p:cNvSpPr>
          <p:nvPr>
            <p:ph type="sldNum" sz="quarter" idx="12"/>
          </p:nvPr>
        </p:nvSpPr>
        <p:spPr/>
        <p:txBody>
          <a:bodyPr/>
          <a:lstStyle/>
          <a:p>
            <a:fld id="{8EDE22F6-2E3D-4BA3-A9AA-7D6CB2A2906C}" type="slidenum">
              <a:rPr lang="en-GB" smtClean="0"/>
              <a:t>12</a:t>
            </a:fld>
            <a:endParaRPr lang="en-GB"/>
          </a:p>
        </p:txBody>
      </p:sp>
      <p:sp>
        <p:nvSpPr>
          <p:cNvPr id="4" name="TextBox 3">
            <a:extLst>
              <a:ext uri="{FF2B5EF4-FFF2-40B4-BE49-F238E27FC236}">
                <a16:creationId xmlns:a16="http://schemas.microsoft.com/office/drawing/2014/main" id="{4DDBCA44-648C-69E1-9161-EEEB2ECF6B78}"/>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 (Acute)</a:t>
            </a:r>
          </a:p>
        </p:txBody>
      </p:sp>
      <p:sp>
        <p:nvSpPr>
          <p:cNvPr id="5" name="TextBox 4">
            <a:extLst>
              <a:ext uri="{FF2B5EF4-FFF2-40B4-BE49-F238E27FC236}">
                <a16:creationId xmlns:a16="http://schemas.microsoft.com/office/drawing/2014/main" id="{5EB901CF-E9BE-5842-9BD8-F1A5E4310146}"/>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6" name="TextBox 5">
            <a:extLst>
              <a:ext uri="{FF2B5EF4-FFF2-40B4-BE49-F238E27FC236}">
                <a16:creationId xmlns:a16="http://schemas.microsoft.com/office/drawing/2014/main" id="{E4754110-A7DD-5D4C-A49C-34E032361480}"/>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May 2026</a:t>
            </a:r>
          </a:p>
        </p:txBody>
      </p:sp>
      <p:sp>
        <p:nvSpPr>
          <p:cNvPr id="8" name="Footer Placeholder 7">
            <a:extLst>
              <a:ext uri="{FF2B5EF4-FFF2-40B4-BE49-F238E27FC236}">
                <a16:creationId xmlns:a16="http://schemas.microsoft.com/office/drawing/2014/main" id="{7B11AB9B-CD07-6B2B-1E92-00B9EB31BC89}"/>
              </a:ext>
            </a:extLst>
          </p:cNvPr>
          <p:cNvSpPr>
            <a:spLocks noGrp="1"/>
          </p:cNvSpPr>
          <p:nvPr>
            <p:ph type="ftr" sz="quarter" idx="11"/>
          </p:nvPr>
        </p:nvSpPr>
        <p:spPr/>
        <p:txBody>
          <a:bodyPr/>
          <a:lstStyle/>
          <a:p>
            <a:r>
              <a:rPr lang="en-GB"/>
              <a:t>Board Report - Performance KPI's</a:t>
            </a:r>
          </a:p>
        </p:txBody>
      </p:sp>
      <p:pic>
        <p:nvPicPr>
          <p:cNvPr id="9" name="Picture 8">
            <a:extLst>
              <a:ext uri="{FF2B5EF4-FFF2-40B4-BE49-F238E27FC236}">
                <a16:creationId xmlns:a16="http://schemas.microsoft.com/office/drawing/2014/main" id="{1ECA38DE-20E9-31E5-DB94-DE2205CDAED9}"/>
              </a:ext>
            </a:extLst>
          </p:cNvPr>
          <p:cNvPicPr>
            <a:picLocks noChangeAspect="1"/>
          </p:cNvPicPr>
          <p:nvPr/>
        </p:nvPicPr>
        <p:blipFill>
          <a:blip r:embed="rId3"/>
          <a:stretch>
            <a:fillRect/>
          </a:stretch>
        </p:blipFill>
        <p:spPr>
          <a:xfrm>
            <a:off x="164858" y="1449960"/>
            <a:ext cx="11859502" cy="4973331"/>
          </a:xfrm>
          <a:prstGeom prst="rect">
            <a:avLst/>
          </a:prstGeom>
        </p:spPr>
      </p:pic>
    </p:spTree>
    <p:extLst>
      <p:ext uri="{BB962C8B-B14F-4D97-AF65-F5344CB8AC3E}">
        <p14:creationId xmlns:p14="http://schemas.microsoft.com/office/powerpoint/2010/main" val="79860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E7AC199-C0FB-8BA7-A3B1-027D971828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2B87F8-962C-E26B-407F-5EC977C314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0500002" y="243767"/>
            <a:ext cx="1387198" cy="558147"/>
          </a:xfrm>
          <a:prstGeom prst="rect">
            <a:avLst/>
          </a:prstGeom>
        </p:spPr>
      </p:pic>
      <p:sp>
        <p:nvSpPr>
          <p:cNvPr id="2" name="Slide Number Placeholder 1">
            <a:extLst>
              <a:ext uri="{FF2B5EF4-FFF2-40B4-BE49-F238E27FC236}">
                <a16:creationId xmlns:a16="http://schemas.microsoft.com/office/drawing/2014/main" id="{B3E46597-49C7-7E3F-9C6F-2718FE76300C}"/>
              </a:ext>
            </a:extLst>
          </p:cNvPr>
          <p:cNvSpPr>
            <a:spLocks noGrp="1"/>
          </p:cNvSpPr>
          <p:nvPr>
            <p:ph type="sldNum" sz="quarter" idx="12"/>
          </p:nvPr>
        </p:nvSpPr>
        <p:spPr/>
        <p:txBody>
          <a:bodyPr/>
          <a:lstStyle/>
          <a:p>
            <a:fld id="{8EDE22F6-2E3D-4BA3-A9AA-7D6CB2A2906C}" type="slidenum">
              <a:rPr lang="en-GB" smtClean="0"/>
              <a:t>13</a:t>
            </a:fld>
            <a:endParaRPr lang="en-GB"/>
          </a:p>
        </p:txBody>
      </p:sp>
      <p:sp>
        <p:nvSpPr>
          <p:cNvPr id="4" name="Footer Placeholder 3">
            <a:extLst>
              <a:ext uri="{FF2B5EF4-FFF2-40B4-BE49-F238E27FC236}">
                <a16:creationId xmlns:a16="http://schemas.microsoft.com/office/drawing/2014/main" id="{ED4B4728-DD77-8989-1E1D-C558E8182069}"/>
              </a:ext>
            </a:extLst>
          </p:cNvPr>
          <p:cNvSpPr>
            <a:spLocks noGrp="1"/>
          </p:cNvSpPr>
          <p:nvPr>
            <p:ph type="ftr" sz="quarter" idx="11"/>
          </p:nvPr>
        </p:nvSpPr>
        <p:spPr/>
        <p:txBody>
          <a:bodyPr/>
          <a:lstStyle/>
          <a:p>
            <a:r>
              <a:rPr lang="en-GB"/>
              <a:t>Board Report - Performance KPI's</a:t>
            </a:r>
          </a:p>
        </p:txBody>
      </p:sp>
      <p:sp>
        <p:nvSpPr>
          <p:cNvPr id="5" name="TextBox 4">
            <a:extLst>
              <a:ext uri="{FF2B5EF4-FFF2-40B4-BE49-F238E27FC236}">
                <a16:creationId xmlns:a16="http://schemas.microsoft.com/office/drawing/2014/main" id="{7B62F388-3A8D-0009-7E7E-2EE36F739683}"/>
              </a:ext>
            </a:extLst>
          </p:cNvPr>
          <p:cNvSpPr txBox="1"/>
          <p:nvPr/>
        </p:nvSpPr>
        <p:spPr>
          <a:xfrm>
            <a:off x="1518983" y="225156"/>
            <a:ext cx="8254746" cy="646331"/>
          </a:xfrm>
          <a:prstGeom prst="rect">
            <a:avLst/>
          </a:prstGeom>
          <a:noFill/>
        </p:spPr>
        <p:txBody>
          <a:bodyPr wrap="square">
            <a:spAutoFit/>
          </a:bodyPr>
          <a:lstStyle/>
          <a:p>
            <a:r>
              <a:rPr lang="en-GB" sz="3600" b="1">
                <a:solidFill>
                  <a:srgbClr val="0070C0"/>
                </a:solidFill>
              </a:rPr>
              <a:t>Safer Staffing </a:t>
            </a:r>
          </a:p>
        </p:txBody>
      </p:sp>
      <p:sp>
        <p:nvSpPr>
          <p:cNvPr id="6" name="TextBox 5">
            <a:extLst>
              <a:ext uri="{FF2B5EF4-FFF2-40B4-BE49-F238E27FC236}">
                <a16:creationId xmlns:a16="http://schemas.microsoft.com/office/drawing/2014/main" id="{E4D9300A-6CB3-2466-6B25-A1BF6E51EA55}"/>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7" name="TextBox 6">
            <a:extLst>
              <a:ext uri="{FF2B5EF4-FFF2-40B4-BE49-F238E27FC236}">
                <a16:creationId xmlns:a16="http://schemas.microsoft.com/office/drawing/2014/main" id="{AB7D54AB-48C3-A1F5-0C61-21221C26767A}"/>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graphicFrame>
        <p:nvGraphicFramePr>
          <p:cNvPr id="9" name="Table 8">
            <a:extLst>
              <a:ext uri="{FF2B5EF4-FFF2-40B4-BE49-F238E27FC236}">
                <a16:creationId xmlns:a16="http://schemas.microsoft.com/office/drawing/2014/main" id="{CD080076-5D9B-2A80-0407-29C57E892A22}"/>
              </a:ext>
            </a:extLst>
          </p:cNvPr>
          <p:cNvGraphicFramePr>
            <a:graphicFrameLocks noGrp="1"/>
          </p:cNvGraphicFramePr>
          <p:nvPr/>
        </p:nvGraphicFramePr>
        <p:xfrm>
          <a:off x="6048407" y="1245766"/>
          <a:ext cx="6072526" cy="5110582"/>
        </p:xfrm>
        <a:graphic>
          <a:graphicData uri="http://schemas.openxmlformats.org/drawingml/2006/table">
            <a:tbl>
              <a:tblPr firstRow="1" bandRow="1">
                <a:tableStyleId>{5C22544A-7EE6-4342-B048-85BDC9FD1C3A}</a:tableStyleId>
              </a:tblPr>
              <a:tblGrid>
                <a:gridCol w="6072526">
                  <a:extLst>
                    <a:ext uri="{9D8B030D-6E8A-4147-A177-3AD203B41FA5}">
                      <a16:colId xmlns:a16="http://schemas.microsoft.com/office/drawing/2014/main" val="4127188983"/>
                    </a:ext>
                  </a:extLst>
                </a:gridCol>
              </a:tblGrid>
              <a:tr h="297261">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1787726">
                <a:tc>
                  <a:txBody>
                    <a:bodyPr/>
                    <a:lstStyle/>
                    <a:p>
                      <a:pPr marL="0" marR="0" lvl="0" indent="0" algn="l">
                        <a:lnSpc>
                          <a:spcPct val="100000"/>
                        </a:lnSpc>
                        <a:spcBef>
                          <a:spcPts val="0"/>
                        </a:spcBef>
                        <a:spcAft>
                          <a:spcPts val="0"/>
                        </a:spcAft>
                        <a:buClr>
                          <a:srgbClr val="000000"/>
                        </a:buClr>
                        <a:buFont typeface="Arial,Sans-Serif"/>
                        <a:buChar char="•"/>
                      </a:pPr>
                      <a:r>
                        <a:rPr lang="en-GB" sz="1000" b="1" i="0" u="none" strike="noStrike" noProof="0">
                          <a:solidFill>
                            <a:srgbClr val="000000"/>
                          </a:solidFill>
                          <a:latin typeface="Aptos"/>
                        </a:rPr>
                        <a:t>CHPPD Benchmarking (Model Hospital Data) March 2026</a:t>
                      </a:r>
                      <a:r>
                        <a:rPr lang="en-GB" sz="1000" b="0" i="0" u="none" strike="noStrike" noProof="0">
                          <a:solidFill>
                            <a:srgbClr val="000000"/>
                          </a:solidFill>
                          <a:latin typeface="Aptos"/>
                        </a:rPr>
                        <a:t>: </a:t>
                      </a:r>
                      <a:endParaRPr lang="en-US" sz="1000" b="0" i="0" u="none" strike="noStrike" noProof="0">
                        <a:solidFill>
                          <a:srgbClr val="000000"/>
                        </a:solidFill>
                        <a:latin typeface="Aptos"/>
                      </a:endParaRP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Nursing/Midwifery: Trust median – 4.6 vs peers – 4.7</a:t>
                      </a:r>
                      <a:endParaRPr lang="en-US" sz="1000" b="0" i="0" u="none" strike="noStrike" noProof="0">
                        <a:solidFill>
                          <a:srgbClr val="000000"/>
                        </a:solidFill>
                        <a:latin typeface="Aptos"/>
                      </a:endParaRP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Care Support Worker: Trust – 3.3 vs peers – 3.6</a:t>
                      </a:r>
                    </a:p>
                    <a:p>
                      <a:pPr marL="742950" lvl="0" indent="-285750" algn="l">
                        <a:lnSpc>
                          <a:spcPct val="100000"/>
                        </a:lnSpc>
                        <a:spcBef>
                          <a:spcPts val="0"/>
                        </a:spcBef>
                        <a:spcAft>
                          <a:spcPts val="0"/>
                        </a:spcAft>
                        <a:buClr>
                          <a:srgbClr val="000000"/>
                        </a:buClr>
                        <a:buFont typeface="Arial"/>
                        <a:buChar char="•"/>
                      </a:pPr>
                      <a:r>
                        <a:rPr lang="en-GB" sz="1000" b="1" i="0" u="none" strike="noStrike" noProof="0">
                          <a:solidFill>
                            <a:srgbClr val="000000"/>
                          </a:solidFill>
                          <a:latin typeface="Aptos"/>
                        </a:rPr>
                        <a:t>Chart A</a:t>
                      </a:r>
                      <a:br>
                        <a:rPr lang="en-GB" sz="1000" b="1" i="0" u="none" strike="noStrike" noProof="0">
                          <a:solidFill>
                            <a:srgbClr val="000000"/>
                          </a:solidFill>
                          <a:latin typeface="Aptos"/>
                        </a:rPr>
                      </a:br>
                      <a:r>
                        <a:rPr lang="en-GB" sz="1000" b="0" i="0" u="none" strike="noStrike" noProof="0">
                          <a:solidFill>
                            <a:srgbClr val="000000"/>
                          </a:solidFill>
                          <a:latin typeface="Aptos"/>
                        </a:rPr>
                        <a:t>Bank usage has slight increase in May for Registered Nurses (RNs)  and Care Support Workers (CSWs) this may be due to patient acuity and requiring an increase 1-1 care or to support additional pts in ward areas and increase sickness</a:t>
                      </a:r>
                      <a:endParaRPr lang="en-US" sz="1000" b="0" i="0" u="none" strike="noStrike" noProof="0">
                        <a:solidFill>
                          <a:srgbClr val="000000"/>
                        </a:solidFill>
                        <a:latin typeface="Aptos"/>
                      </a:endParaRPr>
                    </a:p>
                    <a:p>
                      <a:pPr marL="742950" lvl="0" indent="-285750" algn="l">
                        <a:lnSpc>
                          <a:spcPct val="100000"/>
                        </a:lnSpc>
                        <a:spcBef>
                          <a:spcPts val="0"/>
                        </a:spcBef>
                        <a:spcAft>
                          <a:spcPts val="0"/>
                        </a:spcAft>
                        <a:buClr>
                          <a:srgbClr val="000000"/>
                        </a:buClr>
                        <a:buFont typeface="Arial"/>
                        <a:buChar char="•"/>
                      </a:pPr>
                      <a:r>
                        <a:rPr lang="en-GB" sz="1000" b="1" i="0" u="none" strike="noStrike" noProof="0">
                          <a:solidFill>
                            <a:srgbClr val="000000"/>
                          </a:solidFill>
                          <a:latin typeface="Aptos"/>
                        </a:rPr>
                        <a:t>Table B</a:t>
                      </a:r>
                      <a:br>
                        <a:rPr lang="en-GB" sz="1000" b="1" i="0" u="none" strike="noStrike" noProof="0">
                          <a:solidFill>
                            <a:srgbClr val="000000"/>
                          </a:solidFill>
                          <a:latin typeface="Aptos"/>
                        </a:rPr>
                      </a:br>
                      <a:r>
                        <a:rPr lang="en-GB" sz="1000" b="0" i="0" u="none" strike="noStrike" noProof="0">
                          <a:solidFill>
                            <a:srgbClr val="000000"/>
                          </a:solidFill>
                          <a:latin typeface="Aptos"/>
                        </a:rPr>
                        <a:t>Vacancy percentage have reduced this month due to the re-deployment of staff from AMU A and A4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62961">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533181">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 Additional  unfunded beds  are still on AMU 1 and 2, then  we have had to utilise  the discharge ward and frailty assessment unit  over night and the ED corridor for additional patients.</a:t>
                      </a: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62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274395">
                <a:tc>
                  <a:txBody>
                    <a:bodyPr/>
                    <a:lstStyle/>
                    <a:p>
                      <a:pPr marL="0" marR="0" lvl="0" indent="0" algn="l" rtl="0" eaLnBrk="1" fontAlgn="auto" latinLnBrk="0" hangingPunct="1">
                        <a:lnSpc>
                          <a:spcPct val="100000"/>
                        </a:lnSpc>
                        <a:spcBef>
                          <a:spcPts val="0"/>
                        </a:spcBef>
                        <a:spcAft>
                          <a:spcPts val="0"/>
                        </a:spcAft>
                        <a:buClrTx/>
                        <a:buSzTx/>
                        <a:buFontTx/>
                        <a:buNone/>
                      </a:pPr>
                      <a:endParaRPr lang="en-GB" sz="1000" b="0"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62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62961">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62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903214">
                <a:tc>
                  <a:txBody>
                    <a:bodyPr/>
                    <a:lstStyle/>
                    <a:p>
                      <a:pPr marL="0" marR="0" lvl="0" indent="0" algn="l">
                        <a:lnSpc>
                          <a:spcPct val="100000"/>
                        </a:lnSpc>
                        <a:spcBef>
                          <a:spcPts val="0"/>
                        </a:spcBef>
                        <a:spcAft>
                          <a:spcPts val="0"/>
                        </a:spcAft>
                        <a:buNone/>
                      </a:pPr>
                      <a:r>
                        <a:rPr lang="en-GB" sz="1050" b="0" i="0" u="none" strike="noStrike" kern="1200" noProof="0">
                          <a:solidFill>
                            <a:srgbClr val="000000"/>
                          </a:solidFill>
                          <a:effectLst/>
                          <a:highlight>
                            <a:srgbClr val="FFFFFF"/>
                          </a:highlight>
                          <a:latin typeface="Arial"/>
                          <a:cs typeface="Arial"/>
                        </a:rPr>
                        <a:t>AMU Assessment unit  and A4 have now closed and staff have been re-deployed so next month we may see a reduction of bank usage, once their supernumerary period has ended</a:t>
                      </a:r>
                    </a:p>
                    <a:p>
                      <a:pPr marL="0" marR="0" lvl="0" indent="0" algn="l">
                        <a:lnSpc>
                          <a:spcPct val="100000"/>
                        </a:lnSpc>
                        <a:spcBef>
                          <a:spcPts val="0"/>
                        </a:spcBef>
                        <a:spcAft>
                          <a:spcPts val="0"/>
                        </a:spcAft>
                        <a:buNone/>
                      </a:pPr>
                      <a:endParaRPr lang="en-GB" sz="1050" b="0" i="0" u="none" strike="noStrike" kern="1200" noProof="0">
                        <a:solidFill>
                          <a:srgbClr val="000000"/>
                        </a:solidFill>
                        <a:effectLst/>
                        <a:highlight>
                          <a:srgbClr val="FFFFFF"/>
                        </a:highlight>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6004965"/>
                  </a:ext>
                </a:extLst>
              </a:tr>
            </a:tbl>
          </a:graphicData>
        </a:graphic>
      </p:graphicFrame>
      <p:sp>
        <p:nvSpPr>
          <p:cNvPr id="10" name="Rectangle 9">
            <a:extLst>
              <a:ext uri="{FF2B5EF4-FFF2-40B4-BE49-F238E27FC236}">
                <a16:creationId xmlns:a16="http://schemas.microsoft.com/office/drawing/2014/main" id="{3D838408-56F1-BAEB-957F-86A73B7FA7F8}"/>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CFFFB28-88E4-3136-72D9-2C09DA67906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9B1412F-AC79-F804-8C40-8C3CD702C8CB}"/>
              </a:ext>
            </a:extLst>
          </p:cNvPr>
          <p:cNvSpPr txBox="1"/>
          <p:nvPr/>
        </p:nvSpPr>
        <p:spPr>
          <a:xfrm>
            <a:off x="180943" y="1341283"/>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3" name="TextBox 12">
            <a:extLst>
              <a:ext uri="{FF2B5EF4-FFF2-40B4-BE49-F238E27FC236}">
                <a16:creationId xmlns:a16="http://schemas.microsoft.com/office/drawing/2014/main" id="{F59D9724-6392-55AD-B9A2-100C4B3425C2}"/>
              </a:ext>
            </a:extLst>
          </p:cNvPr>
          <p:cNvSpPr txBox="1"/>
          <p:nvPr/>
        </p:nvSpPr>
        <p:spPr>
          <a:xfrm>
            <a:off x="2064193" y="1341283"/>
            <a:ext cx="3913911"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t>May 2026</a:t>
            </a:r>
          </a:p>
        </p:txBody>
      </p:sp>
      <p:sp>
        <p:nvSpPr>
          <p:cNvPr id="14" name="TextBox 13">
            <a:extLst>
              <a:ext uri="{FF2B5EF4-FFF2-40B4-BE49-F238E27FC236}">
                <a16:creationId xmlns:a16="http://schemas.microsoft.com/office/drawing/2014/main" id="{A24FEBF0-882D-512D-92AC-4D9D8E7F90E5}"/>
              </a:ext>
            </a:extLst>
          </p:cNvPr>
          <p:cNvSpPr txBox="1"/>
          <p:nvPr/>
        </p:nvSpPr>
        <p:spPr>
          <a:xfrm>
            <a:off x="180943" y="1702386"/>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5" name="TextBox 14">
            <a:extLst>
              <a:ext uri="{FF2B5EF4-FFF2-40B4-BE49-F238E27FC236}">
                <a16:creationId xmlns:a16="http://schemas.microsoft.com/office/drawing/2014/main" id="{D4EA6A56-5484-F173-7A46-C191646F8739}"/>
              </a:ext>
            </a:extLst>
          </p:cNvPr>
          <p:cNvSpPr txBox="1"/>
          <p:nvPr/>
        </p:nvSpPr>
        <p:spPr>
          <a:xfrm>
            <a:off x="2064192" y="1702385"/>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6" name="TextBox 15">
            <a:extLst>
              <a:ext uri="{FF2B5EF4-FFF2-40B4-BE49-F238E27FC236}">
                <a16:creationId xmlns:a16="http://schemas.microsoft.com/office/drawing/2014/main" id="{C0837E44-C7B8-E245-6DD5-836290F27008}"/>
              </a:ext>
            </a:extLst>
          </p:cNvPr>
          <p:cNvSpPr txBox="1"/>
          <p:nvPr/>
        </p:nvSpPr>
        <p:spPr>
          <a:xfrm>
            <a:off x="180943" y="2077132"/>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7" name="TextBox 16">
            <a:extLst>
              <a:ext uri="{FF2B5EF4-FFF2-40B4-BE49-F238E27FC236}">
                <a16:creationId xmlns:a16="http://schemas.microsoft.com/office/drawing/2014/main" id="{E66942A8-053A-A530-1C64-FF54D45F7DD5}"/>
              </a:ext>
            </a:extLst>
          </p:cNvPr>
          <p:cNvSpPr txBox="1"/>
          <p:nvPr/>
        </p:nvSpPr>
        <p:spPr>
          <a:xfrm>
            <a:off x="2064192" y="2077131"/>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9" name="TextBox 18">
            <a:extLst>
              <a:ext uri="{FF2B5EF4-FFF2-40B4-BE49-F238E27FC236}">
                <a16:creationId xmlns:a16="http://schemas.microsoft.com/office/drawing/2014/main" id="{8AE8A3FE-6B59-CE76-6CC8-2F84860E6D4E}"/>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21" name="TextBox 20">
            <a:extLst>
              <a:ext uri="{FF2B5EF4-FFF2-40B4-BE49-F238E27FC236}">
                <a16:creationId xmlns:a16="http://schemas.microsoft.com/office/drawing/2014/main" id="{399B27A2-4527-FDE9-D09B-D2DF5CDA3CAE}"/>
              </a:ext>
            </a:extLst>
          </p:cNvPr>
          <p:cNvSpPr txBox="1"/>
          <p:nvPr/>
        </p:nvSpPr>
        <p:spPr>
          <a:xfrm>
            <a:off x="4424917" y="3943111"/>
            <a:ext cx="1434166" cy="577081"/>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May 2026</a:t>
            </a:r>
          </a:p>
        </p:txBody>
      </p:sp>
      <p:pic>
        <p:nvPicPr>
          <p:cNvPr id="18" name="Picture 17">
            <a:extLst>
              <a:ext uri="{FF2B5EF4-FFF2-40B4-BE49-F238E27FC236}">
                <a16:creationId xmlns:a16="http://schemas.microsoft.com/office/drawing/2014/main" id="{10A6ABD3-93CB-53D8-B06F-FA37C2F2825F}"/>
              </a:ext>
            </a:extLst>
          </p:cNvPr>
          <p:cNvPicPr>
            <a:picLocks noChangeAspect="1"/>
          </p:cNvPicPr>
          <p:nvPr/>
        </p:nvPicPr>
        <p:blipFill>
          <a:blip r:embed="rId3"/>
          <a:stretch>
            <a:fillRect/>
          </a:stretch>
        </p:blipFill>
        <p:spPr>
          <a:xfrm>
            <a:off x="121720" y="2475353"/>
            <a:ext cx="3916880" cy="2149351"/>
          </a:xfrm>
          <a:prstGeom prst="rect">
            <a:avLst/>
          </a:prstGeom>
          <a:ln w="12700">
            <a:solidFill>
              <a:srgbClr val="0070C0"/>
            </a:solidFill>
          </a:ln>
        </p:spPr>
      </p:pic>
      <p:pic>
        <p:nvPicPr>
          <p:cNvPr id="23" name="Picture 22">
            <a:extLst>
              <a:ext uri="{FF2B5EF4-FFF2-40B4-BE49-F238E27FC236}">
                <a16:creationId xmlns:a16="http://schemas.microsoft.com/office/drawing/2014/main" id="{29415B26-87D1-EDFF-EA0C-BC977A587A25}"/>
              </a:ext>
            </a:extLst>
          </p:cNvPr>
          <p:cNvPicPr>
            <a:picLocks noChangeAspect="1"/>
          </p:cNvPicPr>
          <p:nvPr/>
        </p:nvPicPr>
        <p:blipFill>
          <a:blip r:embed="rId4"/>
          <a:stretch>
            <a:fillRect/>
          </a:stretch>
        </p:blipFill>
        <p:spPr>
          <a:xfrm>
            <a:off x="153511" y="4649803"/>
            <a:ext cx="5852025" cy="1688257"/>
          </a:xfrm>
          <a:prstGeom prst="rect">
            <a:avLst/>
          </a:prstGeom>
        </p:spPr>
      </p:pic>
    </p:spTree>
    <p:extLst>
      <p:ext uri="{BB962C8B-B14F-4D97-AF65-F5344CB8AC3E}">
        <p14:creationId xmlns:p14="http://schemas.microsoft.com/office/powerpoint/2010/main" val="3649962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269957-247C-9D90-E24E-B545405982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3E7A18-07F1-AEDC-4DE0-FF59A06E1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0500002" y="243767"/>
            <a:ext cx="1387198" cy="558147"/>
          </a:xfrm>
          <a:prstGeom prst="rect">
            <a:avLst/>
          </a:prstGeom>
        </p:spPr>
      </p:pic>
      <p:sp>
        <p:nvSpPr>
          <p:cNvPr id="2" name="Slide Number Placeholder 1">
            <a:extLst>
              <a:ext uri="{FF2B5EF4-FFF2-40B4-BE49-F238E27FC236}">
                <a16:creationId xmlns:a16="http://schemas.microsoft.com/office/drawing/2014/main" id="{039FB24C-3DCC-6BA4-D62B-474CF79A5126}"/>
              </a:ext>
            </a:extLst>
          </p:cNvPr>
          <p:cNvSpPr>
            <a:spLocks noGrp="1"/>
          </p:cNvSpPr>
          <p:nvPr>
            <p:ph type="sldNum" sz="quarter" idx="12"/>
          </p:nvPr>
        </p:nvSpPr>
        <p:spPr/>
        <p:txBody>
          <a:bodyPr/>
          <a:lstStyle/>
          <a:p>
            <a:fld id="{8EDE22F6-2E3D-4BA3-A9AA-7D6CB2A2906C}" type="slidenum">
              <a:rPr lang="en-GB" smtClean="0"/>
              <a:t>14</a:t>
            </a:fld>
            <a:endParaRPr lang="en-GB"/>
          </a:p>
        </p:txBody>
      </p:sp>
      <p:sp>
        <p:nvSpPr>
          <p:cNvPr id="4" name="TextBox 3">
            <a:extLst>
              <a:ext uri="{FF2B5EF4-FFF2-40B4-BE49-F238E27FC236}">
                <a16:creationId xmlns:a16="http://schemas.microsoft.com/office/drawing/2014/main" id="{4DDBCA44-648C-69E1-9161-EEEB2ECF6B78}"/>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 (Acute)</a:t>
            </a:r>
          </a:p>
        </p:txBody>
      </p:sp>
      <p:sp>
        <p:nvSpPr>
          <p:cNvPr id="5" name="TextBox 4">
            <a:extLst>
              <a:ext uri="{FF2B5EF4-FFF2-40B4-BE49-F238E27FC236}">
                <a16:creationId xmlns:a16="http://schemas.microsoft.com/office/drawing/2014/main" id="{5EB901CF-E9BE-5842-9BD8-F1A5E4310146}"/>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6" name="TextBox 5">
            <a:extLst>
              <a:ext uri="{FF2B5EF4-FFF2-40B4-BE49-F238E27FC236}">
                <a16:creationId xmlns:a16="http://schemas.microsoft.com/office/drawing/2014/main" id="{E4754110-A7DD-5D4C-A49C-34E032361480}"/>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June 2026</a:t>
            </a:r>
          </a:p>
        </p:txBody>
      </p:sp>
      <p:sp>
        <p:nvSpPr>
          <p:cNvPr id="8" name="Footer Placeholder 7">
            <a:extLst>
              <a:ext uri="{FF2B5EF4-FFF2-40B4-BE49-F238E27FC236}">
                <a16:creationId xmlns:a16="http://schemas.microsoft.com/office/drawing/2014/main" id="{7B11AB9B-CD07-6B2B-1E92-00B9EB31BC89}"/>
              </a:ext>
            </a:extLst>
          </p:cNvPr>
          <p:cNvSpPr>
            <a:spLocks noGrp="1"/>
          </p:cNvSpPr>
          <p:nvPr>
            <p:ph type="ftr" sz="quarter" idx="11"/>
          </p:nvPr>
        </p:nvSpPr>
        <p:spPr/>
        <p:txBody>
          <a:bodyPr/>
          <a:lstStyle/>
          <a:p>
            <a:r>
              <a:rPr lang="en-GB"/>
              <a:t>Board Report - Performance KPI's</a:t>
            </a:r>
          </a:p>
        </p:txBody>
      </p:sp>
      <p:pic>
        <p:nvPicPr>
          <p:cNvPr id="10" name="Picture 9">
            <a:extLst>
              <a:ext uri="{FF2B5EF4-FFF2-40B4-BE49-F238E27FC236}">
                <a16:creationId xmlns:a16="http://schemas.microsoft.com/office/drawing/2014/main" id="{D977A7C6-6FED-1DDA-2316-6E066E2D7C26}"/>
              </a:ext>
            </a:extLst>
          </p:cNvPr>
          <p:cNvPicPr>
            <a:picLocks noChangeAspect="1"/>
          </p:cNvPicPr>
          <p:nvPr/>
        </p:nvPicPr>
        <p:blipFill>
          <a:blip r:embed="rId3"/>
          <a:stretch>
            <a:fillRect/>
          </a:stretch>
        </p:blipFill>
        <p:spPr>
          <a:xfrm>
            <a:off x="164858" y="1485772"/>
            <a:ext cx="11841214" cy="4846274"/>
          </a:xfrm>
          <a:prstGeom prst="rect">
            <a:avLst/>
          </a:prstGeom>
        </p:spPr>
      </p:pic>
    </p:spTree>
    <p:extLst>
      <p:ext uri="{BB962C8B-B14F-4D97-AF65-F5344CB8AC3E}">
        <p14:creationId xmlns:p14="http://schemas.microsoft.com/office/powerpoint/2010/main" val="1683192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E7AC199-C0FB-8BA7-A3B1-027D971828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2B87F8-962C-E26B-407F-5EC977C314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0500002" y="243767"/>
            <a:ext cx="1387198" cy="558147"/>
          </a:xfrm>
          <a:prstGeom prst="rect">
            <a:avLst/>
          </a:prstGeom>
        </p:spPr>
      </p:pic>
      <p:sp>
        <p:nvSpPr>
          <p:cNvPr id="2" name="Slide Number Placeholder 1">
            <a:extLst>
              <a:ext uri="{FF2B5EF4-FFF2-40B4-BE49-F238E27FC236}">
                <a16:creationId xmlns:a16="http://schemas.microsoft.com/office/drawing/2014/main" id="{B3E46597-49C7-7E3F-9C6F-2718FE76300C}"/>
              </a:ext>
            </a:extLst>
          </p:cNvPr>
          <p:cNvSpPr>
            <a:spLocks noGrp="1"/>
          </p:cNvSpPr>
          <p:nvPr>
            <p:ph type="sldNum" sz="quarter" idx="12"/>
          </p:nvPr>
        </p:nvSpPr>
        <p:spPr/>
        <p:txBody>
          <a:bodyPr/>
          <a:lstStyle/>
          <a:p>
            <a:fld id="{8EDE22F6-2E3D-4BA3-A9AA-7D6CB2A2906C}" type="slidenum">
              <a:rPr lang="en-GB" smtClean="0"/>
              <a:t>15</a:t>
            </a:fld>
            <a:endParaRPr lang="en-GB"/>
          </a:p>
        </p:txBody>
      </p:sp>
      <p:sp>
        <p:nvSpPr>
          <p:cNvPr id="4" name="Footer Placeholder 3">
            <a:extLst>
              <a:ext uri="{FF2B5EF4-FFF2-40B4-BE49-F238E27FC236}">
                <a16:creationId xmlns:a16="http://schemas.microsoft.com/office/drawing/2014/main" id="{ED4B4728-DD77-8989-1E1D-C558E8182069}"/>
              </a:ext>
            </a:extLst>
          </p:cNvPr>
          <p:cNvSpPr>
            <a:spLocks noGrp="1"/>
          </p:cNvSpPr>
          <p:nvPr>
            <p:ph type="ftr" sz="quarter" idx="11"/>
          </p:nvPr>
        </p:nvSpPr>
        <p:spPr/>
        <p:txBody>
          <a:bodyPr/>
          <a:lstStyle/>
          <a:p>
            <a:r>
              <a:rPr lang="en-GB"/>
              <a:t>Board Report - Performance KPI's</a:t>
            </a:r>
          </a:p>
        </p:txBody>
      </p:sp>
      <p:sp>
        <p:nvSpPr>
          <p:cNvPr id="5" name="TextBox 4">
            <a:extLst>
              <a:ext uri="{FF2B5EF4-FFF2-40B4-BE49-F238E27FC236}">
                <a16:creationId xmlns:a16="http://schemas.microsoft.com/office/drawing/2014/main" id="{7B62F388-3A8D-0009-7E7E-2EE36F739683}"/>
              </a:ext>
            </a:extLst>
          </p:cNvPr>
          <p:cNvSpPr txBox="1"/>
          <p:nvPr/>
        </p:nvSpPr>
        <p:spPr>
          <a:xfrm>
            <a:off x="1518983" y="225156"/>
            <a:ext cx="8254746" cy="646331"/>
          </a:xfrm>
          <a:prstGeom prst="rect">
            <a:avLst/>
          </a:prstGeom>
          <a:noFill/>
        </p:spPr>
        <p:txBody>
          <a:bodyPr wrap="square">
            <a:spAutoFit/>
          </a:bodyPr>
          <a:lstStyle/>
          <a:p>
            <a:r>
              <a:rPr lang="en-GB" sz="3600" b="1">
                <a:solidFill>
                  <a:srgbClr val="0070C0"/>
                </a:solidFill>
              </a:rPr>
              <a:t>Safer Staffing </a:t>
            </a:r>
          </a:p>
        </p:txBody>
      </p:sp>
      <p:sp>
        <p:nvSpPr>
          <p:cNvPr id="6" name="TextBox 5">
            <a:extLst>
              <a:ext uri="{FF2B5EF4-FFF2-40B4-BE49-F238E27FC236}">
                <a16:creationId xmlns:a16="http://schemas.microsoft.com/office/drawing/2014/main" id="{E4D9300A-6CB3-2466-6B25-A1BF6E51EA55}"/>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7" name="TextBox 6">
            <a:extLst>
              <a:ext uri="{FF2B5EF4-FFF2-40B4-BE49-F238E27FC236}">
                <a16:creationId xmlns:a16="http://schemas.microsoft.com/office/drawing/2014/main" id="{AB7D54AB-48C3-A1F5-0C61-21221C26767A}"/>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graphicFrame>
        <p:nvGraphicFramePr>
          <p:cNvPr id="9" name="Table 8">
            <a:extLst>
              <a:ext uri="{FF2B5EF4-FFF2-40B4-BE49-F238E27FC236}">
                <a16:creationId xmlns:a16="http://schemas.microsoft.com/office/drawing/2014/main" id="{CD080076-5D9B-2A80-0407-29C57E892A22}"/>
              </a:ext>
            </a:extLst>
          </p:cNvPr>
          <p:cNvGraphicFramePr>
            <a:graphicFrameLocks noGrp="1"/>
          </p:cNvGraphicFramePr>
          <p:nvPr/>
        </p:nvGraphicFramePr>
        <p:xfrm>
          <a:off x="6048407" y="1245767"/>
          <a:ext cx="6072526" cy="5104072"/>
        </p:xfrm>
        <a:graphic>
          <a:graphicData uri="http://schemas.openxmlformats.org/drawingml/2006/table">
            <a:tbl>
              <a:tblPr firstRow="1" bandRow="1">
                <a:tableStyleId>{5C22544A-7EE6-4342-B048-85BDC9FD1C3A}</a:tableStyleId>
              </a:tblPr>
              <a:tblGrid>
                <a:gridCol w="6072526">
                  <a:extLst>
                    <a:ext uri="{9D8B030D-6E8A-4147-A177-3AD203B41FA5}">
                      <a16:colId xmlns:a16="http://schemas.microsoft.com/office/drawing/2014/main" val="4127188983"/>
                    </a:ext>
                  </a:extLst>
                </a:gridCol>
              </a:tblGrid>
              <a:tr h="295834">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1779146">
                <a:tc>
                  <a:txBody>
                    <a:bodyPr/>
                    <a:lstStyle/>
                    <a:p>
                      <a:pPr marL="0" marR="0" lvl="0" indent="0" algn="l">
                        <a:lnSpc>
                          <a:spcPct val="100000"/>
                        </a:lnSpc>
                        <a:spcBef>
                          <a:spcPts val="0"/>
                        </a:spcBef>
                        <a:spcAft>
                          <a:spcPts val="0"/>
                        </a:spcAft>
                        <a:buClr>
                          <a:srgbClr val="000000"/>
                        </a:buClr>
                        <a:buFont typeface="Arial,Sans-Serif"/>
                        <a:buChar char="•"/>
                      </a:pPr>
                      <a:r>
                        <a:rPr lang="en-GB" sz="1000" b="1" i="0" u="none" strike="noStrike" noProof="0">
                          <a:solidFill>
                            <a:srgbClr val="000000"/>
                          </a:solidFill>
                          <a:latin typeface="Aptos"/>
                        </a:rPr>
                        <a:t>CHPPD Benchmarking (Model Hospital Data) April 2026</a:t>
                      </a:r>
                      <a:r>
                        <a:rPr lang="en-GB" sz="1000" b="0" i="0" u="none" strike="noStrike" noProof="0">
                          <a:solidFill>
                            <a:srgbClr val="000000"/>
                          </a:solidFill>
                          <a:latin typeface="Aptos"/>
                        </a:rPr>
                        <a:t>: </a:t>
                      </a:r>
                      <a:endParaRPr lang="en-US" sz="1000" b="0" i="0" u="none" strike="noStrike" noProof="0">
                        <a:solidFill>
                          <a:srgbClr val="000000"/>
                        </a:solidFill>
                        <a:latin typeface="Aptos"/>
                      </a:endParaRP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Nursing/Midwifery: Trust median – 4.8 vs peers – 4.7</a:t>
                      </a:r>
                      <a:endParaRPr lang="en-US" sz="1000" b="0" i="0" u="none" strike="noStrike" noProof="0">
                        <a:solidFill>
                          <a:srgbClr val="000000"/>
                        </a:solidFill>
                        <a:latin typeface="Aptos"/>
                      </a:endParaRP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Care Support Worker: Trust – 3.6 vs peers – 3.7</a:t>
                      </a:r>
                    </a:p>
                    <a:p>
                      <a:pPr marL="742950" lvl="0" indent="-285750" algn="l">
                        <a:lnSpc>
                          <a:spcPct val="100000"/>
                        </a:lnSpc>
                        <a:spcBef>
                          <a:spcPts val="0"/>
                        </a:spcBef>
                        <a:spcAft>
                          <a:spcPts val="0"/>
                        </a:spcAft>
                        <a:buClr>
                          <a:srgbClr val="000000"/>
                        </a:buClr>
                        <a:buFont typeface="Arial"/>
                        <a:buChar char="•"/>
                      </a:pPr>
                      <a:r>
                        <a:rPr lang="en-GB" sz="1000" b="1" i="0" u="none" strike="noStrike" noProof="0">
                          <a:solidFill>
                            <a:srgbClr val="000000"/>
                          </a:solidFill>
                          <a:latin typeface="Aptos"/>
                        </a:rPr>
                        <a:t>Chart A</a:t>
                      </a:r>
                      <a:br>
                        <a:rPr lang="en-GB" sz="1000" b="1" i="0" u="none" strike="noStrike" noProof="0">
                          <a:solidFill>
                            <a:srgbClr val="000000"/>
                          </a:solidFill>
                          <a:latin typeface="Aptos"/>
                        </a:rPr>
                      </a:br>
                      <a:r>
                        <a:rPr lang="en-GB" sz="1000" b="0" i="0" u="none" strike="noStrike" noProof="0">
                          <a:solidFill>
                            <a:srgbClr val="000000"/>
                          </a:solidFill>
                          <a:latin typeface="Aptos"/>
                        </a:rPr>
                        <a:t>Bank usage has slight decrease in June for Registered Nurses (RNs)  and Care Support Workers, this may be due to closure of A4 and AMU A</a:t>
                      </a:r>
                      <a:endParaRPr lang="en-US" sz="1000" b="0" i="0" u="none" strike="noStrike" noProof="0">
                        <a:solidFill>
                          <a:srgbClr val="000000"/>
                        </a:solidFill>
                        <a:latin typeface="Aptos"/>
                      </a:endParaRPr>
                    </a:p>
                    <a:p>
                      <a:pPr marL="742950" lvl="0" indent="-285750" algn="l">
                        <a:lnSpc>
                          <a:spcPct val="100000"/>
                        </a:lnSpc>
                        <a:spcBef>
                          <a:spcPts val="0"/>
                        </a:spcBef>
                        <a:spcAft>
                          <a:spcPts val="0"/>
                        </a:spcAft>
                        <a:buClr>
                          <a:srgbClr val="000000"/>
                        </a:buClr>
                        <a:buFont typeface="Arial"/>
                        <a:buChar char="•"/>
                      </a:pPr>
                      <a:r>
                        <a:rPr lang="en-GB" sz="1000" b="0" i="0" u="none" strike="noStrike" noProof="0">
                          <a:solidFill>
                            <a:srgbClr val="000000"/>
                          </a:solidFill>
                          <a:latin typeface="Aptos"/>
                        </a:rPr>
                        <a:t> </a:t>
                      </a:r>
                      <a:r>
                        <a:rPr lang="en-GB" sz="1000" b="1" i="0" u="none" strike="noStrike" noProof="0">
                          <a:solidFill>
                            <a:srgbClr val="000000"/>
                          </a:solidFill>
                          <a:latin typeface="Aptos"/>
                        </a:rPr>
                        <a:t>Table B</a:t>
                      </a:r>
                      <a:br>
                        <a:rPr lang="en-GB" sz="1000" b="1" i="0" u="none" strike="noStrike" noProof="0">
                          <a:solidFill>
                            <a:srgbClr val="000000"/>
                          </a:solidFill>
                          <a:latin typeface="Aptos"/>
                        </a:rPr>
                      </a:br>
                      <a:r>
                        <a:rPr lang="en-GB" sz="1000" b="0" i="0" u="none" strike="noStrike" noProof="0">
                          <a:solidFill>
                            <a:srgbClr val="000000"/>
                          </a:solidFill>
                          <a:latin typeface="Aptos"/>
                        </a:rPr>
                        <a:t>Vacancy percentage have reduced this month due to the re-deployment of staff from AMU A and A4</a:t>
                      </a:r>
                      <a:endParaRPr lang="en-US" sz="1000" b="0" i="0" u="none" strike="noStrike" noProof="0">
                        <a:solidFill>
                          <a:srgbClr val="000000"/>
                        </a:solidFill>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61699">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546007">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 Additional  unfunded beds  are still on AMU 1 and 2, then  we have had to utilise  the discharge ward and frailty assessment unit  overnight. This month we have also opened surge area in old AMU assessment unit to support capacity</a:t>
                      </a: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616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273078">
                <a:tc>
                  <a:txBody>
                    <a:bodyPr/>
                    <a:lstStyle/>
                    <a:p>
                      <a:pPr marL="0" marR="0" lvl="0" indent="0" algn="l" rtl="0" eaLnBrk="1" fontAlgn="auto" latinLnBrk="0" hangingPunct="1">
                        <a:lnSpc>
                          <a:spcPct val="100000"/>
                        </a:lnSpc>
                        <a:spcBef>
                          <a:spcPts val="0"/>
                        </a:spcBef>
                        <a:spcAft>
                          <a:spcPts val="0"/>
                        </a:spcAft>
                        <a:buClrTx/>
                        <a:buSzTx/>
                        <a:buFontTx/>
                        <a:buNone/>
                      </a:pPr>
                      <a:endParaRPr lang="en-GB" sz="1000" b="0"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616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61699">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616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898879">
                <a:tc>
                  <a:txBody>
                    <a:bodyPr/>
                    <a:lstStyle/>
                    <a:p>
                      <a:pPr marL="0" marR="0" lvl="0" indent="0" algn="l">
                        <a:lnSpc>
                          <a:spcPct val="100000"/>
                        </a:lnSpc>
                        <a:spcBef>
                          <a:spcPts val="0"/>
                        </a:spcBef>
                        <a:spcAft>
                          <a:spcPts val="0"/>
                        </a:spcAft>
                        <a:buNone/>
                      </a:pPr>
                      <a:r>
                        <a:rPr lang="en-GB" sz="1050" b="0" i="0" u="none" strike="noStrike" kern="1200" noProof="0">
                          <a:solidFill>
                            <a:srgbClr val="000000"/>
                          </a:solidFill>
                          <a:effectLst/>
                          <a:highlight>
                            <a:srgbClr val="FFFFFF"/>
                          </a:highlight>
                          <a:latin typeface="Arial"/>
                          <a:cs typeface="Arial"/>
                        </a:rPr>
                        <a:t>Vacancies  are still being held for LAT 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6004965"/>
                  </a:ext>
                </a:extLst>
              </a:tr>
            </a:tbl>
          </a:graphicData>
        </a:graphic>
      </p:graphicFrame>
      <p:sp>
        <p:nvSpPr>
          <p:cNvPr id="10" name="Rectangle 9">
            <a:extLst>
              <a:ext uri="{FF2B5EF4-FFF2-40B4-BE49-F238E27FC236}">
                <a16:creationId xmlns:a16="http://schemas.microsoft.com/office/drawing/2014/main" id="{3D838408-56F1-BAEB-957F-86A73B7FA7F8}"/>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CFFFB28-88E4-3136-72D9-2C09DA67906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9B1412F-AC79-F804-8C40-8C3CD702C8CB}"/>
              </a:ext>
            </a:extLst>
          </p:cNvPr>
          <p:cNvSpPr txBox="1"/>
          <p:nvPr/>
        </p:nvSpPr>
        <p:spPr>
          <a:xfrm>
            <a:off x="180943" y="1341283"/>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3" name="TextBox 12">
            <a:extLst>
              <a:ext uri="{FF2B5EF4-FFF2-40B4-BE49-F238E27FC236}">
                <a16:creationId xmlns:a16="http://schemas.microsoft.com/office/drawing/2014/main" id="{F59D9724-6392-55AD-B9A2-100C4B3425C2}"/>
              </a:ext>
            </a:extLst>
          </p:cNvPr>
          <p:cNvSpPr txBox="1"/>
          <p:nvPr/>
        </p:nvSpPr>
        <p:spPr>
          <a:xfrm>
            <a:off x="2064193" y="1341283"/>
            <a:ext cx="3913911"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t>June 2026 </a:t>
            </a:r>
          </a:p>
        </p:txBody>
      </p:sp>
      <p:sp>
        <p:nvSpPr>
          <p:cNvPr id="14" name="TextBox 13">
            <a:extLst>
              <a:ext uri="{FF2B5EF4-FFF2-40B4-BE49-F238E27FC236}">
                <a16:creationId xmlns:a16="http://schemas.microsoft.com/office/drawing/2014/main" id="{A24FEBF0-882D-512D-92AC-4D9D8E7F90E5}"/>
              </a:ext>
            </a:extLst>
          </p:cNvPr>
          <p:cNvSpPr txBox="1"/>
          <p:nvPr/>
        </p:nvSpPr>
        <p:spPr>
          <a:xfrm>
            <a:off x="180943" y="1702386"/>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5" name="TextBox 14">
            <a:extLst>
              <a:ext uri="{FF2B5EF4-FFF2-40B4-BE49-F238E27FC236}">
                <a16:creationId xmlns:a16="http://schemas.microsoft.com/office/drawing/2014/main" id="{D4EA6A56-5484-F173-7A46-C191646F8739}"/>
              </a:ext>
            </a:extLst>
          </p:cNvPr>
          <p:cNvSpPr txBox="1"/>
          <p:nvPr/>
        </p:nvSpPr>
        <p:spPr>
          <a:xfrm>
            <a:off x="2064192" y="1702385"/>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6" name="TextBox 15">
            <a:extLst>
              <a:ext uri="{FF2B5EF4-FFF2-40B4-BE49-F238E27FC236}">
                <a16:creationId xmlns:a16="http://schemas.microsoft.com/office/drawing/2014/main" id="{C0837E44-C7B8-E245-6DD5-836290F27008}"/>
              </a:ext>
            </a:extLst>
          </p:cNvPr>
          <p:cNvSpPr txBox="1"/>
          <p:nvPr/>
        </p:nvSpPr>
        <p:spPr>
          <a:xfrm>
            <a:off x="180943" y="2077132"/>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7" name="TextBox 16">
            <a:extLst>
              <a:ext uri="{FF2B5EF4-FFF2-40B4-BE49-F238E27FC236}">
                <a16:creationId xmlns:a16="http://schemas.microsoft.com/office/drawing/2014/main" id="{E66942A8-053A-A530-1C64-FF54D45F7DD5}"/>
              </a:ext>
            </a:extLst>
          </p:cNvPr>
          <p:cNvSpPr txBox="1"/>
          <p:nvPr/>
        </p:nvSpPr>
        <p:spPr>
          <a:xfrm>
            <a:off x="2064192" y="2077131"/>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9" name="TextBox 18">
            <a:extLst>
              <a:ext uri="{FF2B5EF4-FFF2-40B4-BE49-F238E27FC236}">
                <a16:creationId xmlns:a16="http://schemas.microsoft.com/office/drawing/2014/main" id="{8AE8A3FE-6B59-CE76-6CC8-2F84860E6D4E}"/>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21" name="TextBox 20">
            <a:extLst>
              <a:ext uri="{FF2B5EF4-FFF2-40B4-BE49-F238E27FC236}">
                <a16:creationId xmlns:a16="http://schemas.microsoft.com/office/drawing/2014/main" id="{399B27A2-4527-FDE9-D09B-D2DF5CDA3CAE}"/>
              </a:ext>
            </a:extLst>
          </p:cNvPr>
          <p:cNvSpPr txBox="1"/>
          <p:nvPr/>
        </p:nvSpPr>
        <p:spPr>
          <a:xfrm>
            <a:off x="4424917" y="3943111"/>
            <a:ext cx="1434166" cy="577081"/>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June 2026</a:t>
            </a:r>
          </a:p>
        </p:txBody>
      </p:sp>
      <p:pic>
        <p:nvPicPr>
          <p:cNvPr id="20" name="Picture 19">
            <a:extLst>
              <a:ext uri="{FF2B5EF4-FFF2-40B4-BE49-F238E27FC236}">
                <a16:creationId xmlns:a16="http://schemas.microsoft.com/office/drawing/2014/main" id="{C02AA62C-446B-FA96-FEC1-4225C00AA679}"/>
              </a:ext>
            </a:extLst>
          </p:cNvPr>
          <p:cNvPicPr>
            <a:picLocks noChangeAspect="1"/>
          </p:cNvPicPr>
          <p:nvPr/>
        </p:nvPicPr>
        <p:blipFill>
          <a:blip r:embed="rId3"/>
          <a:stretch>
            <a:fillRect/>
          </a:stretch>
        </p:blipFill>
        <p:spPr>
          <a:xfrm>
            <a:off x="116935" y="2481964"/>
            <a:ext cx="4031311" cy="2067433"/>
          </a:xfrm>
          <a:prstGeom prst="rect">
            <a:avLst/>
          </a:prstGeom>
          <a:ln w="12700">
            <a:solidFill>
              <a:srgbClr val="0070C0"/>
            </a:solidFill>
          </a:ln>
        </p:spPr>
      </p:pic>
      <p:pic>
        <p:nvPicPr>
          <p:cNvPr id="24" name="Picture 23">
            <a:extLst>
              <a:ext uri="{FF2B5EF4-FFF2-40B4-BE49-F238E27FC236}">
                <a16:creationId xmlns:a16="http://schemas.microsoft.com/office/drawing/2014/main" id="{7E46D500-BD81-1389-678C-B5055DFAA601}"/>
              </a:ext>
            </a:extLst>
          </p:cNvPr>
          <p:cNvPicPr>
            <a:picLocks noChangeAspect="1"/>
          </p:cNvPicPr>
          <p:nvPr/>
        </p:nvPicPr>
        <p:blipFill>
          <a:blip r:embed="rId4"/>
          <a:stretch>
            <a:fillRect/>
          </a:stretch>
        </p:blipFill>
        <p:spPr>
          <a:xfrm>
            <a:off x="132387" y="4567683"/>
            <a:ext cx="5873150" cy="1779521"/>
          </a:xfrm>
          <a:prstGeom prst="rect">
            <a:avLst/>
          </a:prstGeom>
        </p:spPr>
      </p:pic>
    </p:spTree>
    <p:extLst>
      <p:ext uri="{BB962C8B-B14F-4D97-AF65-F5344CB8AC3E}">
        <p14:creationId xmlns:p14="http://schemas.microsoft.com/office/powerpoint/2010/main" val="447694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79B6-F38C-F115-CCBD-B82066933F0F}"/>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91384C76-1B62-CEF7-2CF2-94BF7651887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EE453E4-63A2-6B4B-2078-A2BF55C5BB3C}"/>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a:t>
            </a:r>
          </a:p>
        </p:txBody>
      </p:sp>
      <p:sp>
        <p:nvSpPr>
          <p:cNvPr id="12" name="Footer Placeholder 11">
            <a:extLst>
              <a:ext uri="{FF2B5EF4-FFF2-40B4-BE49-F238E27FC236}">
                <a16:creationId xmlns:a16="http://schemas.microsoft.com/office/drawing/2014/main" id="{8AC2E6C3-92CF-2D8C-0898-E3F8BBD4E670}"/>
              </a:ext>
            </a:extLst>
          </p:cNvPr>
          <p:cNvSpPr>
            <a:spLocks noGrp="1"/>
          </p:cNvSpPr>
          <p:nvPr>
            <p:ph type="ftr" sz="quarter" idx="3"/>
          </p:nvPr>
        </p:nvSpPr>
        <p:spPr/>
        <p:txBody>
          <a:bodyPr/>
          <a:lstStyle/>
          <a:p>
            <a:r>
              <a:rPr lang="en-GB"/>
              <a:t>Board Report - Performance KPI's</a:t>
            </a:r>
          </a:p>
        </p:txBody>
      </p:sp>
      <p:sp>
        <p:nvSpPr>
          <p:cNvPr id="13" name="Slide Number Placeholder 12">
            <a:extLst>
              <a:ext uri="{FF2B5EF4-FFF2-40B4-BE49-F238E27FC236}">
                <a16:creationId xmlns:a16="http://schemas.microsoft.com/office/drawing/2014/main" id="{C5620275-F668-79B7-98E5-F657F9871222}"/>
              </a:ext>
            </a:extLst>
          </p:cNvPr>
          <p:cNvSpPr>
            <a:spLocks noGrp="1"/>
          </p:cNvSpPr>
          <p:nvPr>
            <p:ph type="sldNum" sz="quarter" idx="4"/>
          </p:nvPr>
        </p:nvSpPr>
        <p:spPr/>
        <p:txBody>
          <a:bodyPr/>
          <a:lstStyle/>
          <a:p>
            <a:fld id="{8EDE22F6-2E3D-4BA3-A9AA-7D6CB2A2906C}" type="slidenum">
              <a:rPr lang="en-GB" smtClean="0"/>
              <a:pPr/>
              <a:t>2</a:t>
            </a:fld>
            <a:endParaRPr lang="en-GB"/>
          </a:p>
        </p:txBody>
      </p:sp>
      <p:sp>
        <p:nvSpPr>
          <p:cNvPr id="2" name="TextBox 1">
            <a:extLst>
              <a:ext uri="{FF2B5EF4-FFF2-40B4-BE49-F238E27FC236}">
                <a16:creationId xmlns:a16="http://schemas.microsoft.com/office/drawing/2014/main" id="{9CA2044D-A150-C481-ABDF-CF6FA94B24EE}"/>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5" name="TextBox 4">
            <a:extLst>
              <a:ext uri="{FF2B5EF4-FFF2-40B4-BE49-F238E27FC236}">
                <a16:creationId xmlns:a16="http://schemas.microsoft.com/office/drawing/2014/main" id="{39EFFF39-8136-081E-8CDD-9858FD8B8668}"/>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December 2025</a:t>
            </a:r>
          </a:p>
        </p:txBody>
      </p:sp>
      <p:pic>
        <p:nvPicPr>
          <p:cNvPr id="7" name="Picture 6">
            <a:extLst>
              <a:ext uri="{FF2B5EF4-FFF2-40B4-BE49-F238E27FC236}">
                <a16:creationId xmlns:a16="http://schemas.microsoft.com/office/drawing/2014/main" id="{BA7242AC-52D9-93D5-BF69-6C4A74040FD6}"/>
              </a:ext>
            </a:extLst>
          </p:cNvPr>
          <p:cNvPicPr>
            <a:picLocks noChangeAspect="1"/>
          </p:cNvPicPr>
          <p:nvPr/>
        </p:nvPicPr>
        <p:blipFill>
          <a:blip r:embed="rId4"/>
          <a:stretch>
            <a:fillRect/>
          </a:stretch>
        </p:blipFill>
        <p:spPr>
          <a:xfrm>
            <a:off x="90047" y="1434369"/>
            <a:ext cx="12007465" cy="4921979"/>
          </a:xfrm>
          <a:prstGeom prst="rect">
            <a:avLst/>
          </a:prstGeom>
        </p:spPr>
      </p:pic>
    </p:spTree>
    <p:extLst>
      <p:ext uri="{BB962C8B-B14F-4D97-AF65-F5344CB8AC3E}">
        <p14:creationId xmlns:p14="http://schemas.microsoft.com/office/powerpoint/2010/main" val="439237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3B09-9870-6730-407E-C56A34474C15}"/>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A64BBC60-3D43-7402-4131-5CD9690D569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7" name="TextBox 6">
            <a:extLst>
              <a:ext uri="{FF2B5EF4-FFF2-40B4-BE49-F238E27FC236}">
                <a16:creationId xmlns:a16="http://schemas.microsoft.com/office/drawing/2014/main" id="{184DD66F-8183-61A5-A275-34817D163033}"/>
              </a:ext>
            </a:extLst>
          </p:cNvPr>
          <p:cNvSpPr txBox="1"/>
          <p:nvPr/>
        </p:nvSpPr>
        <p:spPr>
          <a:xfrm>
            <a:off x="1511046" y="223964"/>
            <a:ext cx="8254746" cy="646331"/>
          </a:xfrm>
          <a:prstGeom prst="rect">
            <a:avLst/>
          </a:prstGeom>
          <a:noFill/>
        </p:spPr>
        <p:txBody>
          <a:bodyPr wrap="square">
            <a:spAutoFit/>
          </a:bodyPr>
          <a:lstStyle/>
          <a:p>
            <a:r>
              <a:rPr lang="en-GB" sz="3600" b="1">
                <a:solidFill>
                  <a:srgbClr val="0070C0"/>
                </a:solidFill>
              </a:rPr>
              <a:t>Safer Staffing</a:t>
            </a:r>
          </a:p>
        </p:txBody>
      </p:sp>
      <p:sp>
        <p:nvSpPr>
          <p:cNvPr id="8" name="TextBox 7">
            <a:extLst>
              <a:ext uri="{FF2B5EF4-FFF2-40B4-BE49-F238E27FC236}">
                <a16:creationId xmlns:a16="http://schemas.microsoft.com/office/drawing/2014/main" id="{01172B53-853D-8114-1E11-46F84732733A}"/>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9" name="TextBox 8">
            <a:extLst>
              <a:ext uri="{FF2B5EF4-FFF2-40B4-BE49-F238E27FC236}">
                <a16:creationId xmlns:a16="http://schemas.microsoft.com/office/drawing/2014/main" id="{099AFB70-EDCE-06B2-AFD0-6B40B8310271}"/>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sp>
        <p:nvSpPr>
          <p:cNvPr id="10" name="TextBox 9">
            <a:extLst>
              <a:ext uri="{FF2B5EF4-FFF2-40B4-BE49-F238E27FC236}">
                <a16:creationId xmlns:a16="http://schemas.microsoft.com/office/drawing/2014/main" id="{F213B97E-CCC0-4778-DB32-1DF6FE8629C8}"/>
              </a:ext>
            </a:extLst>
          </p:cNvPr>
          <p:cNvSpPr txBox="1"/>
          <p:nvPr/>
        </p:nvSpPr>
        <p:spPr>
          <a:xfrm>
            <a:off x="180943" y="1323177"/>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1" name="TextBox 10">
            <a:extLst>
              <a:ext uri="{FF2B5EF4-FFF2-40B4-BE49-F238E27FC236}">
                <a16:creationId xmlns:a16="http://schemas.microsoft.com/office/drawing/2014/main" id="{EF019FA1-4E20-6D7D-F820-6E9B0F516C02}"/>
              </a:ext>
            </a:extLst>
          </p:cNvPr>
          <p:cNvSpPr txBox="1"/>
          <p:nvPr/>
        </p:nvSpPr>
        <p:spPr>
          <a:xfrm>
            <a:off x="2064192" y="1711438"/>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2" name="TextBox 11">
            <a:extLst>
              <a:ext uri="{FF2B5EF4-FFF2-40B4-BE49-F238E27FC236}">
                <a16:creationId xmlns:a16="http://schemas.microsoft.com/office/drawing/2014/main" id="{8D050EE4-5CA5-071F-1C1A-6A2F5F171392}"/>
              </a:ext>
            </a:extLst>
          </p:cNvPr>
          <p:cNvSpPr txBox="1"/>
          <p:nvPr/>
        </p:nvSpPr>
        <p:spPr>
          <a:xfrm>
            <a:off x="180943" y="1711439"/>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3" name="TextBox 12">
            <a:extLst>
              <a:ext uri="{FF2B5EF4-FFF2-40B4-BE49-F238E27FC236}">
                <a16:creationId xmlns:a16="http://schemas.microsoft.com/office/drawing/2014/main" id="{2EAEDA3E-0654-39EB-B674-E157272C21B3}"/>
              </a:ext>
            </a:extLst>
          </p:cNvPr>
          <p:cNvSpPr txBox="1"/>
          <p:nvPr/>
        </p:nvSpPr>
        <p:spPr>
          <a:xfrm>
            <a:off x="2064192" y="2131449"/>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4" name="TextBox 13">
            <a:extLst>
              <a:ext uri="{FF2B5EF4-FFF2-40B4-BE49-F238E27FC236}">
                <a16:creationId xmlns:a16="http://schemas.microsoft.com/office/drawing/2014/main" id="{3A41D8B6-EC11-5998-B66C-1651DE108694}"/>
              </a:ext>
            </a:extLst>
          </p:cNvPr>
          <p:cNvSpPr txBox="1"/>
          <p:nvPr/>
        </p:nvSpPr>
        <p:spPr>
          <a:xfrm>
            <a:off x="180943" y="2131451"/>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5" name="TextBox 14">
            <a:extLst>
              <a:ext uri="{FF2B5EF4-FFF2-40B4-BE49-F238E27FC236}">
                <a16:creationId xmlns:a16="http://schemas.microsoft.com/office/drawing/2014/main" id="{00044866-24C9-CA3F-E7EB-496A35E8739C}"/>
              </a:ext>
            </a:extLst>
          </p:cNvPr>
          <p:cNvSpPr txBox="1"/>
          <p:nvPr/>
        </p:nvSpPr>
        <p:spPr>
          <a:xfrm>
            <a:off x="2064193" y="1323177"/>
            <a:ext cx="3913911"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December 2025</a:t>
            </a:r>
          </a:p>
        </p:txBody>
      </p:sp>
      <p:sp>
        <p:nvSpPr>
          <p:cNvPr id="16" name="Rectangle 15">
            <a:extLst>
              <a:ext uri="{FF2B5EF4-FFF2-40B4-BE49-F238E27FC236}">
                <a16:creationId xmlns:a16="http://schemas.microsoft.com/office/drawing/2014/main" id="{60E2265A-0EAD-D488-0C0E-B02582157CEC}"/>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E09051-62DC-A0CA-60B1-401573D7A9B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Table 17">
            <a:extLst>
              <a:ext uri="{FF2B5EF4-FFF2-40B4-BE49-F238E27FC236}">
                <a16:creationId xmlns:a16="http://schemas.microsoft.com/office/drawing/2014/main" id="{99F9EE4C-0534-896D-DB82-9764B7FFC969}"/>
              </a:ext>
            </a:extLst>
          </p:cNvPr>
          <p:cNvGraphicFramePr>
            <a:graphicFrameLocks noGrp="1"/>
          </p:cNvGraphicFramePr>
          <p:nvPr/>
        </p:nvGraphicFramePr>
        <p:xfrm>
          <a:off x="6069105" y="1246094"/>
          <a:ext cx="6056956" cy="5208961"/>
        </p:xfrm>
        <a:graphic>
          <a:graphicData uri="http://schemas.openxmlformats.org/drawingml/2006/table">
            <a:tbl>
              <a:tblPr firstRow="1" bandRow="1">
                <a:tableStyleId>{5C22544A-7EE6-4342-B048-85BDC9FD1C3A}</a:tableStyleId>
              </a:tblPr>
              <a:tblGrid>
                <a:gridCol w="6056956">
                  <a:extLst>
                    <a:ext uri="{9D8B030D-6E8A-4147-A177-3AD203B41FA5}">
                      <a16:colId xmlns:a16="http://schemas.microsoft.com/office/drawing/2014/main" val="4127188983"/>
                    </a:ext>
                  </a:extLst>
                </a:gridCol>
              </a:tblGrid>
              <a:tr h="259369">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2199834">
                <a:tc>
                  <a:txBody>
                    <a:bodyPr/>
                    <a:lstStyle/>
                    <a:p>
                      <a:pPr marL="0" marR="0" lvl="0" indent="0" algn="l">
                        <a:lnSpc>
                          <a:spcPct val="100000"/>
                        </a:lnSpc>
                        <a:spcBef>
                          <a:spcPts val="0"/>
                        </a:spcBef>
                        <a:spcAft>
                          <a:spcPts val="0"/>
                        </a:spcAft>
                        <a:buClr>
                          <a:srgbClr val="000000"/>
                        </a:buClr>
                        <a:buFont typeface="Arial"/>
                        <a:buChar char="•"/>
                      </a:pPr>
                      <a:r>
                        <a:rPr lang="en-GB" sz="1000" b="1" i="0" u="none" strike="noStrike" noProof="0">
                          <a:latin typeface="Aptos"/>
                        </a:rPr>
                        <a:t>Safe Staffing and CHPPD Overview</a:t>
                      </a:r>
                      <a:br>
                        <a:rPr lang="en-GB" sz="1000" b="1" i="0" u="none" strike="noStrike" noProof="0">
                          <a:latin typeface="Aptos"/>
                        </a:rPr>
                      </a:br>
                      <a:r>
                        <a:rPr lang="en-GB" sz="1000" b="1" i="0" u="none" strike="noStrike" noProof="0">
                          <a:latin typeface="Aptos"/>
                        </a:rPr>
                        <a:t> </a:t>
                      </a:r>
                      <a:r>
                        <a:rPr lang="en-GB" sz="1000" b="0" i="0" u="none" strike="noStrike" noProof="0">
                          <a:latin typeface="Aptos"/>
                        </a:rPr>
                        <a:t>Safe staffing percentages and CHPPD is slightly higher in December compared to November (RN 5.06 &amp; CSW 3.3)</a:t>
                      </a:r>
                      <a:endParaRPr lang="en-GB" sz="1000" b="0">
                        <a:latin typeface="Aptos"/>
                      </a:endParaRPr>
                    </a:p>
                    <a:p>
                      <a:pPr marL="0" lvl="0" indent="0" algn="l">
                        <a:lnSpc>
                          <a:spcPct val="100000"/>
                        </a:lnSpc>
                        <a:spcBef>
                          <a:spcPts val="0"/>
                        </a:spcBef>
                        <a:spcAft>
                          <a:spcPts val="0"/>
                        </a:spcAft>
                        <a:buNone/>
                      </a:pPr>
                      <a:r>
                        <a:rPr lang="en-GB" sz="1000" b="1" i="0" u="none" strike="noStrike" noProof="0">
                          <a:latin typeface="Aptos"/>
                        </a:rPr>
                        <a:t>Chart A</a:t>
                      </a:r>
                      <a:br>
                        <a:rPr lang="en-GB" sz="1000" b="1" i="0" u="none" strike="noStrike" noProof="0">
                          <a:latin typeface="Aptos"/>
                        </a:rPr>
                      </a:br>
                      <a:r>
                        <a:rPr lang="en-GB" sz="1000" b="0" i="0" u="none" strike="noStrike" noProof="0">
                          <a:latin typeface="Aptos"/>
                        </a:rPr>
                        <a:t>Bank usage has decreased slightly for both Registered Nurses (RNs) and Care Support Workers (CSWs) in December this may be due to limited annual leave for the Christmas period</a:t>
                      </a:r>
                      <a:endParaRPr lang="en-GB" sz="1000" b="0">
                        <a:latin typeface="Aptos"/>
                      </a:endParaRPr>
                    </a:p>
                    <a:p>
                      <a:pPr marL="0" lvl="0" indent="0" algn="l">
                        <a:lnSpc>
                          <a:spcPct val="100000"/>
                        </a:lnSpc>
                        <a:spcBef>
                          <a:spcPts val="0"/>
                        </a:spcBef>
                        <a:spcAft>
                          <a:spcPts val="0"/>
                        </a:spcAft>
                        <a:buNone/>
                      </a:pPr>
                      <a:endParaRPr lang="en-GB" sz="1000" b="1" i="0" u="none" strike="noStrike" noProof="0">
                        <a:latin typeface="Aptos"/>
                      </a:endParaRPr>
                    </a:p>
                    <a:p>
                      <a:pPr marL="0" lvl="0" indent="0" algn="l">
                        <a:lnSpc>
                          <a:spcPct val="100000"/>
                        </a:lnSpc>
                        <a:spcBef>
                          <a:spcPts val="0"/>
                        </a:spcBef>
                        <a:spcAft>
                          <a:spcPts val="0"/>
                        </a:spcAft>
                        <a:buNone/>
                      </a:pPr>
                      <a:r>
                        <a:rPr lang="en-GB" sz="1000" b="1" i="0" u="none" strike="noStrike" noProof="0">
                          <a:latin typeface="Aptos"/>
                        </a:rPr>
                        <a:t>Table B</a:t>
                      </a:r>
                      <a:br>
                        <a:rPr lang="en-GB" sz="1000" b="1" i="0" u="none" strike="noStrike" noProof="0">
                          <a:latin typeface="Aptos"/>
                        </a:rPr>
                      </a:br>
                      <a:r>
                        <a:rPr lang="en-GB" sz="1000" b="0" i="0" u="none" strike="noStrike" noProof="0">
                          <a:latin typeface="Aptos"/>
                        </a:rPr>
                        <a:t>December is consistent with November that continues to highlight areas of high bank usage, primarily to cover maternity leave and vacancies, as well as wards awaiting commencement of new starters.</a:t>
                      </a:r>
                      <a:endParaRPr lang="en-GB" sz="1000" b="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30548">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393855">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Unfunded additional capacity in AMU 1&amp;2 with 10 additional bed and discharge lounge having the additional areas of surge and super surge that has a capacity of 21 beds.</a:t>
                      </a:r>
                      <a:endParaRPr lang="en-US" sz="10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305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393855">
                <a:tc>
                  <a:txBody>
                    <a:bodyPr/>
                    <a:lstStyle/>
                    <a:p>
                      <a:pPr marL="0" marR="0" lvl="0" indent="0" algn="l" rtl="0" eaLnBrk="1" fontAlgn="auto" latinLnBrk="0" hangingPunct="1">
                        <a:lnSpc>
                          <a:spcPct val="100000"/>
                        </a:lnSpc>
                        <a:spcBef>
                          <a:spcPts val="0"/>
                        </a:spcBef>
                        <a:spcAft>
                          <a:spcPts val="0"/>
                        </a:spcAft>
                        <a:buClrTx/>
                        <a:buSzTx/>
                        <a:buFontTx/>
                        <a:buNone/>
                      </a:pPr>
                      <a:r>
                        <a:rPr lang="en-GB" sz="1000" b="0" i="0" u="none" strike="noStrike" kern="1200" noProof="0">
                          <a:solidFill>
                            <a:schemeClr val="tx1"/>
                          </a:solidFill>
                          <a:effectLst/>
                          <a:latin typeface="Aptos"/>
                        </a:rPr>
                        <a:t>TES areas of ED corridor and surge are being utilised regularly due to high capacity and approved by execs.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305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30548">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305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806923">
                <a:tc>
                  <a:txBody>
                    <a:bodyPr/>
                    <a:lstStyle/>
                    <a:p>
                      <a:pPr marL="0" marR="0" lvl="0" indent="0" algn="l">
                        <a:lnSpc>
                          <a:spcPct val="100000"/>
                        </a:lnSpc>
                        <a:spcBef>
                          <a:spcPts val="0"/>
                        </a:spcBef>
                        <a:spcAft>
                          <a:spcPts val="0"/>
                        </a:spcAft>
                        <a:buNone/>
                      </a:pPr>
                      <a:endParaRPr lang="en-GB" sz="900" b="1"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004965"/>
                  </a:ext>
                </a:extLst>
              </a:tr>
            </a:tbl>
          </a:graphicData>
        </a:graphic>
      </p:graphicFrame>
      <p:sp>
        <p:nvSpPr>
          <p:cNvPr id="19" name="Footer Placeholder 18">
            <a:extLst>
              <a:ext uri="{FF2B5EF4-FFF2-40B4-BE49-F238E27FC236}">
                <a16:creationId xmlns:a16="http://schemas.microsoft.com/office/drawing/2014/main" id="{92F4D8B1-185B-2E48-3A7D-A3564007317F}"/>
              </a:ext>
            </a:extLst>
          </p:cNvPr>
          <p:cNvSpPr>
            <a:spLocks noGrp="1"/>
          </p:cNvSpPr>
          <p:nvPr>
            <p:ph type="ftr" sz="quarter" idx="3"/>
          </p:nvPr>
        </p:nvSpPr>
        <p:spPr/>
        <p:txBody>
          <a:bodyPr/>
          <a:lstStyle/>
          <a:p>
            <a:r>
              <a:rPr lang="en-GB"/>
              <a:t>Board Report - Performance KPI's</a:t>
            </a:r>
          </a:p>
        </p:txBody>
      </p:sp>
      <p:sp>
        <p:nvSpPr>
          <p:cNvPr id="20" name="Slide Number Placeholder 19">
            <a:extLst>
              <a:ext uri="{FF2B5EF4-FFF2-40B4-BE49-F238E27FC236}">
                <a16:creationId xmlns:a16="http://schemas.microsoft.com/office/drawing/2014/main" id="{72B9781F-9E8E-336A-6B40-C74D51391424}"/>
              </a:ext>
            </a:extLst>
          </p:cNvPr>
          <p:cNvSpPr>
            <a:spLocks noGrp="1"/>
          </p:cNvSpPr>
          <p:nvPr>
            <p:ph type="sldNum" sz="quarter" idx="4"/>
          </p:nvPr>
        </p:nvSpPr>
        <p:spPr/>
        <p:txBody>
          <a:bodyPr/>
          <a:lstStyle/>
          <a:p>
            <a:fld id="{8EDE22F6-2E3D-4BA3-A9AA-7D6CB2A2906C}" type="slidenum">
              <a:rPr lang="en-GB" smtClean="0"/>
              <a:pPr/>
              <a:t>3</a:t>
            </a:fld>
            <a:endParaRPr lang="en-GB"/>
          </a:p>
        </p:txBody>
      </p:sp>
      <p:sp>
        <p:nvSpPr>
          <p:cNvPr id="2" name="TextBox 1">
            <a:extLst>
              <a:ext uri="{FF2B5EF4-FFF2-40B4-BE49-F238E27FC236}">
                <a16:creationId xmlns:a16="http://schemas.microsoft.com/office/drawing/2014/main" id="{8DD64B4E-AC15-E6F4-041F-BC5BD764BC01}"/>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4" name="TextBox 3">
            <a:extLst>
              <a:ext uri="{FF2B5EF4-FFF2-40B4-BE49-F238E27FC236}">
                <a16:creationId xmlns:a16="http://schemas.microsoft.com/office/drawing/2014/main" id="{47B34C1A-C43B-C61D-E269-A2B86941979C}"/>
              </a:ext>
            </a:extLst>
          </p:cNvPr>
          <p:cNvSpPr txBox="1"/>
          <p:nvPr/>
        </p:nvSpPr>
        <p:spPr>
          <a:xfrm>
            <a:off x="4406774" y="3662118"/>
            <a:ext cx="1434166" cy="738664"/>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December 2025</a:t>
            </a:r>
          </a:p>
        </p:txBody>
      </p:sp>
      <p:pic>
        <p:nvPicPr>
          <p:cNvPr id="21" name="Picture 20">
            <a:extLst>
              <a:ext uri="{FF2B5EF4-FFF2-40B4-BE49-F238E27FC236}">
                <a16:creationId xmlns:a16="http://schemas.microsoft.com/office/drawing/2014/main" id="{D5D0BA56-DD52-F58A-C486-5AC6E2445C22}"/>
              </a:ext>
            </a:extLst>
          </p:cNvPr>
          <p:cNvPicPr>
            <a:picLocks noChangeAspect="1"/>
          </p:cNvPicPr>
          <p:nvPr/>
        </p:nvPicPr>
        <p:blipFill>
          <a:blip r:embed="rId4"/>
          <a:stretch>
            <a:fillRect/>
          </a:stretch>
        </p:blipFill>
        <p:spPr>
          <a:xfrm>
            <a:off x="139348" y="2500618"/>
            <a:ext cx="3994141" cy="1946105"/>
          </a:xfrm>
          <a:prstGeom prst="rect">
            <a:avLst/>
          </a:prstGeom>
          <a:ln w="12700">
            <a:solidFill>
              <a:srgbClr val="0070C0"/>
            </a:solidFill>
          </a:ln>
        </p:spPr>
      </p:pic>
      <p:pic>
        <p:nvPicPr>
          <p:cNvPr id="24" name="Picture 23">
            <a:extLst>
              <a:ext uri="{FF2B5EF4-FFF2-40B4-BE49-F238E27FC236}">
                <a16:creationId xmlns:a16="http://schemas.microsoft.com/office/drawing/2014/main" id="{DBD6BFD7-6B92-D6FF-70C6-65A89DA11C78}"/>
              </a:ext>
            </a:extLst>
          </p:cNvPr>
          <p:cNvPicPr>
            <a:picLocks noChangeAspect="1"/>
          </p:cNvPicPr>
          <p:nvPr/>
        </p:nvPicPr>
        <p:blipFill>
          <a:blip r:embed="rId5"/>
          <a:stretch>
            <a:fillRect/>
          </a:stretch>
        </p:blipFill>
        <p:spPr>
          <a:xfrm>
            <a:off x="155313" y="4492559"/>
            <a:ext cx="5864475" cy="1808560"/>
          </a:xfrm>
          <a:prstGeom prst="rect">
            <a:avLst/>
          </a:prstGeom>
        </p:spPr>
      </p:pic>
    </p:spTree>
    <p:extLst>
      <p:ext uri="{BB962C8B-B14F-4D97-AF65-F5344CB8AC3E}">
        <p14:creationId xmlns:p14="http://schemas.microsoft.com/office/powerpoint/2010/main" val="1474092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79B6-F38C-F115-CCBD-B82066933F0F}"/>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91384C76-1B62-CEF7-2CF2-94BF7651887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EE453E4-63A2-6B4B-2078-A2BF55C5BB3C}"/>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a:t>
            </a:r>
          </a:p>
        </p:txBody>
      </p:sp>
      <p:sp>
        <p:nvSpPr>
          <p:cNvPr id="12" name="Footer Placeholder 11">
            <a:extLst>
              <a:ext uri="{FF2B5EF4-FFF2-40B4-BE49-F238E27FC236}">
                <a16:creationId xmlns:a16="http://schemas.microsoft.com/office/drawing/2014/main" id="{8AC2E6C3-92CF-2D8C-0898-E3F8BBD4E670}"/>
              </a:ext>
            </a:extLst>
          </p:cNvPr>
          <p:cNvSpPr>
            <a:spLocks noGrp="1"/>
          </p:cNvSpPr>
          <p:nvPr>
            <p:ph type="ftr" sz="quarter" idx="3"/>
          </p:nvPr>
        </p:nvSpPr>
        <p:spPr/>
        <p:txBody>
          <a:bodyPr/>
          <a:lstStyle/>
          <a:p>
            <a:r>
              <a:rPr lang="en-GB"/>
              <a:t>Board Report - Performance KPI's</a:t>
            </a:r>
          </a:p>
        </p:txBody>
      </p:sp>
      <p:sp>
        <p:nvSpPr>
          <p:cNvPr id="13" name="Slide Number Placeholder 12">
            <a:extLst>
              <a:ext uri="{FF2B5EF4-FFF2-40B4-BE49-F238E27FC236}">
                <a16:creationId xmlns:a16="http://schemas.microsoft.com/office/drawing/2014/main" id="{C5620275-F668-79B7-98E5-F657F9871222}"/>
              </a:ext>
            </a:extLst>
          </p:cNvPr>
          <p:cNvSpPr>
            <a:spLocks noGrp="1"/>
          </p:cNvSpPr>
          <p:nvPr>
            <p:ph type="sldNum" sz="quarter" idx="4"/>
          </p:nvPr>
        </p:nvSpPr>
        <p:spPr/>
        <p:txBody>
          <a:bodyPr/>
          <a:lstStyle/>
          <a:p>
            <a:fld id="{8EDE22F6-2E3D-4BA3-A9AA-7D6CB2A2906C}" type="slidenum">
              <a:rPr lang="en-GB" smtClean="0"/>
              <a:pPr/>
              <a:t>4</a:t>
            </a:fld>
            <a:endParaRPr lang="en-GB"/>
          </a:p>
        </p:txBody>
      </p:sp>
      <p:sp>
        <p:nvSpPr>
          <p:cNvPr id="2" name="TextBox 1">
            <a:extLst>
              <a:ext uri="{FF2B5EF4-FFF2-40B4-BE49-F238E27FC236}">
                <a16:creationId xmlns:a16="http://schemas.microsoft.com/office/drawing/2014/main" id="{9CA2044D-A150-C481-ABDF-CF6FA94B24EE}"/>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5" name="TextBox 4">
            <a:extLst>
              <a:ext uri="{FF2B5EF4-FFF2-40B4-BE49-F238E27FC236}">
                <a16:creationId xmlns:a16="http://schemas.microsoft.com/office/drawing/2014/main" id="{39EFFF39-8136-081E-8CDD-9858FD8B8668}"/>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January 2026</a:t>
            </a:r>
          </a:p>
        </p:txBody>
      </p:sp>
      <p:pic>
        <p:nvPicPr>
          <p:cNvPr id="8" name="Picture 7">
            <a:extLst>
              <a:ext uri="{FF2B5EF4-FFF2-40B4-BE49-F238E27FC236}">
                <a16:creationId xmlns:a16="http://schemas.microsoft.com/office/drawing/2014/main" id="{BC9FC7CB-FED8-4328-7B24-181A6187B2E5}"/>
              </a:ext>
            </a:extLst>
          </p:cNvPr>
          <p:cNvPicPr>
            <a:picLocks noChangeAspect="1"/>
          </p:cNvPicPr>
          <p:nvPr/>
        </p:nvPicPr>
        <p:blipFill>
          <a:blip r:embed="rId4"/>
          <a:stretch>
            <a:fillRect/>
          </a:stretch>
        </p:blipFill>
        <p:spPr>
          <a:xfrm>
            <a:off x="96328" y="1536192"/>
            <a:ext cx="11882311" cy="4821245"/>
          </a:xfrm>
          <a:prstGeom prst="rect">
            <a:avLst/>
          </a:prstGeom>
        </p:spPr>
      </p:pic>
    </p:spTree>
    <p:extLst>
      <p:ext uri="{BB962C8B-B14F-4D97-AF65-F5344CB8AC3E}">
        <p14:creationId xmlns:p14="http://schemas.microsoft.com/office/powerpoint/2010/main" val="113235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3B09-9870-6730-407E-C56A34474C15}"/>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A64BBC60-3D43-7402-4131-5CD9690D569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7" name="TextBox 6">
            <a:extLst>
              <a:ext uri="{FF2B5EF4-FFF2-40B4-BE49-F238E27FC236}">
                <a16:creationId xmlns:a16="http://schemas.microsoft.com/office/drawing/2014/main" id="{184DD66F-8183-61A5-A275-34817D163033}"/>
              </a:ext>
            </a:extLst>
          </p:cNvPr>
          <p:cNvSpPr txBox="1"/>
          <p:nvPr/>
        </p:nvSpPr>
        <p:spPr>
          <a:xfrm>
            <a:off x="1511046" y="223964"/>
            <a:ext cx="8254746" cy="646331"/>
          </a:xfrm>
          <a:prstGeom prst="rect">
            <a:avLst/>
          </a:prstGeom>
          <a:noFill/>
        </p:spPr>
        <p:txBody>
          <a:bodyPr wrap="square">
            <a:spAutoFit/>
          </a:bodyPr>
          <a:lstStyle/>
          <a:p>
            <a:r>
              <a:rPr lang="en-GB" sz="3600" b="1">
                <a:solidFill>
                  <a:srgbClr val="0070C0"/>
                </a:solidFill>
              </a:rPr>
              <a:t>Safer Staffing</a:t>
            </a:r>
          </a:p>
        </p:txBody>
      </p:sp>
      <p:sp>
        <p:nvSpPr>
          <p:cNvPr id="8" name="TextBox 7">
            <a:extLst>
              <a:ext uri="{FF2B5EF4-FFF2-40B4-BE49-F238E27FC236}">
                <a16:creationId xmlns:a16="http://schemas.microsoft.com/office/drawing/2014/main" id="{01172B53-853D-8114-1E11-46F84732733A}"/>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9" name="TextBox 8">
            <a:extLst>
              <a:ext uri="{FF2B5EF4-FFF2-40B4-BE49-F238E27FC236}">
                <a16:creationId xmlns:a16="http://schemas.microsoft.com/office/drawing/2014/main" id="{099AFB70-EDCE-06B2-AFD0-6B40B8310271}"/>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sp>
        <p:nvSpPr>
          <p:cNvPr id="10" name="TextBox 9">
            <a:extLst>
              <a:ext uri="{FF2B5EF4-FFF2-40B4-BE49-F238E27FC236}">
                <a16:creationId xmlns:a16="http://schemas.microsoft.com/office/drawing/2014/main" id="{F213B97E-CCC0-4778-DB32-1DF6FE8629C8}"/>
              </a:ext>
            </a:extLst>
          </p:cNvPr>
          <p:cNvSpPr txBox="1"/>
          <p:nvPr/>
        </p:nvSpPr>
        <p:spPr>
          <a:xfrm>
            <a:off x="180943" y="1323177"/>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1" name="TextBox 10">
            <a:extLst>
              <a:ext uri="{FF2B5EF4-FFF2-40B4-BE49-F238E27FC236}">
                <a16:creationId xmlns:a16="http://schemas.microsoft.com/office/drawing/2014/main" id="{EF019FA1-4E20-6D7D-F820-6E9B0F516C02}"/>
              </a:ext>
            </a:extLst>
          </p:cNvPr>
          <p:cNvSpPr txBox="1"/>
          <p:nvPr/>
        </p:nvSpPr>
        <p:spPr>
          <a:xfrm>
            <a:off x="2064192" y="1711438"/>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2" name="TextBox 11">
            <a:extLst>
              <a:ext uri="{FF2B5EF4-FFF2-40B4-BE49-F238E27FC236}">
                <a16:creationId xmlns:a16="http://schemas.microsoft.com/office/drawing/2014/main" id="{8D050EE4-5CA5-071F-1C1A-6A2F5F171392}"/>
              </a:ext>
            </a:extLst>
          </p:cNvPr>
          <p:cNvSpPr txBox="1"/>
          <p:nvPr/>
        </p:nvSpPr>
        <p:spPr>
          <a:xfrm>
            <a:off x="180943" y="1711439"/>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3" name="TextBox 12">
            <a:extLst>
              <a:ext uri="{FF2B5EF4-FFF2-40B4-BE49-F238E27FC236}">
                <a16:creationId xmlns:a16="http://schemas.microsoft.com/office/drawing/2014/main" id="{2EAEDA3E-0654-39EB-B674-E157272C21B3}"/>
              </a:ext>
            </a:extLst>
          </p:cNvPr>
          <p:cNvSpPr txBox="1"/>
          <p:nvPr/>
        </p:nvSpPr>
        <p:spPr>
          <a:xfrm>
            <a:off x="2064192" y="2131449"/>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4" name="TextBox 13">
            <a:extLst>
              <a:ext uri="{FF2B5EF4-FFF2-40B4-BE49-F238E27FC236}">
                <a16:creationId xmlns:a16="http://schemas.microsoft.com/office/drawing/2014/main" id="{3A41D8B6-EC11-5998-B66C-1651DE108694}"/>
              </a:ext>
            </a:extLst>
          </p:cNvPr>
          <p:cNvSpPr txBox="1"/>
          <p:nvPr/>
        </p:nvSpPr>
        <p:spPr>
          <a:xfrm>
            <a:off x="180943" y="2131451"/>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5" name="TextBox 14">
            <a:extLst>
              <a:ext uri="{FF2B5EF4-FFF2-40B4-BE49-F238E27FC236}">
                <a16:creationId xmlns:a16="http://schemas.microsoft.com/office/drawing/2014/main" id="{00044866-24C9-CA3F-E7EB-496A35E8739C}"/>
              </a:ext>
            </a:extLst>
          </p:cNvPr>
          <p:cNvSpPr txBox="1"/>
          <p:nvPr/>
        </p:nvSpPr>
        <p:spPr>
          <a:xfrm>
            <a:off x="2064193" y="1323177"/>
            <a:ext cx="3913911"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January 2026</a:t>
            </a:r>
          </a:p>
        </p:txBody>
      </p:sp>
      <p:sp>
        <p:nvSpPr>
          <p:cNvPr id="16" name="Rectangle 15">
            <a:extLst>
              <a:ext uri="{FF2B5EF4-FFF2-40B4-BE49-F238E27FC236}">
                <a16:creationId xmlns:a16="http://schemas.microsoft.com/office/drawing/2014/main" id="{60E2265A-0EAD-D488-0C0E-B02582157CEC}"/>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E09051-62DC-A0CA-60B1-401573D7A9B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Table 17">
            <a:extLst>
              <a:ext uri="{FF2B5EF4-FFF2-40B4-BE49-F238E27FC236}">
                <a16:creationId xmlns:a16="http://schemas.microsoft.com/office/drawing/2014/main" id="{99F9EE4C-0534-896D-DB82-9764B7FFC969}"/>
              </a:ext>
            </a:extLst>
          </p:cNvPr>
          <p:cNvGraphicFramePr>
            <a:graphicFrameLocks noGrp="1"/>
          </p:cNvGraphicFramePr>
          <p:nvPr/>
        </p:nvGraphicFramePr>
        <p:xfrm>
          <a:off x="6069105" y="1246094"/>
          <a:ext cx="6056956" cy="5110254"/>
        </p:xfrm>
        <a:graphic>
          <a:graphicData uri="http://schemas.openxmlformats.org/drawingml/2006/table">
            <a:tbl>
              <a:tblPr firstRow="1" bandRow="1">
                <a:tableStyleId>{5C22544A-7EE6-4342-B048-85BDC9FD1C3A}</a:tableStyleId>
              </a:tblPr>
              <a:tblGrid>
                <a:gridCol w="6056956">
                  <a:extLst>
                    <a:ext uri="{9D8B030D-6E8A-4147-A177-3AD203B41FA5}">
                      <a16:colId xmlns:a16="http://schemas.microsoft.com/office/drawing/2014/main" val="4127188983"/>
                    </a:ext>
                  </a:extLst>
                </a:gridCol>
              </a:tblGrid>
              <a:tr h="260476">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2136199">
                <a:tc>
                  <a:txBody>
                    <a:bodyPr/>
                    <a:lstStyle/>
                    <a:p>
                      <a:pPr marL="0" marR="0" lvl="0" indent="0" algn="l">
                        <a:lnSpc>
                          <a:spcPct val="100000"/>
                        </a:lnSpc>
                        <a:spcBef>
                          <a:spcPts val="0"/>
                        </a:spcBef>
                        <a:spcAft>
                          <a:spcPts val="0"/>
                        </a:spcAft>
                        <a:buClr>
                          <a:srgbClr val="000000"/>
                        </a:buClr>
                        <a:buFont typeface="Arial"/>
                        <a:buChar char="•"/>
                      </a:pPr>
                      <a:r>
                        <a:rPr lang="en-GB" sz="1000" b="1" i="0" u="none" strike="noStrike" noProof="0">
                          <a:latin typeface="Aptos"/>
                        </a:rPr>
                        <a:t>Safe Staffing and CHPPD Overview</a:t>
                      </a:r>
                      <a:br>
                        <a:rPr lang="en-GB" sz="1000" b="1" i="0" u="none" strike="noStrike" noProof="0">
                          <a:latin typeface="Aptos"/>
                        </a:rPr>
                      </a:br>
                      <a:r>
                        <a:rPr lang="en-GB" sz="1000" b="1" i="0" u="none" strike="noStrike" noProof="0">
                          <a:latin typeface="Aptos"/>
                        </a:rPr>
                        <a:t> </a:t>
                      </a:r>
                      <a:r>
                        <a:rPr lang="en-GB" sz="1000" b="0" i="0" u="none" strike="noStrike" noProof="0">
                          <a:latin typeface="Aptos"/>
                        </a:rPr>
                        <a:t>Safe staffing percentages and CHPPD is slight decrease in January compared to December (RN 4.89 &amp; CSW 3.34)</a:t>
                      </a:r>
                      <a:endParaRPr lang="en-GB" sz="1000" b="0">
                        <a:latin typeface="Aptos"/>
                      </a:endParaRPr>
                    </a:p>
                    <a:p>
                      <a:pPr marL="0" marR="0" lvl="0" indent="0" algn="l">
                        <a:lnSpc>
                          <a:spcPct val="100000"/>
                        </a:lnSpc>
                        <a:spcBef>
                          <a:spcPts val="0"/>
                        </a:spcBef>
                        <a:spcAft>
                          <a:spcPts val="0"/>
                        </a:spcAft>
                        <a:buClr>
                          <a:srgbClr val="000000"/>
                        </a:buClr>
                        <a:buFont typeface="Arial,Sans-Serif"/>
                        <a:buChar char="•"/>
                      </a:pPr>
                      <a:r>
                        <a:rPr lang="en-GB" sz="1000" b="1" i="0" u="none" strike="noStrike" noProof="0">
                          <a:solidFill>
                            <a:srgbClr val="000000"/>
                          </a:solidFill>
                          <a:latin typeface="Aptos"/>
                        </a:rPr>
                        <a:t>CHPPD Benchmarking (Model Hospital Data) November 2025</a:t>
                      </a:r>
                      <a:r>
                        <a:rPr lang="en-GB" sz="1000" b="0" i="0" u="none" strike="noStrike" noProof="0">
                          <a:solidFill>
                            <a:srgbClr val="000000"/>
                          </a:solidFill>
                          <a:latin typeface="Aptos"/>
                        </a:rPr>
                        <a:t>: </a:t>
                      </a: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Nursing/Midwifery: Trust median – 5.0 vs peers – 4.7</a:t>
                      </a: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Care Support Worker: Trust – 3.4 vs peers – 3.6</a:t>
                      </a:r>
                      <a:endParaRPr lang="en-GB"/>
                    </a:p>
                    <a:p>
                      <a:pPr marL="0" lvl="0" indent="0" algn="l">
                        <a:lnSpc>
                          <a:spcPct val="100000"/>
                        </a:lnSpc>
                        <a:spcBef>
                          <a:spcPts val="0"/>
                        </a:spcBef>
                        <a:spcAft>
                          <a:spcPts val="0"/>
                        </a:spcAft>
                        <a:buNone/>
                      </a:pPr>
                      <a:r>
                        <a:rPr lang="en-GB" sz="1000" b="1" i="0" u="none" strike="noStrike" noProof="0">
                          <a:latin typeface="Aptos"/>
                        </a:rPr>
                        <a:t>Chart A</a:t>
                      </a:r>
                      <a:br>
                        <a:rPr lang="en-GB" sz="1000" b="1" i="0" u="none" strike="noStrike" noProof="0">
                          <a:latin typeface="Aptos"/>
                        </a:rPr>
                      </a:br>
                      <a:r>
                        <a:rPr lang="en-GB" sz="1000" b="0" i="0" u="none" strike="noStrike" noProof="0">
                          <a:latin typeface="Aptos"/>
                        </a:rPr>
                        <a:t>Bank usage has increased in January for Registered Nurses (RNs) this may be due to TES in ED/ Surge and Care Support Workers (CSWs) in January has remained the same usage as December.</a:t>
                      </a:r>
                      <a:endParaRPr lang="en-GB" sz="1000" b="0">
                        <a:latin typeface="Aptos"/>
                      </a:endParaRPr>
                    </a:p>
                    <a:p>
                      <a:pPr marL="0" lvl="0" indent="0" algn="l">
                        <a:lnSpc>
                          <a:spcPct val="100000"/>
                        </a:lnSpc>
                        <a:spcBef>
                          <a:spcPts val="0"/>
                        </a:spcBef>
                        <a:spcAft>
                          <a:spcPts val="0"/>
                        </a:spcAft>
                        <a:buNone/>
                      </a:pPr>
                      <a:r>
                        <a:rPr lang="en-GB" sz="1000" b="1" i="0" u="none" strike="noStrike" noProof="0">
                          <a:latin typeface="Aptos"/>
                        </a:rPr>
                        <a:t>Table B</a:t>
                      </a:r>
                      <a:br>
                        <a:rPr lang="en-GB" sz="1000" b="1" i="0" u="none" strike="noStrike" noProof="0">
                          <a:latin typeface="Aptos"/>
                        </a:rPr>
                      </a:br>
                      <a:r>
                        <a:rPr lang="en-GB" sz="1000" b="0" i="0" u="none" strike="noStrike" noProof="0">
                          <a:latin typeface="Aptos"/>
                        </a:rPr>
                        <a:t>January continues as the last few months, highlighting areas of high bank usage, primarily to cover maternity leave and vacancies, as well as wards awaiting commencement of new starters.</a:t>
                      </a:r>
                      <a:endParaRPr lang="en-GB" sz="1000" b="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29832">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398376">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Unfunded additional capacity in AMU 1&amp;2 with 10 additional bed and discharge lounge having the additional areas of surge and super surge that has a capacity of 21 beds.</a:t>
                      </a:r>
                      <a:endParaRPr lang="en-US" sz="10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29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382462">
                <a:tc>
                  <a:txBody>
                    <a:bodyPr/>
                    <a:lstStyle/>
                    <a:p>
                      <a:pPr marL="0" marR="0" lvl="0" indent="0" algn="l" rtl="0" eaLnBrk="1" fontAlgn="auto" latinLnBrk="0" hangingPunct="1">
                        <a:lnSpc>
                          <a:spcPct val="100000"/>
                        </a:lnSpc>
                        <a:spcBef>
                          <a:spcPts val="0"/>
                        </a:spcBef>
                        <a:spcAft>
                          <a:spcPts val="0"/>
                        </a:spcAft>
                        <a:buClrTx/>
                        <a:buSzTx/>
                        <a:buFontTx/>
                        <a:buNone/>
                      </a:pPr>
                      <a:r>
                        <a:rPr lang="en-GB" sz="1000" b="0" i="0" u="none" strike="noStrike" kern="1200" noProof="0">
                          <a:solidFill>
                            <a:schemeClr val="tx1"/>
                          </a:solidFill>
                          <a:effectLst/>
                          <a:latin typeface="Aptos"/>
                        </a:rPr>
                        <a:t>TES areas of ED corridor and surge are being utilised regularly due to high capacity and approved by execs.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29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29832">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29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783581">
                <a:tc>
                  <a:txBody>
                    <a:bodyPr/>
                    <a:lstStyle/>
                    <a:p>
                      <a:pPr marL="0" marR="0" lvl="0" indent="0" algn="l">
                        <a:lnSpc>
                          <a:spcPct val="100000"/>
                        </a:lnSpc>
                        <a:spcBef>
                          <a:spcPts val="0"/>
                        </a:spcBef>
                        <a:spcAft>
                          <a:spcPts val="0"/>
                        </a:spcAft>
                        <a:buNone/>
                      </a:pPr>
                      <a:r>
                        <a:rPr lang="en-GB" sz="900" b="0" i="0" u="none" strike="noStrike" kern="1200" noProof="0">
                          <a:solidFill>
                            <a:schemeClr val="tx1"/>
                          </a:solidFill>
                          <a:effectLst/>
                          <a:latin typeface="Aptos"/>
                        </a:rPr>
                        <a:t>January inpatient ward areas and Emergency department have undertaken a data collection for the Safer Nurse Care tool (SNCT).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004965"/>
                  </a:ext>
                </a:extLst>
              </a:tr>
            </a:tbl>
          </a:graphicData>
        </a:graphic>
      </p:graphicFrame>
      <p:sp>
        <p:nvSpPr>
          <p:cNvPr id="19" name="Footer Placeholder 18">
            <a:extLst>
              <a:ext uri="{FF2B5EF4-FFF2-40B4-BE49-F238E27FC236}">
                <a16:creationId xmlns:a16="http://schemas.microsoft.com/office/drawing/2014/main" id="{92F4D8B1-185B-2E48-3A7D-A3564007317F}"/>
              </a:ext>
            </a:extLst>
          </p:cNvPr>
          <p:cNvSpPr>
            <a:spLocks noGrp="1"/>
          </p:cNvSpPr>
          <p:nvPr>
            <p:ph type="ftr" sz="quarter" idx="3"/>
          </p:nvPr>
        </p:nvSpPr>
        <p:spPr/>
        <p:txBody>
          <a:bodyPr/>
          <a:lstStyle/>
          <a:p>
            <a:r>
              <a:rPr lang="en-GB"/>
              <a:t>Board Report - Performance KPI's</a:t>
            </a:r>
          </a:p>
        </p:txBody>
      </p:sp>
      <p:sp>
        <p:nvSpPr>
          <p:cNvPr id="20" name="Slide Number Placeholder 19">
            <a:extLst>
              <a:ext uri="{FF2B5EF4-FFF2-40B4-BE49-F238E27FC236}">
                <a16:creationId xmlns:a16="http://schemas.microsoft.com/office/drawing/2014/main" id="{72B9781F-9E8E-336A-6B40-C74D51391424}"/>
              </a:ext>
            </a:extLst>
          </p:cNvPr>
          <p:cNvSpPr>
            <a:spLocks noGrp="1"/>
          </p:cNvSpPr>
          <p:nvPr>
            <p:ph type="sldNum" sz="quarter" idx="4"/>
          </p:nvPr>
        </p:nvSpPr>
        <p:spPr/>
        <p:txBody>
          <a:bodyPr/>
          <a:lstStyle/>
          <a:p>
            <a:fld id="{8EDE22F6-2E3D-4BA3-A9AA-7D6CB2A2906C}" type="slidenum">
              <a:rPr lang="en-GB" smtClean="0"/>
              <a:pPr/>
              <a:t>5</a:t>
            </a:fld>
            <a:endParaRPr lang="en-GB"/>
          </a:p>
        </p:txBody>
      </p:sp>
      <p:sp>
        <p:nvSpPr>
          <p:cNvPr id="2" name="TextBox 1">
            <a:extLst>
              <a:ext uri="{FF2B5EF4-FFF2-40B4-BE49-F238E27FC236}">
                <a16:creationId xmlns:a16="http://schemas.microsoft.com/office/drawing/2014/main" id="{8DD64B4E-AC15-E6F4-041F-BC5BD764BC01}"/>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4" name="TextBox 3">
            <a:extLst>
              <a:ext uri="{FF2B5EF4-FFF2-40B4-BE49-F238E27FC236}">
                <a16:creationId xmlns:a16="http://schemas.microsoft.com/office/drawing/2014/main" id="{47B34C1A-C43B-C61D-E269-A2B86941979C}"/>
              </a:ext>
            </a:extLst>
          </p:cNvPr>
          <p:cNvSpPr txBox="1"/>
          <p:nvPr/>
        </p:nvSpPr>
        <p:spPr>
          <a:xfrm>
            <a:off x="4406774" y="3662118"/>
            <a:ext cx="1434166" cy="738664"/>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January 2026</a:t>
            </a:r>
          </a:p>
        </p:txBody>
      </p:sp>
      <p:pic>
        <p:nvPicPr>
          <p:cNvPr id="6" name="Picture 5">
            <a:extLst>
              <a:ext uri="{FF2B5EF4-FFF2-40B4-BE49-F238E27FC236}">
                <a16:creationId xmlns:a16="http://schemas.microsoft.com/office/drawing/2014/main" id="{E2EDD97F-A785-43EA-2101-B701B378E178}"/>
              </a:ext>
            </a:extLst>
          </p:cNvPr>
          <p:cNvPicPr>
            <a:picLocks noChangeAspect="1"/>
          </p:cNvPicPr>
          <p:nvPr/>
        </p:nvPicPr>
        <p:blipFill>
          <a:blip r:embed="rId4"/>
          <a:stretch>
            <a:fillRect/>
          </a:stretch>
        </p:blipFill>
        <p:spPr>
          <a:xfrm>
            <a:off x="132036" y="2484460"/>
            <a:ext cx="4011430" cy="1976799"/>
          </a:xfrm>
          <a:prstGeom prst="rect">
            <a:avLst/>
          </a:prstGeom>
        </p:spPr>
      </p:pic>
      <p:pic>
        <p:nvPicPr>
          <p:cNvPr id="23" name="Picture 22">
            <a:extLst>
              <a:ext uri="{FF2B5EF4-FFF2-40B4-BE49-F238E27FC236}">
                <a16:creationId xmlns:a16="http://schemas.microsoft.com/office/drawing/2014/main" id="{19AD1CCE-C3FD-905D-BEF2-4A8E363D221F}"/>
              </a:ext>
            </a:extLst>
          </p:cNvPr>
          <p:cNvPicPr>
            <a:picLocks noChangeAspect="1"/>
          </p:cNvPicPr>
          <p:nvPr/>
        </p:nvPicPr>
        <p:blipFill>
          <a:blip r:embed="rId5"/>
          <a:stretch>
            <a:fillRect/>
          </a:stretch>
        </p:blipFill>
        <p:spPr>
          <a:xfrm>
            <a:off x="138734" y="4507343"/>
            <a:ext cx="5873576" cy="1822630"/>
          </a:xfrm>
          <a:prstGeom prst="rect">
            <a:avLst/>
          </a:prstGeom>
        </p:spPr>
      </p:pic>
    </p:spTree>
    <p:extLst>
      <p:ext uri="{BB962C8B-B14F-4D97-AF65-F5344CB8AC3E}">
        <p14:creationId xmlns:p14="http://schemas.microsoft.com/office/powerpoint/2010/main" val="2720805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79B6-F38C-F115-CCBD-B82066933F0F}"/>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91384C76-1B62-CEF7-2CF2-94BF7651887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EE453E4-63A2-6B4B-2078-A2BF55C5BB3C}"/>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a:t>
            </a:r>
          </a:p>
        </p:txBody>
      </p:sp>
      <p:sp>
        <p:nvSpPr>
          <p:cNvPr id="12" name="Footer Placeholder 11">
            <a:extLst>
              <a:ext uri="{FF2B5EF4-FFF2-40B4-BE49-F238E27FC236}">
                <a16:creationId xmlns:a16="http://schemas.microsoft.com/office/drawing/2014/main" id="{8AC2E6C3-92CF-2D8C-0898-E3F8BBD4E670}"/>
              </a:ext>
            </a:extLst>
          </p:cNvPr>
          <p:cNvSpPr>
            <a:spLocks noGrp="1"/>
          </p:cNvSpPr>
          <p:nvPr>
            <p:ph type="ftr" sz="quarter" idx="3"/>
          </p:nvPr>
        </p:nvSpPr>
        <p:spPr/>
        <p:txBody>
          <a:bodyPr/>
          <a:lstStyle/>
          <a:p>
            <a:r>
              <a:rPr lang="en-GB"/>
              <a:t>Board Report - Performance KPI's</a:t>
            </a:r>
          </a:p>
        </p:txBody>
      </p:sp>
      <p:sp>
        <p:nvSpPr>
          <p:cNvPr id="13" name="Slide Number Placeholder 12">
            <a:extLst>
              <a:ext uri="{FF2B5EF4-FFF2-40B4-BE49-F238E27FC236}">
                <a16:creationId xmlns:a16="http://schemas.microsoft.com/office/drawing/2014/main" id="{C5620275-F668-79B7-98E5-F657F9871222}"/>
              </a:ext>
            </a:extLst>
          </p:cNvPr>
          <p:cNvSpPr>
            <a:spLocks noGrp="1"/>
          </p:cNvSpPr>
          <p:nvPr>
            <p:ph type="sldNum" sz="quarter" idx="4"/>
          </p:nvPr>
        </p:nvSpPr>
        <p:spPr/>
        <p:txBody>
          <a:bodyPr/>
          <a:lstStyle/>
          <a:p>
            <a:fld id="{8EDE22F6-2E3D-4BA3-A9AA-7D6CB2A2906C}" type="slidenum">
              <a:rPr lang="en-GB" smtClean="0"/>
              <a:pPr/>
              <a:t>6</a:t>
            </a:fld>
            <a:endParaRPr lang="en-GB"/>
          </a:p>
        </p:txBody>
      </p:sp>
      <p:sp>
        <p:nvSpPr>
          <p:cNvPr id="2" name="TextBox 1">
            <a:extLst>
              <a:ext uri="{FF2B5EF4-FFF2-40B4-BE49-F238E27FC236}">
                <a16:creationId xmlns:a16="http://schemas.microsoft.com/office/drawing/2014/main" id="{9CA2044D-A150-C481-ABDF-CF6FA94B24EE}"/>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5" name="TextBox 4">
            <a:extLst>
              <a:ext uri="{FF2B5EF4-FFF2-40B4-BE49-F238E27FC236}">
                <a16:creationId xmlns:a16="http://schemas.microsoft.com/office/drawing/2014/main" id="{39EFFF39-8136-081E-8CDD-9858FD8B8668}"/>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February 2026</a:t>
            </a:r>
          </a:p>
        </p:txBody>
      </p:sp>
      <p:pic>
        <p:nvPicPr>
          <p:cNvPr id="7" name="Picture 6">
            <a:extLst>
              <a:ext uri="{FF2B5EF4-FFF2-40B4-BE49-F238E27FC236}">
                <a16:creationId xmlns:a16="http://schemas.microsoft.com/office/drawing/2014/main" id="{637F1065-88C8-1713-BAD2-EAA7F1194421}"/>
              </a:ext>
            </a:extLst>
          </p:cNvPr>
          <p:cNvPicPr>
            <a:picLocks noChangeAspect="1"/>
          </p:cNvPicPr>
          <p:nvPr/>
        </p:nvPicPr>
        <p:blipFill>
          <a:blip r:embed="rId4"/>
          <a:stretch>
            <a:fillRect/>
          </a:stretch>
        </p:blipFill>
        <p:spPr>
          <a:xfrm>
            <a:off x="164858" y="1458691"/>
            <a:ext cx="11859502" cy="4746832"/>
          </a:xfrm>
          <a:prstGeom prst="rect">
            <a:avLst/>
          </a:prstGeom>
        </p:spPr>
      </p:pic>
    </p:spTree>
    <p:extLst>
      <p:ext uri="{BB962C8B-B14F-4D97-AF65-F5344CB8AC3E}">
        <p14:creationId xmlns:p14="http://schemas.microsoft.com/office/powerpoint/2010/main" val="55869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3B09-9870-6730-407E-C56A34474C15}"/>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A64BBC60-3D43-7402-4131-5CD9690D569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7" name="TextBox 6">
            <a:extLst>
              <a:ext uri="{FF2B5EF4-FFF2-40B4-BE49-F238E27FC236}">
                <a16:creationId xmlns:a16="http://schemas.microsoft.com/office/drawing/2014/main" id="{184DD66F-8183-61A5-A275-34817D163033}"/>
              </a:ext>
            </a:extLst>
          </p:cNvPr>
          <p:cNvSpPr txBox="1"/>
          <p:nvPr/>
        </p:nvSpPr>
        <p:spPr>
          <a:xfrm>
            <a:off x="1511046" y="223964"/>
            <a:ext cx="8254746" cy="646331"/>
          </a:xfrm>
          <a:prstGeom prst="rect">
            <a:avLst/>
          </a:prstGeom>
          <a:noFill/>
        </p:spPr>
        <p:txBody>
          <a:bodyPr wrap="square">
            <a:spAutoFit/>
          </a:bodyPr>
          <a:lstStyle/>
          <a:p>
            <a:r>
              <a:rPr lang="en-GB" sz="3600" b="1">
                <a:solidFill>
                  <a:srgbClr val="0070C0"/>
                </a:solidFill>
              </a:rPr>
              <a:t>Safer Staffing</a:t>
            </a:r>
          </a:p>
        </p:txBody>
      </p:sp>
      <p:sp>
        <p:nvSpPr>
          <p:cNvPr id="8" name="TextBox 7">
            <a:extLst>
              <a:ext uri="{FF2B5EF4-FFF2-40B4-BE49-F238E27FC236}">
                <a16:creationId xmlns:a16="http://schemas.microsoft.com/office/drawing/2014/main" id="{01172B53-853D-8114-1E11-46F84732733A}"/>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9" name="TextBox 8">
            <a:extLst>
              <a:ext uri="{FF2B5EF4-FFF2-40B4-BE49-F238E27FC236}">
                <a16:creationId xmlns:a16="http://schemas.microsoft.com/office/drawing/2014/main" id="{099AFB70-EDCE-06B2-AFD0-6B40B8310271}"/>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sp>
        <p:nvSpPr>
          <p:cNvPr id="10" name="TextBox 9">
            <a:extLst>
              <a:ext uri="{FF2B5EF4-FFF2-40B4-BE49-F238E27FC236}">
                <a16:creationId xmlns:a16="http://schemas.microsoft.com/office/drawing/2014/main" id="{F213B97E-CCC0-4778-DB32-1DF6FE8629C8}"/>
              </a:ext>
            </a:extLst>
          </p:cNvPr>
          <p:cNvSpPr txBox="1"/>
          <p:nvPr/>
        </p:nvSpPr>
        <p:spPr>
          <a:xfrm>
            <a:off x="180943" y="1323177"/>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1" name="TextBox 10">
            <a:extLst>
              <a:ext uri="{FF2B5EF4-FFF2-40B4-BE49-F238E27FC236}">
                <a16:creationId xmlns:a16="http://schemas.microsoft.com/office/drawing/2014/main" id="{EF019FA1-4E20-6D7D-F820-6E9B0F516C02}"/>
              </a:ext>
            </a:extLst>
          </p:cNvPr>
          <p:cNvSpPr txBox="1"/>
          <p:nvPr/>
        </p:nvSpPr>
        <p:spPr>
          <a:xfrm>
            <a:off x="2064192" y="1711438"/>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2" name="TextBox 11">
            <a:extLst>
              <a:ext uri="{FF2B5EF4-FFF2-40B4-BE49-F238E27FC236}">
                <a16:creationId xmlns:a16="http://schemas.microsoft.com/office/drawing/2014/main" id="{8D050EE4-5CA5-071F-1C1A-6A2F5F171392}"/>
              </a:ext>
            </a:extLst>
          </p:cNvPr>
          <p:cNvSpPr txBox="1"/>
          <p:nvPr/>
        </p:nvSpPr>
        <p:spPr>
          <a:xfrm>
            <a:off x="180943" y="1711439"/>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3" name="TextBox 12">
            <a:extLst>
              <a:ext uri="{FF2B5EF4-FFF2-40B4-BE49-F238E27FC236}">
                <a16:creationId xmlns:a16="http://schemas.microsoft.com/office/drawing/2014/main" id="{2EAEDA3E-0654-39EB-B674-E157272C21B3}"/>
              </a:ext>
            </a:extLst>
          </p:cNvPr>
          <p:cNvSpPr txBox="1"/>
          <p:nvPr/>
        </p:nvSpPr>
        <p:spPr>
          <a:xfrm>
            <a:off x="2064192" y="2131449"/>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4" name="TextBox 13">
            <a:extLst>
              <a:ext uri="{FF2B5EF4-FFF2-40B4-BE49-F238E27FC236}">
                <a16:creationId xmlns:a16="http://schemas.microsoft.com/office/drawing/2014/main" id="{3A41D8B6-EC11-5998-B66C-1651DE108694}"/>
              </a:ext>
            </a:extLst>
          </p:cNvPr>
          <p:cNvSpPr txBox="1"/>
          <p:nvPr/>
        </p:nvSpPr>
        <p:spPr>
          <a:xfrm>
            <a:off x="180943" y="2131451"/>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5" name="TextBox 14">
            <a:extLst>
              <a:ext uri="{FF2B5EF4-FFF2-40B4-BE49-F238E27FC236}">
                <a16:creationId xmlns:a16="http://schemas.microsoft.com/office/drawing/2014/main" id="{00044866-24C9-CA3F-E7EB-496A35E8739C}"/>
              </a:ext>
            </a:extLst>
          </p:cNvPr>
          <p:cNvSpPr txBox="1"/>
          <p:nvPr/>
        </p:nvSpPr>
        <p:spPr>
          <a:xfrm>
            <a:off x="2064193" y="1323177"/>
            <a:ext cx="3913911"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February 2026</a:t>
            </a:r>
          </a:p>
        </p:txBody>
      </p:sp>
      <p:sp>
        <p:nvSpPr>
          <p:cNvPr id="16" name="Rectangle 15">
            <a:extLst>
              <a:ext uri="{FF2B5EF4-FFF2-40B4-BE49-F238E27FC236}">
                <a16:creationId xmlns:a16="http://schemas.microsoft.com/office/drawing/2014/main" id="{60E2265A-0EAD-D488-0C0E-B02582157CEC}"/>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E09051-62DC-A0CA-60B1-401573D7A9B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Table 17">
            <a:extLst>
              <a:ext uri="{FF2B5EF4-FFF2-40B4-BE49-F238E27FC236}">
                <a16:creationId xmlns:a16="http://schemas.microsoft.com/office/drawing/2014/main" id="{99F9EE4C-0534-896D-DB82-9764B7FFC969}"/>
              </a:ext>
            </a:extLst>
          </p:cNvPr>
          <p:cNvGraphicFramePr>
            <a:graphicFrameLocks noGrp="1"/>
          </p:cNvGraphicFramePr>
          <p:nvPr/>
        </p:nvGraphicFramePr>
        <p:xfrm>
          <a:off x="6049818" y="1246909"/>
          <a:ext cx="6072526" cy="5110192"/>
        </p:xfrm>
        <a:graphic>
          <a:graphicData uri="http://schemas.openxmlformats.org/drawingml/2006/table">
            <a:tbl>
              <a:tblPr firstRow="1" bandRow="1">
                <a:tableStyleId>{5C22544A-7EE6-4342-B048-85BDC9FD1C3A}</a:tableStyleId>
              </a:tblPr>
              <a:tblGrid>
                <a:gridCol w="6072526">
                  <a:extLst>
                    <a:ext uri="{9D8B030D-6E8A-4147-A177-3AD203B41FA5}">
                      <a16:colId xmlns:a16="http://schemas.microsoft.com/office/drawing/2014/main" val="4127188983"/>
                    </a:ext>
                  </a:extLst>
                </a:gridCol>
              </a:tblGrid>
              <a:tr h="260771">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2136322">
                <a:tc>
                  <a:txBody>
                    <a:bodyPr/>
                    <a:lstStyle/>
                    <a:p>
                      <a:pPr marL="0" marR="0" lvl="0" indent="0" algn="l">
                        <a:lnSpc>
                          <a:spcPct val="100000"/>
                        </a:lnSpc>
                        <a:spcBef>
                          <a:spcPts val="0"/>
                        </a:spcBef>
                        <a:spcAft>
                          <a:spcPts val="0"/>
                        </a:spcAft>
                        <a:buClr>
                          <a:srgbClr val="000000"/>
                        </a:buClr>
                        <a:buFont typeface="Arial"/>
                        <a:buChar char="•"/>
                      </a:pPr>
                      <a:r>
                        <a:rPr lang="en-GB" sz="1000" b="1" i="0" u="none" strike="noStrike" noProof="0">
                          <a:latin typeface="Aptos"/>
                        </a:rPr>
                        <a:t>Safe Staffing and CHPPD Overview</a:t>
                      </a:r>
                      <a:br>
                        <a:rPr lang="en-GB" sz="1000" b="1" i="0" u="none" strike="noStrike" noProof="0">
                          <a:latin typeface="Aptos"/>
                        </a:rPr>
                      </a:br>
                      <a:r>
                        <a:rPr lang="en-GB" sz="1000" b="1" i="0" u="none" strike="noStrike" noProof="0">
                          <a:latin typeface="Aptos"/>
                        </a:rPr>
                        <a:t> </a:t>
                      </a:r>
                      <a:r>
                        <a:rPr lang="en-GB" sz="1000" b="0" i="0" u="none" strike="noStrike" noProof="0">
                          <a:latin typeface="Aptos"/>
                        </a:rPr>
                        <a:t>Safe staffing percentages and CHPPD is slight increase in February compared to January for RN 4.91 &amp; a decrease in CSW 3.33</a:t>
                      </a:r>
                      <a:endParaRPr lang="en-GB" sz="1000" b="0">
                        <a:latin typeface="Aptos"/>
                      </a:endParaRPr>
                    </a:p>
                    <a:p>
                      <a:pPr marL="0" marR="0" lvl="0" indent="0" algn="l">
                        <a:lnSpc>
                          <a:spcPct val="100000"/>
                        </a:lnSpc>
                        <a:spcBef>
                          <a:spcPts val="0"/>
                        </a:spcBef>
                        <a:spcAft>
                          <a:spcPts val="0"/>
                        </a:spcAft>
                        <a:buClr>
                          <a:srgbClr val="000000"/>
                        </a:buClr>
                        <a:buFont typeface="Arial,Sans-Serif"/>
                        <a:buChar char="•"/>
                      </a:pPr>
                      <a:r>
                        <a:rPr lang="en-GB" sz="1000" b="1" i="0" u="none" strike="noStrike" noProof="0">
                          <a:solidFill>
                            <a:srgbClr val="000000"/>
                          </a:solidFill>
                          <a:latin typeface="Aptos"/>
                        </a:rPr>
                        <a:t>CHPPD Benchmarking (Model Hospital Data) December 2025</a:t>
                      </a:r>
                      <a:r>
                        <a:rPr lang="en-GB" sz="1000" b="0" i="0" u="none" strike="noStrike" noProof="0">
                          <a:solidFill>
                            <a:srgbClr val="000000"/>
                          </a:solidFill>
                          <a:latin typeface="Aptos"/>
                        </a:rPr>
                        <a:t>: </a:t>
                      </a: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Nursing/Midwifery: Trust median – 5..1 vs peers – 4.9</a:t>
                      </a:r>
                    </a:p>
                    <a:p>
                      <a:pPr marL="457200" lvl="1" indent="0" algn="l">
                        <a:lnSpc>
                          <a:spcPct val="100000"/>
                        </a:lnSpc>
                        <a:spcBef>
                          <a:spcPts val="0"/>
                        </a:spcBef>
                        <a:spcAft>
                          <a:spcPts val="0"/>
                        </a:spcAft>
                        <a:buClr>
                          <a:srgbClr val="000000"/>
                        </a:buClr>
                        <a:buFont typeface="Arial,Sans-Serif"/>
                        <a:buChar char="•"/>
                      </a:pPr>
                      <a:r>
                        <a:rPr lang="en-GB" sz="1000" b="0" i="0" u="none" strike="noStrike" noProof="0">
                          <a:solidFill>
                            <a:srgbClr val="000000"/>
                          </a:solidFill>
                          <a:latin typeface="Aptos"/>
                        </a:rPr>
                        <a:t>Care Support Worker: Trust – 3.3 vs peers – 3.7</a:t>
                      </a:r>
                      <a:endParaRPr lang="en-GB"/>
                    </a:p>
                    <a:p>
                      <a:pPr marL="0" lvl="0" indent="0" algn="l">
                        <a:lnSpc>
                          <a:spcPct val="100000"/>
                        </a:lnSpc>
                        <a:spcBef>
                          <a:spcPts val="0"/>
                        </a:spcBef>
                        <a:spcAft>
                          <a:spcPts val="0"/>
                        </a:spcAft>
                        <a:buNone/>
                      </a:pPr>
                      <a:r>
                        <a:rPr lang="en-GB" sz="1000" b="1" i="0" u="none" strike="noStrike" noProof="0">
                          <a:latin typeface="Aptos"/>
                        </a:rPr>
                        <a:t>Chart A</a:t>
                      </a:r>
                      <a:br>
                        <a:rPr lang="en-GB" sz="1000" b="1" i="0" u="none" strike="noStrike" noProof="0">
                          <a:latin typeface="Aptos"/>
                        </a:rPr>
                      </a:br>
                      <a:r>
                        <a:rPr lang="en-GB" sz="1000" b="0" i="0" u="none" strike="noStrike" noProof="0">
                          <a:latin typeface="Aptos"/>
                        </a:rPr>
                        <a:t>Bank usage has slight decrease in February for Registered Nurses (RNs)  and Care Support Workers (CSWs) has seen an increase in February this may be due to patient acuity and requiring an increase 1-1 care or to support additional pts in ward areas</a:t>
                      </a:r>
                    </a:p>
                    <a:p>
                      <a:pPr marL="0" lvl="0" indent="0" algn="l">
                        <a:lnSpc>
                          <a:spcPct val="100000"/>
                        </a:lnSpc>
                        <a:spcBef>
                          <a:spcPts val="0"/>
                        </a:spcBef>
                        <a:spcAft>
                          <a:spcPts val="0"/>
                        </a:spcAft>
                        <a:buNone/>
                      </a:pPr>
                      <a:r>
                        <a:rPr lang="en-GB" sz="1000" b="1" i="0" u="none" strike="noStrike" noProof="0">
                          <a:latin typeface="Aptos"/>
                        </a:rPr>
                        <a:t>Table B</a:t>
                      </a:r>
                      <a:br>
                        <a:rPr lang="en-GB" sz="1000" b="1" i="0" u="none" strike="noStrike" noProof="0">
                          <a:latin typeface="Aptos"/>
                        </a:rPr>
                      </a:br>
                      <a:r>
                        <a:rPr lang="en-GB" sz="1000" b="0" i="0" u="none" strike="noStrike" noProof="0">
                          <a:latin typeface="Aptos"/>
                        </a:rPr>
                        <a:t>February continues as the last few months, highlighting areas of high bank usage, primarily to cover maternity leave and vacancies, as well as wards awaiting commencement of new starters.</a:t>
                      </a:r>
                      <a:endParaRPr lang="en-GB" sz="1000" b="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30683">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391158">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Unfunded additional capacity in AMU 1&amp;2 with 10 additional bed and discharge lounge having the additional areas of surge and super surge that has a capacity of 21 beds.</a:t>
                      </a:r>
                      <a:endParaRPr lang="en-US" sz="10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3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381128">
                <a:tc>
                  <a:txBody>
                    <a:bodyPr/>
                    <a:lstStyle/>
                    <a:p>
                      <a:pPr marL="0" marR="0" lvl="0" indent="0" algn="l" rtl="0" eaLnBrk="1" fontAlgn="auto" latinLnBrk="0" hangingPunct="1">
                        <a:lnSpc>
                          <a:spcPct val="100000"/>
                        </a:lnSpc>
                        <a:spcBef>
                          <a:spcPts val="0"/>
                        </a:spcBef>
                        <a:spcAft>
                          <a:spcPts val="0"/>
                        </a:spcAft>
                        <a:buClrTx/>
                        <a:buSzTx/>
                        <a:buFontTx/>
                        <a:buNone/>
                      </a:pPr>
                      <a:r>
                        <a:rPr lang="en-GB" sz="1000" b="0" i="0" u="none" strike="noStrike" kern="1200" noProof="0">
                          <a:solidFill>
                            <a:schemeClr val="tx1"/>
                          </a:solidFill>
                          <a:effectLst/>
                          <a:latin typeface="Aptos"/>
                        </a:rPr>
                        <a:t>Corridor care continues in ED Corridor plus the additional patients in corridors on the wards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3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30683">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3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782316">
                <a:tc>
                  <a:txBody>
                    <a:bodyPr/>
                    <a:lstStyle/>
                    <a:p>
                      <a:pPr marL="0" marR="0" lvl="0" indent="0" algn="l">
                        <a:lnSpc>
                          <a:spcPct val="100000"/>
                        </a:lnSpc>
                        <a:spcBef>
                          <a:spcPts val="0"/>
                        </a:spcBef>
                        <a:spcAft>
                          <a:spcPts val="0"/>
                        </a:spcAft>
                        <a:buNone/>
                      </a:pPr>
                      <a:endParaRPr lang="en-GB" sz="900" b="0"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004965"/>
                  </a:ext>
                </a:extLst>
              </a:tr>
            </a:tbl>
          </a:graphicData>
        </a:graphic>
      </p:graphicFrame>
      <p:sp>
        <p:nvSpPr>
          <p:cNvPr id="19" name="Footer Placeholder 18">
            <a:extLst>
              <a:ext uri="{FF2B5EF4-FFF2-40B4-BE49-F238E27FC236}">
                <a16:creationId xmlns:a16="http://schemas.microsoft.com/office/drawing/2014/main" id="{92F4D8B1-185B-2E48-3A7D-A3564007317F}"/>
              </a:ext>
            </a:extLst>
          </p:cNvPr>
          <p:cNvSpPr>
            <a:spLocks noGrp="1"/>
          </p:cNvSpPr>
          <p:nvPr>
            <p:ph type="ftr" sz="quarter" idx="3"/>
          </p:nvPr>
        </p:nvSpPr>
        <p:spPr/>
        <p:txBody>
          <a:bodyPr/>
          <a:lstStyle/>
          <a:p>
            <a:r>
              <a:rPr lang="en-GB"/>
              <a:t>Board Report - Performance KPI's</a:t>
            </a:r>
          </a:p>
        </p:txBody>
      </p:sp>
      <p:sp>
        <p:nvSpPr>
          <p:cNvPr id="20" name="Slide Number Placeholder 19">
            <a:extLst>
              <a:ext uri="{FF2B5EF4-FFF2-40B4-BE49-F238E27FC236}">
                <a16:creationId xmlns:a16="http://schemas.microsoft.com/office/drawing/2014/main" id="{72B9781F-9E8E-336A-6B40-C74D51391424}"/>
              </a:ext>
            </a:extLst>
          </p:cNvPr>
          <p:cNvSpPr>
            <a:spLocks noGrp="1"/>
          </p:cNvSpPr>
          <p:nvPr>
            <p:ph type="sldNum" sz="quarter" idx="4"/>
          </p:nvPr>
        </p:nvSpPr>
        <p:spPr/>
        <p:txBody>
          <a:bodyPr/>
          <a:lstStyle/>
          <a:p>
            <a:fld id="{8EDE22F6-2E3D-4BA3-A9AA-7D6CB2A2906C}" type="slidenum">
              <a:rPr lang="en-GB" smtClean="0"/>
              <a:pPr/>
              <a:t>7</a:t>
            </a:fld>
            <a:endParaRPr lang="en-GB"/>
          </a:p>
        </p:txBody>
      </p:sp>
      <p:sp>
        <p:nvSpPr>
          <p:cNvPr id="2" name="TextBox 1">
            <a:extLst>
              <a:ext uri="{FF2B5EF4-FFF2-40B4-BE49-F238E27FC236}">
                <a16:creationId xmlns:a16="http://schemas.microsoft.com/office/drawing/2014/main" id="{8DD64B4E-AC15-E6F4-041F-BC5BD764BC01}"/>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4" name="TextBox 3">
            <a:extLst>
              <a:ext uri="{FF2B5EF4-FFF2-40B4-BE49-F238E27FC236}">
                <a16:creationId xmlns:a16="http://schemas.microsoft.com/office/drawing/2014/main" id="{47B34C1A-C43B-C61D-E269-A2B86941979C}"/>
              </a:ext>
            </a:extLst>
          </p:cNvPr>
          <p:cNvSpPr txBox="1"/>
          <p:nvPr/>
        </p:nvSpPr>
        <p:spPr>
          <a:xfrm>
            <a:off x="4406774" y="3662118"/>
            <a:ext cx="1434166" cy="738664"/>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February 2026</a:t>
            </a:r>
          </a:p>
        </p:txBody>
      </p:sp>
      <p:pic>
        <p:nvPicPr>
          <p:cNvPr id="21" name="Picture 20">
            <a:extLst>
              <a:ext uri="{FF2B5EF4-FFF2-40B4-BE49-F238E27FC236}">
                <a16:creationId xmlns:a16="http://schemas.microsoft.com/office/drawing/2014/main" id="{0E3C763D-AC9C-63A5-0978-5E8C7CED76B5}"/>
              </a:ext>
            </a:extLst>
          </p:cNvPr>
          <p:cNvPicPr>
            <a:picLocks noChangeAspect="1"/>
          </p:cNvPicPr>
          <p:nvPr/>
        </p:nvPicPr>
        <p:blipFill>
          <a:blip r:embed="rId4"/>
          <a:stretch>
            <a:fillRect/>
          </a:stretch>
        </p:blipFill>
        <p:spPr>
          <a:xfrm>
            <a:off x="126079" y="2484460"/>
            <a:ext cx="3999099" cy="2022882"/>
          </a:xfrm>
          <a:prstGeom prst="rect">
            <a:avLst/>
          </a:prstGeom>
          <a:ln w="12700">
            <a:solidFill>
              <a:srgbClr val="0070C0"/>
            </a:solidFill>
          </a:ln>
        </p:spPr>
      </p:pic>
      <p:pic>
        <p:nvPicPr>
          <p:cNvPr id="24" name="Picture 23">
            <a:extLst>
              <a:ext uri="{FF2B5EF4-FFF2-40B4-BE49-F238E27FC236}">
                <a16:creationId xmlns:a16="http://schemas.microsoft.com/office/drawing/2014/main" id="{5D283E32-D934-45FE-8A8C-053B1976A2B3}"/>
              </a:ext>
            </a:extLst>
          </p:cNvPr>
          <p:cNvPicPr>
            <a:picLocks noChangeAspect="1"/>
          </p:cNvPicPr>
          <p:nvPr/>
        </p:nvPicPr>
        <p:blipFill>
          <a:blip r:embed="rId5"/>
          <a:stretch>
            <a:fillRect/>
          </a:stretch>
        </p:blipFill>
        <p:spPr>
          <a:xfrm>
            <a:off x="135223" y="4562573"/>
            <a:ext cx="5877087" cy="1747690"/>
          </a:xfrm>
          <a:prstGeom prst="rect">
            <a:avLst/>
          </a:prstGeom>
        </p:spPr>
      </p:pic>
    </p:spTree>
    <p:extLst>
      <p:ext uri="{BB962C8B-B14F-4D97-AF65-F5344CB8AC3E}">
        <p14:creationId xmlns:p14="http://schemas.microsoft.com/office/powerpoint/2010/main" val="160393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79B6-F38C-F115-CCBD-B82066933F0F}"/>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91384C76-1B62-CEF7-2CF2-94BF7651887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EE453E4-63A2-6B4B-2078-A2BF55C5BB3C}"/>
              </a:ext>
            </a:extLst>
          </p:cNvPr>
          <p:cNvSpPr txBox="1"/>
          <p:nvPr/>
        </p:nvSpPr>
        <p:spPr>
          <a:xfrm>
            <a:off x="1631333" y="174237"/>
            <a:ext cx="7969867" cy="646331"/>
          </a:xfrm>
          <a:prstGeom prst="rect">
            <a:avLst/>
          </a:prstGeom>
          <a:noFill/>
        </p:spPr>
        <p:txBody>
          <a:bodyPr wrap="square" rtlCol="0">
            <a:spAutoFit/>
          </a:bodyPr>
          <a:lstStyle/>
          <a:p>
            <a:r>
              <a:rPr lang="en-GB" sz="3600" b="1">
                <a:solidFill>
                  <a:srgbClr val="0070C0"/>
                </a:solidFill>
              </a:rPr>
              <a:t>Safer Staffing – Dashboard (Acute)</a:t>
            </a:r>
          </a:p>
        </p:txBody>
      </p:sp>
      <p:sp>
        <p:nvSpPr>
          <p:cNvPr id="12" name="Footer Placeholder 11">
            <a:extLst>
              <a:ext uri="{FF2B5EF4-FFF2-40B4-BE49-F238E27FC236}">
                <a16:creationId xmlns:a16="http://schemas.microsoft.com/office/drawing/2014/main" id="{8AC2E6C3-92CF-2D8C-0898-E3F8BBD4E670}"/>
              </a:ext>
            </a:extLst>
          </p:cNvPr>
          <p:cNvSpPr>
            <a:spLocks noGrp="1"/>
          </p:cNvSpPr>
          <p:nvPr>
            <p:ph type="ftr" sz="quarter" idx="3"/>
          </p:nvPr>
        </p:nvSpPr>
        <p:spPr/>
        <p:txBody>
          <a:bodyPr/>
          <a:lstStyle/>
          <a:p>
            <a:r>
              <a:rPr lang="en-GB"/>
              <a:t>Board Report - Performance KPI's</a:t>
            </a:r>
          </a:p>
        </p:txBody>
      </p:sp>
      <p:sp>
        <p:nvSpPr>
          <p:cNvPr id="13" name="Slide Number Placeholder 12">
            <a:extLst>
              <a:ext uri="{FF2B5EF4-FFF2-40B4-BE49-F238E27FC236}">
                <a16:creationId xmlns:a16="http://schemas.microsoft.com/office/drawing/2014/main" id="{C5620275-F668-79B7-98E5-F657F9871222}"/>
              </a:ext>
            </a:extLst>
          </p:cNvPr>
          <p:cNvSpPr>
            <a:spLocks noGrp="1"/>
          </p:cNvSpPr>
          <p:nvPr>
            <p:ph type="sldNum" sz="quarter" idx="4"/>
          </p:nvPr>
        </p:nvSpPr>
        <p:spPr/>
        <p:txBody>
          <a:bodyPr/>
          <a:lstStyle/>
          <a:p>
            <a:fld id="{8EDE22F6-2E3D-4BA3-A9AA-7D6CB2A2906C}" type="slidenum">
              <a:rPr lang="en-GB" smtClean="0"/>
              <a:pPr/>
              <a:t>8</a:t>
            </a:fld>
            <a:endParaRPr lang="en-GB"/>
          </a:p>
        </p:txBody>
      </p:sp>
      <p:sp>
        <p:nvSpPr>
          <p:cNvPr id="2" name="TextBox 1">
            <a:extLst>
              <a:ext uri="{FF2B5EF4-FFF2-40B4-BE49-F238E27FC236}">
                <a16:creationId xmlns:a16="http://schemas.microsoft.com/office/drawing/2014/main" id="{9CA2044D-A150-C481-ABDF-CF6FA94B24EE}"/>
              </a:ext>
            </a:extLst>
          </p:cNvPr>
          <p:cNvSpPr txBox="1"/>
          <p:nvPr/>
        </p:nvSpPr>
        <p:spPr>
          <a:xfrm>
            <a:off x="164858" y="1080204"/>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5" name="TextBox 4">
            <a:extLst>
              <a:ext uri="{FF2B5EF4-FFF2-40B4-BE49-F238E27FC236}">
                <a16:creationId xmlns:a16="http://schemas.microsoft.com/office/drawing/2014/main" id="{39EFFF39-8136-081E-8CDD-9858FD8B8668}"/>
              </a:ext>
            </a:extLst>
          </p:cNvPr>
          <p:cNvSpPr txBox="1"/>
          <p:nvPr/>
        </p:nvSpPr>
        <p:spPr>
          <a:xfrm>
            <a:off x="2060815" y="1080203"/>
            <a:ext cx="3173582"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ea typeface="Calibri"/>
                <a:cs typeface="Calibri"/>
              </a:rPr>
              <a:t>March 2026</a:t>
            </a:r>
          </a:p>
        </p:txBody>
      </p:sp>
      <p:pic>
        <p:nvPicPr>
          <p:cNvPr id="6" name="Picture 5">
            <a:extLst>
              <a:ext uri="{FF2B5EF4-FFF2-40B4-BE49-F238E27FC236}">
                <a16:creationId xmlns:a16="http://schemas.microsoft.com/office/drawing/2014/main" id="{E4CF7495-25CF-325B-6DF3-BCF2E7981CE2}"/>
              </a:ext>
            </a:extLst>
          </p:cNvPr>
          <p:cNvPicPr>
            <a:picLocks noChangeAspect="1"/>
          </p:cNvPicPr>
          <p:nvPr/>
        </p:nvPicPr>
        <p:blipFill>
          <a:blip r:embed="rId4"/>
          <a:stretch>
            <a:fillRect/>
          </a:stretch>
        </p:blipFill>
        <p:spPr>
          <a:xfrm>
            <a:off x="283935" y="1487940"/>
            <a:ext cx="11615057" cy="4752975"/>
          </a:xfrm>
          <a:prstGeom prst="rect">
            <a:avLst/>
          </a:prstGeom>
        </p:spPr>
      </p:pic>
    </p:spTree>
    <p:extLst>
      <p:ext uri="{BB962C8B-B14F-4D97-AF65-F5344CB8AC3E}">
        <p14:creationId xmlns:p14="http://schemas.microsoft.com/office/powerpoint/2010/main" val="3496012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3B09-9870-6730-407E-C56A34474C15}"/>
            </a:ext>
          </a:extLst>
        </p:cNvPr>
        <p:cNvGrpSpPr/>
        <p:nvPr/>
      </p:nvGrpSpPr>
      <p:grpSpPr>
        <a:xfrm>
          <a:off x="0" y="0"/>
          <a:ext cx="0" cy="0"/>
          <a:chOff x="0" y="0"/>
          <a:chExt cx="0" cy="0"/>
        </a:xfrm>
      </p:grpSpPr>
      <p:pic>
        <p:nvPicPr>
          <p:cNvPr id="3" name="Picture 2" descr="A white background with black and white clouds&#10;&#10;AI-generated content may be incorrect.">
            <a:extLst>
              <a:ext uri="{FF2B5EF4-FFF2-40B4-BE49-F238E27FC236}">
                <a16:creationId xmlns:a16="http://schemas.microsoft.com/office/drawing/2014/main" id="{A64BBC60-3D43-7402-4131-5CD9690D569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7" name="TextBox 6">
            <a:extLst>
              <a:ext uri="{FF2B5EF4-FFF2-40B4-BE49-F238E27FC236}">
                <a16:creationId xmlns:a16="http://schemas.microsoft.com/office/drawing/2014/main" id="{184DD66F-8183-61A5-A275-34817D163033}"/>
              </a:ext>
            </a:extLst>
          </p:cNvPr>
          <p:cNvSpPr txBox="1"/>
          <p:nvPr/>
        </p:nvSpPr>
        <p:spPr>
          <a:xfrm>
            <a:off x="1518983" y="225156"/>
            <a:ext cx="8254746" cy="646331"/>
          </a:xfrm>
          <a:prstGeom prst="rect">
            <a:avLst/>
          </a:prstGeom>
          <a:noFill/>
        </p:spPr>
        <p:txBody>
          <a:bodyPr wrap="square">
            <a:spAutoFit/>
          </a:bodyPr>
          <a:lstStyle/>
          <a:p>
            <a:r>
              <a:rPr lang="en-GB" sz="3600" b="1">
                <a:solidFill>
                  <a:srgbClr val="0070C0"/>
                </a:solidFill>
              </a:rPr>
              <a:t>Safer Staffing </a:t>
            </a:r>
          </a:p>
        </p:txBody>
      </p:sp>
      <p:sp>
        <p:nvSpPr>
          <p:cNvPr id="8" name="TextBox 7">
            <a:extLst>
              <a:ext uri="{FF2B5EF4-FFF2-40B4-BE49-F238E27FC236}">
                <a16:creationId xmlns:a16="http://schemas.microsoft.com/office/drawing/2014/main" id="{01172B53-853D-8114-1E11-46F84732733A}"/>
              </a:ext>
            </a:extLst>
          </p:cNvPr>
          <p:cNvSpPr txBox="1"/>
          <p:nvPr/>
        </p:nvSpPr>
        <p:spPr>
          <a:xfrm>
            <a:off x="122578" y="871487"/>
            <a:ext cx="1551709"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400"/>
              <a:t>Background</a:t>
            </a:r>
          </a:p>
        </p:txBody>
      </p:sp>
      <p:sp>
        <p:nvSpPr>
          <p:cNvPr id="9" name="TextBox 8">
            <a:extLst>
              <a:ext uri="{FF2B5EF4-FFF2-40B4-BE49-F238E27FC236}">
                <a16:creationId xmlns:a16="http://schemas.microsoft.com/office/drawing/2014/main" id="{099AFB70-EDCE-06B2-AFD0-6B40B8310271}"/>
              </a:ext>
            </a:extLst>
          </p:cNvPr>
          <p:cNvSpPr txBox="1"/>
          <p:nvPr/>
        </p:nvSpPr>
        <p:spPr>
          <a:xfrm>
            <a:off x="1760292" y="871487"/>
            <a:ext cx="8013437" cy="307777"/>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endParaRPr lang="en-GB" sz="1400"/>
          </a:p>
        </p:txBody>
      </p:sp>
      <p:sp>
        <p:nvSpPr>
          <p:cNvPr id="10" name="TextBox 9">
            <a:extLst>
              <a:ext uri="{FF2B5EF4-FFF2-40B4-BE49-F238E27FC236}">
                <a16:creationId xmlns:a16="http://schemas.microsoft.com/office/drawing/2014/main" id="{F213B97E-CCC0-4778-DB32-1DF6FE8629C8}"/>
              </a:ext>
            </a:extLst>
          </p:cNvPr>
          <p:cNvSpPr txBox="1"/>
          <p:nvPr/>
        </p:nvSpPr>
        <p:spPr>
          <a:xfrm>
            <a:off x="180943" y="1323177"/>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Date</a:t>
            </a:r>
          </a:p>
        </p:txBody>
      </p:sp>
      <p:sp>
        <p:nvSpPr>
          <p:cNvPr id="11" name="TextBox 10">
            <a:extLst>
              <a:ext uri="{FF2B5EF4-FFF2-40B4-BE49-F238E27FC236}">
                <a16:creationId xmlns:a16="http://schemas.microsoft.com/office/drawing/2014/main" id="{EF019FA1-4E20-6D7D-F820-6E9B0F516C02}"/>
              </a:ext>
            </a:extLst>
          </p:cNvPr>
          <p:cNvSpPr txBox="1"/>
          <p:nvPr/>
        </p:nvSpPr>
        <p:spPr>
          <a:xfrm>
            <a:off x="2064192" y="1711438"/>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A)    B)</a:t>
            </a:r>
          </a:p>
        </p:txBody>
      </p:sp>
      <p:sp>
        <p:nvSpPr>
          <p:cNvPr id="12" name="TextBox 11">
            <a:extLst>
              <a:ext uri="{FF2B5EF4-FFF2-40B4-BE49-F238E27FC236}">
                <a16:creationId xmlns:a16="http://schemas.microsoft.com/office/drawing/2014/main" id="{8D050EE4-5CA5-071F-1C1A-6A2F5F171392}"/>
              </a:ext>
            </a:extLst>
          </p:cNvPr>
          <p:cNvSpPr txBox="1"/>
          <p:nvPr/>
        </p:nvSpPr>
        <p:spPr>
          <a:xfrm>
            <a:off x="180943" y="1711439"/>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Trust Performance</a:t>
            </a:r>
          </a:p>
        </p:txBody>
      </p:sp>
      <p:sp>
        <p:nvSpPr>
          <p:cNvPr id="13" name="TextBox 12">
            <a:extLst>
              <a:ext uri="{FF2B5EF4-FFF2-40B4-BE49-F238E27FC236}">
                <a16:creationId xmlns:a16="http://schemas.microsoft.com/office/drawing/2014/main" id="{2EAEDA3E-0654-39EB-B674-E157272C21B3}"/>
              </a:ext>
            </a:extLst>
          </p:cNvPr>
          <p:cNvSpPr txBox="1"/>
          <p:nvPr/>
        </p:nvSpPr>
        <p:spPr>
          <a:xfrm>
            <a:off x="2064192" y="2131449"/>
            <a:ext cx="3913912" cy="276999"/>
          </a:xfrm>
          <a:prstGeom prst="rect">
            <a:avLst/>
          </a:prstGeom>
          <a:solidFill>
            <a:schemeClr val="bg1"/>
          </a:solidFill>
          <a:ln w="63500" cmpd="dbl">
            <a:solidFill>
              <a:schemeClr val="accent1">
                <a:lumMod val="40000"/>
                <a:lumOff val="60000"/>
              </a:schemeClr>
            </a:solidFill>
          </a:ln>
        </p:spPr>
        <p:txBody>
          <a:bodyPr wrap="square" rtlCol="0">
            <a:spAutoFit/>
          </a:bodyPr>
          <a:lstStyle/>
          <a:p>
            <a:r>
              <a:rPr lang="en-GB" sz="1200"/>
              <a:t>N/A</a:t>
            </a:r>
          </a:p>
        </p:txBody>
      </p:sp>
      <p:sp>
        <p:nvSpPr>
          <p:cNvPr id="14" name="TextBox 13">
            <a:extLst>
              <a:ext uri="{FF2B5EF4-FFF2-40B4-BE49-F238E27FC236}">
                <a16:creationId xmlns:a16="http://schemas.microsoft.com/office/drawing/2014/main" id="{3A41D8B6-EC11-5998-B66C-1651DE108694}"/>
              </a:ext>
            </a:extLst>
          </p:cNvPr>
          <p:cNvSpPr txBox="1"/>
          <p:nvPr/>
        </p:nvSpPr>
        <p:spPr>
          <a:xfrm>
            <a:off x="180943" y="2131451"/>
            <a:ext cx="1800000" cy="276999"/>
          </a:xfrm>
          <a:prstGeom prst="rect">
            <a:avLst/>
          </a:prstGeom>
          <a:solidFill>
            <a:schemeClr val="accent1">
              <a:lumMod val="40000"/>
              <a:lumOff val="60000"/>
            </a:schemeClr>
          </a:solidFill>
          <a:ln w="63500" cmpd="dbl">
            <a:solidFill>
              <a:schemeClr val="accent1">
                <a:lumMod val="40000"/>
                <a:lumOff val="60000"/>
              </a:schemeClr>
            </a:solidFill>
          </a:ln>
        </p:spPr>
        <p:txBody>
          <a:bodyPr wrap="square" rtlCol="0">
            <a:spAutoFit/>
          </a:bodyPr>
          <a:lstStyle/>
          <a:p>
            <a:r>
              <a:rPr lang="en-GB" sz="1200"/>
              <a:t>Performance Target / KPI</a:t>
            </a:r>
          </a:p>
        </p:txBody>
      </p:sp>
      <p:sp>
        <p:nvSpPr>
          <p:cNvPr id="15" name="TextBox 14">
            <a:extLst>
              <a:ext uri="{FF2B5EF4-FFF2-40B4-BE49-F238E27FC236}">
                <a16:creationId xmlns:a16="http://schemas.microsoft.com/office/drawing/2014/main" id="{00044866-24C9-CA3F-E7EB-496A35E8739C}"/>
              </a:ext>
            </a:extLst>
          </p:cNvPr>
          <p:cNvSpPr txBox="1"/>
          <p:nvPr/>
        </p:nvSpPr>
        <p:spPr>
          <a:xfrm>
            <a:off x="2064193" y="1323177"/>
            <a:ext cx="3913911" cy="276999"/>
          </a:xfrm>
          <a:prstGeom prst="rect">
            <a:avLst/>
          </a:prstGeom>
          <a:solidFill>
            <a:schemeClr val="bg1"/>
          </a:solidFill>
          <a:ln w="63500" cmpd="dbl">
            <a:solidFill>
              <a:schemeClr val="accent1">
                <a:lumMod val="40000"/>
                <a:lumOff val="60000"/>
              </a:schemeClr>
            </a:solidFill>
          </a:ln>
        </p:spPr>
        <p:txBody>
          <a:bodyPr wrap="square" lIns="91440" tIns="45720" rIns="91440" bIns="45720" rtlCol="0" anchor="t">
            <a:spAutoFit/>
          </a:bodyPr>
          <a:lstStyle/>
          <a:p>
            <a:r>
              <a:rPr lang="en-GB" sz="1200"/>
              <a:t>March 2026</a:t>
            </a:r>
          </a:p>
        </p:txBody>
      </p:sp>
      <p:sp>
        <p:nvSpPr>
          <p:cNvPr id="16" name="Rectangle 15">
            <a:extLst>
              <a:ext uri="{FF2B5EF4-FFF2-40B4-BE49-F238E27FC236}">
                <a16:creationId xmlns:a16="http://schemas.microsoft.com/office/drawing/2014/main" id="{60E2265A-0EAD-D488-0C0E-B02582157CEC}"/>
              </a:ext>
            </a:extLst>
          </p:cNvPr>
          <p:cNvSpPr/>
          <p:nvPr/>
        </p:nvSpPr>
        <p:spPr>
          <a:xfrm>
            <a:off x="104957" y="1245766"/>
            <a:ext cx="5956398" cy="121791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E09051-62DC-A0CA-60B1-401573D7A9BE}"/>
              </a:ext>
            </a:extLst>
          </p:cNvPr>
          <p:cNvSpPr/>
          <p:nvPr/>
        </p:nvSpPr>
        <p:spPr>
          <a:xfrm>
            <a:off x="104956" y="2463678"/>
            <a:ext cx="5956397" cy="3892672"/>
          </a:xfrm>
          <a:prstGeom prst="rect">
            <a:avLst/>
          </a:prstGeom>
          <a:noFill/>
          <a:ln w="190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Table 17">
            <a:extLst>
              <a:ext uri="{FF2B5EF4-FFF2-40B4-BE49-F238E27FC236}">
                <a16:creationId xmlns:a16="http://schemas.microsoft.com/office/drawing/2014/main" id="{99F9EE4C-0534-896D-DB82-9764B7FFC969}"/>
              </a:ext>
            </a:extLst>
          </p:cNvPr>
          <p:cNvGraphicFramePr>
            <a:graphicFrameLocks noGrp="1"/>
          </p:cNvGraphicFramePr>
          <p:nvPr/>
        </p:nvGraphicFramePr>
        <p:xfrm>
          <a:off x="6049818" y="1246909"/>
          <a:ext cx="6072526" cy="5309326"/>
        </p:xfrm>
        <a:graphic>
          <a:graphicData uri="http://schemas.openxmlformats.org/drawingml/2006/table">
            <a:tbl>
              <a:tblPr firstRow="1" bandRow="1">
                <a:tableStyleId>{5C22544A-7EE6-4342-B048-85BDC9FD1C3A}</a:tableStyleId>
              </a:tblPr>
              <a:tblGrid>
                <a:gridCol w="6072526">
                  <a:extLst>
                    <a:ext uri="{9D8B030D-6E8A-4147-A177-3AD203B41FA5}">
                      <a16:colId xmlns:a16="http://schemas.microsoft.com/office/drawing/2014/main" val="4127188983"/>
                    </a:ext>
                  </a:extLst>
                </a:gridCol>
              </a:tblGrid>
              <a:tr h="288886">
                <a:tc>
                  <a:txBody>
                    <a:bodyPr/>
                    <a:lstStyle/>
                    <a:p>
                      <a:r>
                        <a:rPr lang="en-GB" sz="1100">
                          <a:solidFill>
                            <a:sysClr val="windowText" lastClr="000000"/>
                          </a:solidFill>
                        </a:rPr>
                        <a:t>What are the charts showing 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3663463398"/>
                  </a:ext>
                </a:extLst>
              </a:tr>
              <a:tr h="1949532">
                <a:tc>
                  <a:txBody>
                    <a:bodyPr/>
                    <a:lstStyle/>
                    <a:p>
                      <a:pPr marL="0" marR="0" lvl="0" indent="0" algn="l">
                        <a:lnSpc>
                          <a:spcPct val="100000"/>
                        </a:lnSpc>
                        <a:spcBef>
                          <a:spcPts val="0"/>
                        </a:spcBef>
                        <a:spcAft>
                          <a:spcPts val="0"/>
                        </a:spcAft>
                        <a:buClr>
                          <a:srgbClr val="000000"/>
                        </a:buClr>
                        <a:buFont typeface="Arial"/>
                        <a:buChar char="•"/>
                      </a:pPr>
                      <a:r>
                        <a:rPr lang="en-GB" sz="1000" b="1" i="0" u="none" strike="noStrike" noProof="0">
                          <a:latin typeface="Aptos"/>
                        </a:rPr>
                        <a:t>Safe Staffing and CHPPD Overview</a:t>
                      </a:r>
                      <a:br>
                        <a:rPr lang="en-GB" sz="1000" b="1" i="0" u="none" strike="noStrike" noProof="0">
                          <a:latin typeface="Aptos"/>
                        </a:rPr>
                      </a:br>
                      <a:r>
                        <a:rPr lang="en-GB" sz="1000" b="1" i="0" u="none" strike="noStrike" noProof="0">
                          <a:latin typeface="Aptos"/>
                        </a:rPr>
                        <a:t> </a:t>
                      </a:r>
                      <a:r>
                        <a:rPr lang="en-GB" sz="1000" b="0" i="0" u="none" strike="noStrike" noProof="0">
                          <a:latin typeface="Aptos"/>
                        </a:rPr>
                        <a:t>Safe staffing percentages and CHPPD is slight increase in March compared to February for CSW's but has  a decrease for RN's.</a:t>
                      </a:r>
                      <a:endParaRPr lang="en-GB" sz="1000" b="0">
                        <a:latin typeface="Aptos"/>
                      </a:endParaRPr>
                    </a:p>
                    <a:p>
                      <a:pPr marL="0" lvl="0" indent="0" algn="l">
                        <a:lnSpc>
                          <a:spcPct val="100000"/>
                        </a:lnSpc>
                        <a:spcBef>
                          <a:spcPts val="0"/>
                        </a:spcBef>
                        <a:spcAft>
                          <a:spcPts val="0"/>
                        </a:spcAft>
                        <a:buNone/>
                      </a:pPr>
                      <a:endParaRPr lang="en-GB" sz="1000" b="1" i="0" u="none" strike="noStrike" noProof="0">
                        <a:latin typeface="Aptos"/>
                      </a:endParaRPr>
                    </a:p>
                    <a:p>
                      <a:pPr marL="0" lvl="0" indent="0" algn="l">
                        <a:lnSpc>
                          <a:spcPct val="100000"/>
                        </a:lnSpc>
                        <a:spcBef>
                          <a:spcPts val="0"/>
                        </a:spcBef>
                        <a:spcAft>
                          <a:spcPts val="0"/>
                        </a:spcAft>
                        <a:buNone/>
                      </a:pPr>
                      <a:r>
                        <a:rPr lang="en-GB" sz="1000" b="1" i="0" u="none" strike="noStrike" noProof="0">
                          <a:latin typeface="Aptos"/>
                        </a:rPr>
                        <a:t>Chart A</a:t>
                      </a:r>
                      <a:br>
                        <a:rPr lang="en-GB" sz="1000" b="1" i="0" u="none" strike="noStrike" noProof="0">
                          <a:latin typeface="Aptos"/>
                        </a:rPr>
                      </a:br>
                      <a:r>
                        <a:rPr lang="en-GB" sz="1000" b="0" i="0" u="none" strike="noStrike" noProof="0">
                          <a:latin typeface="Aptos"/>
                        </a:rPr>
                        <a:t>Bank usage has increased in March for  both Registered Nurses (RNs)  and Care Support Workers (CSWs) has seen an increase in March especially in surgery due to patient acuity and requiring an increase 1-1 care or to support additional pts in ward areas. An increase may also have been contributed to high sick leave and maternity leave and staff utilising their annual leave in this period.</a:t>
                      </a:r>
                    </a:p>
                    <a:p>
                      <a:pPr marL="0" lvl="0" indent="0" algn="l">
                        <a:lnSpc>
                          <a:spcPct val="100000"/>
                        </a:lnSpc>
                        <a:spcBef>
                          <a:spcPts val="0"/>
                        </a:spcBef>
                        <a:spcAft>
                          <a:spcPts val="0"/>
                        </a:spcAft>
                        <a:buNone/>
                      </a:pPr>
                      <a:r>
                        <a:rPr lang="en-GB" sz="1000" b="1" i="0" u="none" strike="noStrike" noProof="0">
                          <a:latin typeface="Aptos"/>
                        </a:rPr>
                        <a:t>Table B</a:t>
                      </a:r>
                      <a:br>
                        <a:rPr lang="en-GB" sz="1000" b="1" i="0" u="none" strike="noStrike" noProof="0">
                          <a:latin typeface="Aptos"/>
                        </a:rPr>
                      </a:br>
                      <a:r>
                        <a:rPr lang="en-GB" sz="1000" b="0" i="0" u="none" strike="noStrike" noProof="0">
                          <a:latin typeface="Aptos"/>
                        </a:rPr>
                        <a:t>March continues as the last few months, highlighting areas of high bank usage, primarily to cover maternity leave and vacancies, as well as wards awaiting commencement of new starters.</a:t>
                      </a:r>
                      <a:endParaRPr lang="en-GB" sz="1000" b="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8507716"/>
                  </a:ext>
                </a:extLst>
              </a:tr>
              <a:tr h="255553">
                <a:tc>
                  <a:txBody>
                    <a:bodyPr/>
                    <a:lstStyle/>
                    <a:p>
                      <a:r>
                        <a:rPr lang="en-GB" sz="900" b="1" kern="1200">
                          <a:solidFill>
                            <a:sysClr val="windowText" lastClr="000000"/>
                          </a:solidFill>
                          <a:latin typeface="Arial"/>
                          <a:ea typeface="+mn-ea"/>
                          <a:cs typeface="+mn-cs"/>
                        </a:rPr>
                        <a:t>Areas Impacting 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2869092109"/>
                  </a:ext>
                </a:extLst>
              </a:tr>
              <a:tr h="444439">
                <a:tc>
                  <a:txBody>
                    <a:bodyPr/>
                    <a:lstStyle/>
                    <a:p>
                      <a:pPr marL="0" marR="0" lvl="0" indent="0" algn="l" rtl="0" eaLnBrk="1" fontAlgn="auto" latinLnBrk="0" hangingPunct="1">
                        <a:lnSpc>
                          <a:spcPct val="100000"/>
                        </a:lnSpc>
                        <a:spcBef>
                          <a:spcPts val="0"/>
                        </a:spcBef>
                        <a:spcAft>
                          <a:spcPts val="0"/>
                        </a:spcAft>
                        <a:buClrTx/>
                        <a:buSzTx/>
                        <a:buFontTx/>
                        <a:buNone/>
                      </a:pPr>
                      <a:r>
                        <a:rPr lang="en-GB" sz="1000" kern="1200">
                          <a:solidFill>
                            <a:schemeClr val="tx1"/>
                          </a:solidFill>
                          <a:effectLst/>
                          <a:latin typeface="Aptos"/>
                          <a:ea typeface="+mn-ea"/>
                          <a:cs typeface="+mn-cs"/>
                        </a:rPr>
                        <a:t>Unfunded additional capacity in AMU 1&amp;2 with 10 additional bed and discharge lounge having the additional areas of surge and super surge that has a capacity of 21 beds.</a:t>
                      </a:r>
                      <a:endParaRPr lang="en-US" sz="10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9273347"/>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Mitigations / Timescales / Blockers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1660444806"/>
                  </a:ext>
                </a:extLst>
              </a:tr>
              <a:tr h="266664">
                <a:tc>
                  <a:txBody>
                    <a:bodyPr/>
                    <a:lstStyle/>
                    <a:p>
                      <a:pPr marL="0" marR="0" lvl="0" indent="0" algn="l" rtl="0" eaLnBrk="1" fontAlgn="auto" latinLnBrk="0" hangingPunct="1">
                        <a:lnSpc>
                          <a:spcPct val="100000"/>
                        </a:lnSpc>
                        <a:spcBef>
                          <a:spcPts val="0"/>
                        </a:spcBef>
                        <a:spcAft>
                          <a:spcPts val="0"/>
                        </a:spcAft>
                        <a:buClrTx/>
                        <a:buSzTx/>
                        <a:buFontTx/>
                        <a:buNone/>
                      </a:pPr>
                      <a:endParaRPr lang="en-GB" sz="1000" b="0" i="0" u="none" strike="noStrike" kern="1200" noProof="0">
                        <a:solidFill>
                          <a:schemeClr val="tx1"/>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398250"/>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Risk Register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534495149"/>
                  </a:ext>
                </a:extLst>
              </a:tr>
              <a:tr h="255553">
                <a:tc>
                  <a:txBody>
                    <a:bodyPr/>
                    <a:lstStyle/>
                    <a:p>
                      <a:endParaRPr lang="en-GB" sz="900">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456104"/>
                  </a:ext>
                </a:extLst>
              </a:tr>
              <a:tr h="255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a:solidFill>
                            <a:sysClr val="windowText" lastClr="000000"/>
                          </a:solidFill>
                          <a:latin typeface="Arial"/>
                          <a:ea typeface="+mn-ea"/>
                          <a:cs typeface="+mn-cs"/>
                        </a:rPr>
                        <a:t>Key Points to Note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3CBEB"/>
                    </a:solidFill>
                  </a:tcPr>
                </a:tc>
                <a:extLst>
                  <a:ext uri="{0D108BD9-81ED-4DB2-BD59-A6C34878D82A}">
                    <a16:rowId xmlns:a16="http://schemas.microsoft.com/office/drawing/2014/main" val="4171584389"/>
                  </a:ext>
                </a:extLst>
              </a:tr>
              <a:tr h="877768">
                <a:tc>
                  <a:txBody>
                    <a:bodyPr/>
                    <a:lstStyle/>
                    <a:p>
                      <a:pPr marL="0" marR="0" lvl="0" indent="0" algn="l">
                        <a:lnSpc>
                          <a:spcPct val="100000"/>
                        </a:lnSpc>
                        <a:spcBef>
                          <a:spcPts val="0"/>
                        </a:spcBef>
                        <a:spcAft>
                          <a:spcPts val="0"/>
                        </a:spcAft>
                        <a:buNone/>
                      </a:pPr>
                      <a:r>
                        <a:rPr lang="en-GB" sz="900" b="0" i="0" u="none" strike="noStrike" kern="1200" noProof="0">
                          <a:solidFill>
                            <a:schemeClr val="tx1"/>
                          </a:solidFill>
                          <a:effectLst/>
                          <a:latin typeface="Aptos"/>
                        </a:rPr>
                        <a:t>Safer staffing was completed as part of the bi-annual review in the inpatient areas and emergency department in January. </a:t>
                      </a:r>
                      <a:r>
                        <a:rPr lang="en-GB" sz="900" b="0" i="0" u="none" strike="noStrike" kern="1200" noProof="0">
                          <a:solidFill>
                            <a:srgbClr val="000000"/>
                          </a:solidFill>
                          <a:effectLst/>
                          <a:highlight>
                            <a:srgbClr val="FFFFFF"/>
                          </a:highlight>
                          <a:latin typeface="Aptos"/>
                          <a:cs typeface="Arial"/>
                        </a:rPr>
                        <a:t>Overall, the safer staffing establishments remained generally in a positive position to provide and deliver safe, effective, high-quality care.</a:t>
                      </a:r>
                      <a:r>
                        <a:rPr lang="en-GB" sz="1100" b="0" i="0" u="none" strike="noStrike" kern="1200" noProof="0">
                          <a:solidFill>
                            <a:srgbClr val="000000"/>
                          </a:solidFill>
                          <a:effectLst/>
                          <a:highlight>
                            <a:srgbClr val="FFFFFF"/>
                          </a:highlight>
                          <a:latin typeface="Arial"/>
                          <a:cs typeface="Arial"/>
                        </a:rPr>
                        <a:t> </a:t>
                      </a:r>
                    </a:p>
                    <a:p>
                      <a:pPr marL="0" marR="0" lvl="0" indent="0" algn="l">
                        <a:lnSpc>
                          <a:spcPct val="100000"/>
                        </a:lnSpc>
                        <a:spcBef>
                          <a:spcPts val="0"/>
                        </a:spcBef>
                        <a:spcAft>
                          <a:spcPts val="0"/>
                        </a:spcAft>
                        <a:buNone/>
                      </a:pPr>
                      <a:r>
                        <a:rPr lang="en-GB" sz="900" b="0" i="0" u="none" strike="noStrike" kern="1200" noProof="0">
                          <a:solidFill>
                            <a:srgbClr val="000000"/>
                          </a:solidFill>
                          <a:effectLst/>
                          <a:highlight>
                            <a:srgbClr val="FFFFFF"/>
                          </a:highlight>
                          <a:latin typeface="Aptos"/>
                          <a:cs typeface="Arial"/>
                        </a:rPr>
                        <a:t>The significant change from the last 3 staffing reviews in the increase in 1b category of patients, who require increase of nursing care as they are dependent on nursing care teams to meet most or all their care needs and a decrease of acuity 0, that are patients who may only require minimum care.</a:t>
                      </a:r>
                    </a:p>
                    <a:p>
                      <a:pPr marL="0" marR="0" lvl="0" indent="0" algn="l">
                        <a:lnSpc>
                          <a:spcPct val="100000"/>
                        </a:lnSpc>
                        <a:spcBef>
                          <a:spcPts val="0"/>
                        </a:spcBef>
                        <a:spcAft>
                          <a:spcPts val="0"/>
                        </a:spcAft>
                        <a:buNone/>
                      </a:pPr>
                      <a:r>
                        <a:rPr lang="en-GB" sz="900" b="0" i="0" u="none" strike="noStrike" kern="1200" noProof="0">
                          <a:solidFill>
                            <a:srgbClr val="000000"/>
                          </a:solidFill>
                          <a:effectLst/>
                          <a:highlight>
                            <a:srgbClr val="FFFFFF"/>
                          </a:highlight>
                          <a:latin typeface="Aptos"/>
                          <a:cs typeface="Arial"/>
                        </a:rPr>
                        <a:t>Plan to increase ED resus to 6 beds from October as part of winter planning.</a:t>
                      </a:r>
                      <a:endParaRPr lang="en-GB" sz="900">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004965"/>
                  </a:ext>
                </a:extLst>
              </a:tr>
            </a:tbl>
          </a:graphicData>
        </a:graphic>
      </p:graphicFrame>
      <p:sp>
        <p:nvSpPr>
          <p:cNvPr id="19" name="Footer Placeholder 18">
            <a:extLst>
              <a:ext uri="{FF2B5EF4-FFF2-40B4-BE49-F238E27FC236}">
                <a16:creationId xmlns:a16="http://schemas.microsoft.com/office/drawing/2014/main" id="{92F4D8B1-185B-2E48-3A7D-A3564007317F}"/>
              </a:ext>
            </a:extLst>
          </p:cNvPr>
          <p:cNvSpPr>
            <a:spLocks noGrp="1"/>
          </p:cNvSpPr>
          <p:nvPr>
            <p:ph type="ftr" sz="quarter" idx="3"/>
          </p:nvPr>
        </p:nvSpPr>
        <p:spPr/>
        <p:txBody>
          <a:bodyPr/>
          <a:lstStyle/>
          <a:p>
            <a:r>
              <a:rPr lang="en-GB"/>
              <a:t>Board Report - Performance KPI's</a:t>
            </a:r>
          </a:p>
        </p:txBody>
      </p:sp>
      <p:sp>
        <p:nvSpPr>
          <p:cNvPr id="20" name="Slide Number Placeholder 19">
            <a:extLst>
              <a:ext uri="{FF2B5EF4-FFF2-40B4-BE49-F238E27FC236}">
                <a16:creationId xmlns:a16="http://schemas.microsoft.com/office/drawing/2014/main" id="{72B9781F-9E8E-336A-6B40-C74D51391424}"/>
              </a:ext>
            </a:extLst>
          </p:cNvPr>
          <p:cNvSpPr>
            <a:spLocks noGrp="1"/>
          </p:cNvSpPr>
          <p:nvPr>
            <p:ph type="sldNum" sz="quarter" idx="4"/>
          </p:nvPr>
        </p:nvSpPr>
        <p:spPr/>
        <p:txBody>
          <a:bodyPr/>
          <a:lstStyle/>
          <a:p>
            <a:fld id="{8EDE22F6-2E3D-4BA3-A9AA-7D6CB2A2906C}" type="slidenum">
              <a:rPr lang="en-GB" smtClean="0"/>
              <a:pPr/>
              <a:t>9</a:t>
            </a:fld>
            <a:endParaRPr lang="en-GB"/>
          </a:p>
        </p:txBody>
      </p:sp>
      <p:sp>
        <p:nvSpPr>
          <p:cNvPr id="2" name="TextBox 1">
            <a:extLst>
              <a:ext uri="{FF2B5EF4-FFF2-40B4-BE49-F238E27FC236}">
                <a16:creationId xmlns:a16="http://schemas.microsoft.com/office/drawing/2014/main" id="{8DD64B4E-AC15-E6F4-041F-BC5BD764BC01}"/>
              </a:ext>
            </a:extLst>
          </p:cNvPr>
          <p:cNvSpPr txBox="1"/>
          <p:nvPr/>
        </p:nvSpPr>
        <p:spPr>
          <a:xfrm>
            <a:off x="4191117" y="2622565"/>
            <a:ext cx="1330582" cy="253916"/>
          </a:xfrm>
          <a:prstGeom prst="rect">
            <a:avLst/>
          </a:prstGeom>
          <a:noFill/>
          <a:ln w="19050">
            <a:solidFill>
              <a:srgbClr val="338DCD"/>
            </a:solidFill>
          </a:ln>
        </p:spPr>
        <p:txBody>
          <a:bodyPr wrap="square" rtlCol="0">
            <a:spAutoFit/>
          </a:bodyPr>
          <a:lstStyle/>
          <a:p>
            <a:pPr algn="ctr"/>
            <a:r>
              <a:rPr lang="en-GB" sz="1050" b="1"/>
              <a:t>A - Bank Usage</a:t>
            </a:r>
          </a:p>
        </p:txBody>
      </p:sp>
      <p:sp>
        <p:nvSpPr>
          <p:cNvPr id="4" name="TextBox 3">
            <a:extLst>
              <a:ext uri="{FF2B5EF4-FFF2-40B4-BE49-F238E27FC236}">
                <a16:creationId xmlns:a16="http://schemas.microsoft.com/office/drawing/2014/main" id="{47B34C1A-C43B-C61D-E269-A2B86941979C}"/>
              </a:ext>
            </a:extLst>
          </p:cNvPr>
          <p:cNvSpPr txBox="1"/>
          <p:nvPr/>
        </p:nvSpPr>
        <p:spPr>
          <a:xfrm>
            <a:off x="4424917" y="3834475"/>
            <a:ext cx="1434166" cy="577081"/>
          </a:xfrm>
          <a:prstGeom prst="rect">
            <a:avLst/>
          </a:prstGeom>
          <a:noFill/>
          <a:ln w="19050">
            <a:solidFill>
              <a:srgbClr val="338DCD"/>
            </a:solidFill>
          </a:ln>
        </p:spPr>
        <p:txBody>
          <a:bodyPr wrap="square" lIns="91440" tIns="45720" rIns="91440" bIns="45720" rtlCol="0" anchor="t">
            <a:spAutoFit/>
          </a:bodyPr>
          <a:lstStyle/>
          <a:p>
            <a:pPr algn="ctr"/>
            <a:r>
              <a:rPr lang="en-GB" sz="1050" b="1"/>
              <a:t>B – Top 10 depts. using Bank &amp; Agency, March 2026</a:t>
            </a:r>
          </a:p>
        </p:txBody>
      </p:sp>
      <p:pic>
        <p:nvPicPr>
          <p:cNvPr id="5" name="Picture 4">
            <a:extLst>
              <a:ext uri="{FF2B5EF4-FFF2-40B4-BE49-F238E27FC236}">
                <a16:creationId xmlns:a16="http://schemas.microsoft.com/office/drawing/2014/main" id="{D67584B4-010B-D49C-70ED-D63F58B414C6}"/>
              </a:ext>
            </a:extLst>
          </p:cNvPr>
          <p:cNvPicPr>
            <a:picLocks noChangeAspect="1"/>
          </p:cNvPicPr>
          <p:nvPr/>
        </p:nvPicPr>
        <p:blipFill>
          <a:blip r:embed="rId4"/>
          <a:stretch>
            <a:fillRect/>
          </a:stretch>
        </p:blipFill>
        <p:spPr>
          <a:xfrm>
            <a:off x="129040" y="2475820"/>
            <a:ext cx="3960132" cy="2078718"/>
          </a:xfrm>
          <a:prstGeom prst="rect">
            <a:avLst/>
          </a:prstGeom>
          <a:ln w="12700">
            <a:solidFill>
              <a:srgbClr val="4472C4"/>
            </a:solidFill>
          </a:ln>
        </p:spPr>
      </p:pic>
      <p:pic>
        <p:nvPicPr>
          <p:cNvPr id="6" name="Picture 5" descr="A table with numbers and percentages&#10;&#10;AI-generated content may be incorrect.">
            <a:extLst>
              <a:ext uri="{FF2B5EF4-FFF2-40B4-BE49-F238E27FC236}">
                <a16:creationId xmlns:a16="http://schemas.microsoft.com/office/drawing/2014/main" id="{B008615D-C488-FC97-638B-61608B7FA79B}"/>
              </a:ext>
            </a:extLst>
          </p:cNvPr>
          <p:cNvPicPr>
            <a:picLocks noChangeAspect="1"/>
          </p:cNvPicPr>
          <p:nvPr/>
        </p:nvPicPr>
        <p:blipFill>
          <a:blip r:embed="rId5"/>
          <a:stretch>
            <a:fillRect/>
          </a:stretch>
        </p:blipFill>
        <p:spPr>
          <a:xfrm>
            <a:off x="137206" y="4555218"/>
            <a:ext cx="5903232" cy="1664605"/>
          </a:xfrm>
          <a:prstGeom prst="rect">
            <a:avLst/>
          </a:prstGeom>
        </p:spPr>
      </p:pic>
    </p:spTree>
    <p:extLst>
      <p:ext uri="{BB962C8B-B14F-4D97-AF65-F5344CB8AC3E}">
        <p14:creationId xmlns:p14="http://schemas.microsoft.com/office/powerpoint/2010/main" val="2371973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GFT 2528 Strategy PowerPoint" id="{A5606007-869F-4D18-9469-F7763991A424}" vid="{4358D680-9B6D-4F61-8045-17E5D66E3B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81aa20a-f6af-4f05-b1ae-1209235a753f">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ED797922258A54DB4D534C7B5DDED12" ma:contentTypeVersion="18" ma:contentTypeDescription="Create a new document." ma:contentTypeScope="" ma:versionID="42219a6144c375c11e0bd4b50c331b32">
  <xsd:schema xmlns:xsd="http://www.w3.org/2001/XMLSchema" xmlns:xs="http://www.w3.org/2001/XMLSchema" xmlns:p="http://schemas.microsoft.com/office/2006/metadata/properties" xmlns:ns1="http://schemas.microsoft.com/sharepoint/v3" xmlns:ns2="d81aa20a-f6af-4f05-b1ae-1209235a753f" xmlns:ns3="0bd5544d-f0fa-480d-b04a-3721984117d6" targetNamespace="http://schemas.microsoft.com/office/2006/metadata/properties" ma:root="true" ma:fieldsID="c4ae137b8d64ceb3fcc34f9ea2a3e90d" ns1:_="" ns2:_="" ns3:_="">
    <xsd:import namespace="http://schemas.microsoft.com/sharepoint/v3"/>
    <xsd:import namespace="d81aa20a-f6af-4f05-b1ae-1209235a753f"/>
    <xsd:import namespace="0bd5544d-f0fa-480d-b04a-3721984117d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1aa20a-f6af-4f05-b1ae-1209235a75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d5544d-f0fa-480d-b04a-3721984117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DBEC2A-471A-46D5-B2FD-35C28A21D872}">
  <ds:schemaRefs>
    <ds:schemaRef ds:uri="http://schemas.microsoft.com/office/2006/metadata/properties"/>
    <ds:schemaRef ds:uri="http://schemas.microsoft.com/office/infopath/2007/PartnerControls"/>
    <ds:schemaRef ds:uri="d81aa20a-f6af-4f05-b1ae-1209235a753f"/>
    <ds:schemaRef ds:uri="http://schemas.microsoft.com/sharepoint/v3"/>
  </ds:schemaRefs>
</ds:datastoreItem>
</file>

<file path=customXml/itemProps2.xml><?xml version="1.0" encoding="utf-8"?>
<ds:datastoreItem xmlns:ds="http://schemas.openxmlformats.org/officeDocument/2006/customXml" ds:itemID="{161E7D80-0565-47B9-9C51-54B928F644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81aa20a-f6af-4f05-b1ae-1209235a753f"/>
    <ds:schemaRef ds:uri="0bd5544d-f0fa-480d-b04a-3721984117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5D7D04-A24F-4097-A254-9E7FD2E4B92D}">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Theme</Template>
  <TotalTime>805</TotalTime>
  <Words>3793</Words>
  <Application>Microsoft Office PowerPoint</Application>
  <PresentationFormat>Widescreen</PresentationFormat>
  <Paragraphs>433</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whitter</dc:creator>
  <cp:lastModifiedBy>BRAZIER, Philippa (THE DUDLEY GROUP NHS FOUNDATION TRUST)</cp:lastModifiedBy>
  <cp:revision>66</cp:revision>
  <dcterms:created xsi:type="dcterms:W3CDTF">2025-04-23T09:54:41Z</dcterms:created>
  <dcterms:modified xsi:type="dcterms:W3CDTF">2026-08-26T14:37:56Z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0x0101001ED797922258A54DB4D534C7B5DDED12</vt:lpwstr>
  </property>
  <property fmtid="{D5CDD505-2E9C-101B-9397-08002B2CF9AE}" pid="3" name="MediaServiceImageTags">
    <vt:lpwstr/>
  </property>
</Properties>
</file>